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3"/>
  </p:notesMasterIdLst>
  <p:sldIdLst>
    <p:sldId id="263" r:id="rId3"/>
    <p:sldId id="256" r:id="rId4"/>
    <p:sldId id="264" r:id="rId5"/>
    <p:sldId id="257" r:id="rId6"/>
    <p:sldId id="259" r:id="rId7"/>
    <p:sldId id="260" r:id="rId8"/>
    <p:sldId id="261" r:id="rId9"/>
    <p:sldId id="265" r:id="rId10"/>
    <p:sldId id="262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4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VY_32_INOVACE_3.2.8.3. M 04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Miluše Pavelcová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Kladka pevná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 custLinFactNeighborY="-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403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27048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D48251B-CE39-48D4-89EB-71A669BC002C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F2F562-006F-4F92-9DB1-DAA9BA8EAC43}" type="presOf" srcId="{B651F6E3-6281-48DB-9319-2AEAFDAE7572}" destId="{619D679B-A015-4ECF-8348-D1034C574F40}" srcOrd="0" destOrd="0" presId="urn:microsoft.com/office/officeart/2005/8/layout/target3"/>
    <dgm:cxn modelId="{CB1108D4-B851-433B-B95E-FCF5F0735B6C}" type="presOf" srcId="{4C35D32F-0EAB-4CD7-82EE-45574DC2A586}" destId="{8BEBB6EC-1DAA-4CAC-8A25-BC0FCBD5DBD5}" srcOrd="0" destOrd="0" presId="urn:microsoft.com/office/officeart/2005/8/layout/target3"/>
    <dgm:cxn modelId="{D3952619-14C4-434D-A486-4E297F310117}" type="presOf" srcId="{D1B46980-6531-4606-95E6-44980827E919}" destId="{6140AFEC-043D-4C43-A2F9-D0F5331DF3A3}" srcOrd="0" destOrd="0" presId="urn:microsoft.com/office/officeart/2005/8/layout/target3"/>
    <dgm:cxn modelId="{E2DC13FF-FD50-41C1-B51D-42D20EFE3709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BD1E5A8-03D2-4F63-9E90-C4EA84E5F10F}" type="presOf" srcId="{D1D4F407-5343-4D3F-B5B9-D407B03CAEB4}" destId="{D005CE8C-CC26-4C3E-AC11-E15060ECD759}" srcOrd="0" destOrd="0" presId="urn:microsoft.com/office/officeart/2005/8/layout/target3"/>
    <dgm:cxn modelId="{55B6CF8A-EA7E-4B64-9C01-E444ADCEA3A6}" type="presOf" srcId="{757F3AB3-0718-4624-B441-E567A8F0AB56}" destId="{333A1088-737F-45CB-B68E-254E46348037}" srcOrd="0" destOrd="0" presId="urn:microsoft.com/office/officeart/2005/8/layout/target3"/>
    <dgm:cxn modelId="{BD64F0CC-925C-4A1E-87AA-5501330A952F}" type="presOf" srcId="{4C35D32F-0EAB-4CD7-82EE-45574DC2A586}" destId="{890E4F0B-2866-4A3F-A3C7-2A14B1797930}" srcOrd="1" destOrd="0" presId="urn:microsoft.com/office/officeart/2005/8/layout/target3"/>
    <dgm:cxn modelId="{1CCEC4D7-BB08-4D63-BA9C-ACB8EC8B86E6}" type="presOf" srcId="{D1B46980-6531-4606-95E6-44980827E919}" destId="{2BE915AB-18AA-4053-B92C-3BFC9ED204BB}" srcOrd="1" destOrd="0" presId="urn:microsoft.com/office/officeart/2005/8/layout/target3"/>
    <dgm:cxn modelId="{988E03DD-6624-4DCD-A68E-705F4936EC1F}" type="presOf" srcId="{B651F6E3-6281-48DB-9319-2AEAFDAE7572}" destId="{6BB5E863-4638-4E1D-BFDE-399D028AC4ED}" srcOrd="1" destOrd="0" presId="urn:microsoft.com/office/officeart/2005/8/layout/target3"/>
    <dgm:cxn modelId="{611139AE-9608-4017-B04B-773AAF1274F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B02FE1B-6E98-40E3-A44E-999B4AD8A1B0}" type="presParOf" srcId="{333A1088-737F-45CB-B68E-254E46348037}" destId="{F5ABB229-8D3B-4694-996A-96F23CF14429}" srcOrd="0" destOrd="0" presId="urn:microsoft.com/office/officeart/2005/8/layout/target3"/>
    <dgm:cxn modelId="{806F74D6-E582-479D-B207-81FB26EEE070}" type="presParOf" srcId="{333A1088-737F-45CB-B68E-254E46348037}" destId="{F41139FD-01EE-4571-8B17-4FB00FC51163}" srcOrd="1" destOrd="0" presId="urn:microsoft.com/office/officeart/2005/8/layout/target3"/>
    <dgm:cxn modelId="{2254FC3F-555D-4D58-B949-CAF9EE5B53B1}" type="presParOf" srcId="{333A1088-737F-45CB-B68E-254E46348037}" destId="{D005CE8C-CC26-4C3E-AC11-E15060ECD759}" srcOrd="2" destOrd="0" presId="urn:microsoft.com/office/officeart/2005/8/layout/target3"/>
    <dgm:cxn modelId="{80BE5EAC-09A8-48D1-85F8-8B4F01C20506}" type="presParOf" srcId="{333A1088-737F-45CB-B68E-254E46348037}" destId="{2C702D82-9B77-49B7-9568-BB8EB47C3372}" srcOrd="3" destOrd="0" presId="urn:microsoft.com/office/officeart/2005/8/layout/target3"/>
    <dgm:cxn modelId="{BEAFEEFB-9D1C-4A3F-98A4-FC27911EF79B}" type="presParOf" srcId="{333A1088-737F-45CB-B68E-254E46348037}" destId="{A52A0455-90FF-4808-ABD0-F02540D31D5A}" srcOrd="4" destOrd="0" presId="urn:microsoft.com/office/officeart/2005/8/layout/target3"/>
    <dgm:cxn modelId="{71E138D8-BCF8-42A1-A8F0-B27EDBAAE3FE}" type="presParOf" srcId="{333A1088-737F-45CB-B68E-254E46348037}" destId="{6140AFEC-043D-4C43-A2F9-D0F5331DF3A3}" srcOrd="5" destOrd="0" presId="urn:microsoft.com/office/officeart/2005/8/layout/target3"/>
    <dgm:cxn modelId="{8FD8F257-95E3-4240-8054-B6E389666C94}" type="presParOf" srcId="{333A1088-737F-45CB-B68E-254E46348037}" destId="{9358AC05-5D7D-4327-9F80-1AD486AEA664}" srcOrd="6" destOrd="0" presId="urn:microsoft.com/office/officeart/2005/8/layout/target3"/>
    <dgm:cxn modelId="{65B50A9A-D5E7-49E7-9133-74A8112CEAF7}" type="presParOf" srcId="{333A1088-737F-45CB-B68E-254E46348037}" destId="{313FC574-E1CD-4FB4-B054-0B805CE0447D}" srcOrd="7" destOrd="0" presId="urn:microsoft.com/office/officeart/2005/8/layout/target3"/>
    <dgm:cxn modelId="{5259D578-C8EE-4F46-A973-B0AC042C3E6A}" type="presParOf" srcId="{333A1088-737F-45CB-B68E-254E46348037}" destId="{619D679B-A015-4ECF-8348-D1034C574F40}" srcOrd="8" destOrd="0" presId="urn:microsoft.com/office/officeart/2005/8/layout/target3"/>
    <dgm:cxn modelId="{E96523F4-FC59-4458-AA8B-9EB40AAB3BC4}" type="presParOf" srcId="{333A1088-737F-45CB-B68E-254E46348037}" destId="{322283A8-4A27-4CDA-BAE3-F381106A9174}" srcOrd="9" destOrd="0" presId="urn:microsoft.com/office/officeart/2005/8/layout/target3"/>
    <dgm:cxn modelId="{D1DCCC54-45E6-40A7-B297-0E1A0201A344}" type="presParOf" srcId="{333A1088-737F-45CB-B68E-254E46348037}" destId="{FFC9F71D-1B4F-4AD9-A4A6-86ADEFC8AF5C}" srcOrd="10" destOrd="0" presId="urn:microsoft.com/office/officeart/2005/8/layout/target3"/>
    <dgm:cxn modelId="{4A71CE59-CC8D-4EAF-A5B4-76F9DEDC8B3A}" type="presParOf" srcId="{333A1088-737F-45CB-B68E-254E46348037}" destId="{25B08C86-7E15-44DC-BE7F-FFB55DD49D12}" srcOrd="11" destOrd="0" presId="urn:microsoft.com/office/officeart/2005/8/layout/target3"/>
    <dgm:cxn modelId="{3F4EF62E-EFE9-46B1-AE1A-54F051F55E72}" type="presParOf" srcId="{333A1088-737F-45CB-B68E-254E46348037}" destId="{76644BE8-9D7C-4C09-B250-3D10AF48CBB7}" srcOrd="12" destOrd="0" presId="urn:microsoft.com/office/officeart/2005/8/layout/target3"/>
    <dgm:cxn modelId="{72DDBF06-26BB-43EC-B4CF-2C200D9E817C}" type="presParOf" srcId="{333A1088-737F-45CB-B68E-254E46348037}" destId="{EE85B701-7295-41C0-BA7A-34D3756A2AE6}" srcOrd="13" destOrd="0" presId="urn:microsoft.com/office/officeart/2005/8/layout/target3"/>
    <dgm:cxn modelId="{CC28460A-6BD6-4EC0-9616-CFB30342511C}" type="presParOf" srcId="{333A1088-737F-45CB-B68E-254E46348037}" destId="{8BEBB6EC-1DAA-4CAC-8A25-BC0FCBD5DBD5}" srcOrd="14" destOrd="0" presId="urn:microsoft.com/office/officeart/2005/8/layout/target3"/>
    <dgm:cxn modelId="{0BBDC89B-40F0-4459-9BE0-75B50A39B208}" type="presParOf" srcId="{333A1088-737F-45CB-B68E-254E46348037}" destId="{AED2198E-93D5-4001-81B4-73124B309672}" srcOrd="15" destOrd="0" presId="urn:microsoft.com/office/officeart/2005/8/layout/target3"/>
    <dgm:cxn modelId="{B03787B6-F38F-406C-8698-39F9002223B4}" type="presParOf" srcId="{333A1088-737F-45CB-B68E-254E46348037}" destId="{2BE915AB-18AA-4053-B92C-3BFC9ED204BB}" srcOrd="16" destOrd="0" presId="urn:microsoft.com/office/officeart/2005/8/layout/target3"/>
    <dgm:cxn modelId="{672A3E04-013B-436F-AEBE-2E9645EB3E81}" type="presParOf" srcId="{333A1088-737F-45CB-B68E-254E46348037}" destId="{6BB5E863-4638-4E1D-BFDE-399D028AC4ED}" srcOrd="17" destOrd="0" presId="urn:microsoft.com/office/officeart/2005/8/layout/target3"/>
    <dgm:cxn modelId="{C106C50E-69B7-4F7A-90FB-472E0E0E6DFA}" type="presParOf" srcId="{333A1088-737F-45CB-B68E-254E46348037}" destId="{5A5FFA88-C948-4069-8E93-59FA12366E83}" srcOrd="18" destOrd="0" presId="urn:microsoft.com/office/officeart/2005/8/layout/target3"/>
    <dgm:cxn modelId="{14BC0E88-50A5-48AF-A069-A417B5219E8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Miluše Pavelcová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VY_32_INOVACE_3.2.8.3. M 04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18485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Kladka pevná</a:t>
          </a:r>
          <a:endParaRPr lang="cs-CZ" sz="2000" kern="1200" dirty="0"/>
        </a:p>
      </dsp:txBody>
      <dsp:txXfrm>
        <a:off x="1273857" y="118485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520280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20280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ABC3BC-0F73-46AB-8642-0CAB789184B6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2F48ED-6EE2-47A3-B533-46DFB3508D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7956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6A0BC5D2-43DD-43C5-BBFA-64989F76D63D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3781D127-588C-457B-AF72-A3A215CEE72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BC5D2-43DD-43C5-BBFA-64989F76D63D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81D127-588C-457B-AF72-A3A215CEE72C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6A0BC5D2-43DD-43C5-BBFA-64989F76D63D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3781D127-588C-457B-AF72-A3A215CEE72C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A0BC5D2-43DD-43C5-BBFA-64989F76D63D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781D127-588C-457B-AF72-A3A215CEE72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6A0BC5D2-43DD-43C5-BBFA-64989F76D63D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3781D127-588C-457B-AF72-A3A215CEE72C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BC5D2-43DD-43C5-BBFA-64989F76D63D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81D127-588C-457B-AF72-A3A215CEE72C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BC5D2-43DD-43C5-BBFA-64989F76D63D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81D127-588C-457B-AF72-A3A215CEE72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A0BC5D2-43DD-43C5-BBFA-64989F76D63D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3781D127-588C-457B-AF72-A3A215CEE72C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BC5D2-43DD-43C5-BBFA-64989F76D63D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1D127-588C-457B-AF72-A3A215CEE72C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BC5D2-43DD-43C5-BBFA-64989F76D63D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81D127-588C-457B-AF72-A3A215CEE72C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BC5D2-43DD-43C5-BBFA-64989F76D63D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781D127-588C-457B-AF72-A3A215CEE72C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76982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7464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2020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614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491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9220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890931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242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8065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777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784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6A0BC5D2-43DD-43C5-BBFA-64989F76D63D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3781D127-588C-457B-AF72-A3A215CEE72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967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ladka" TargetMode="External"/><Relationship Id="rId2" Type="http://schemas.openxmlformats.org/officeDocument/2006/relationships/hyperlink" Target="http://www.bucovice711.cz/wwwfyzika/vyuka/e-learning/pracevykl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Fixed_pulley_-_Bussana_Vecchia.JPG" TargetMode="External"/><Relationship Id="rId5" Type="http://schemas.openxmlformats.org/officeDocument/2006/relationships/hyperlink" Target="http://www.sedmicka.cz/usti-nad-labem-decin-teplice-litomerice/clanek/na-vetrusi-radsi-pesky-lanovka-stoji-252386" TargetMode="External"/><Relationship Id="rId4" Type="http://schemas.openxmlformats.org/officeDocument/2006/relationships/hyperlink" Target="http://www.fyzika7.tym.sk/pevnakladka_uvod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372843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447475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93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Prezentace je určena žákům 6. tříd základních škol.</a:t>
            </a:r>
          </a:p>
          <a:p>
            <a:r>
              <a:rPr lang="cs-CZ" sz="2400" dirty="0"/>
              <a:t>Je zaměřena na výklad učiva o </a:t>
            </a:r>
            <a:r>
              <a:rPr lang="cs-CZ" sz="2400" dirty="0" smtClean="0"/>
              <a:t>kladce pevné - rovnováha sil, </a:t>
            </a:r>
            <a:r>
              <a:rPr lang="cs-CZ" sz="2400" dirty="0" smtClean="0"/>
              <a:t>výhody kladky </a:t>
            </a:r>
            <a:r>
              <a:rPr lang="cs-CZ" sz="2400" dirty="0" smtClean="0"/>
              <a:t>pevné.</a:t>
            </a:r>
          </a:p>
          <a:p>
            <a:r>
              <a:rPr lang="cs-CZ" sz="2400" dirty="0" smtClean="0"/>
              <a:t>V závěru jsou uvedeny možnosti jejího použití.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59434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Kladka pevná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458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Rovnováha na kladce pevné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sz="quarter" idx="13"/>
              </p:nvPr>
            </p:nvSpPr>
            <p:spPr/>
            <p:txBody>
              <a:bodyPr/>
              <a:lstStyle/>
              <a:p>
                <a:r>
                  <a:rPr lang="cs-CZ" sz="2800" dirty="0" smtClean="0"/>
                  <a:t>Rovnováha sil na kladce pevné nastane tehdy, jestliže na obou koncích lana působí stejně velké síly.</a:t>
                </a:r>
              </a:p>
              <a:p>
                <a:r>
                  <a:rPr lang="cs-CZ" sz="2800" dirty="0" smtClean="0"/>
                  <a:t>Platí tedy:</a:t>
                </a:r>
              </a:p>
              <a:p>
                <a:pPr marL="0" indent="0">
                  <a:buNone/>
                </a:pPr>
                <a:r>
                  <a:rPr lang="cs-CZ" sz="2800" dirty="0"/>
                  <a:t>	</a:t>
                </a:r>
                <a:r>
                  <a:rPr lang="cs-CZ" sz="4000" dirty="0"/>
                  <a:t> </a:t>
                </a:r>
                <a:r>
                  <a:rPr lang="cs-CZ" sz="4000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4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000" b="0" i="1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4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4000" b="0" i="1" smtClean="0">
                        <a:latin typeface="Cambria Math"/>
                      </a:rPr>
                      <m:t>= </m:t>
                    </m:r>
                    <m:sSub>
                      <m:sSubPr>
                        <m:ctrlPr>
                          <a:rPr lang="cs-CZ" sz="4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4000" b="0" i="1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4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4000" dirty="0" smtClean="0"/>
                  <a:t>.</a:t>
                </a:r>
                <a:endParaRPr lang="cs-CZ" sz="4000" dirty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blipFill rotWithShape="1">
                <a:blip r:embed="rId2"/>
                <a:stretch>
                  <a:fillRect l="-4827" t="-1333" r="-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028916"/>
            <a:ext cx="2736304" cy="4074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6112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Kladka pevná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Kladka pevná</a:t>
            </a:r>
            <a:r>
              <a:rPr lang="cs-CZ" sz="2800" dirty="0"/>
              <a:t> je upevněna na nějaké konstrukci </a:t>
            </a:r>
            <a:r>
              <a:rPr lang="cs-CZ" sz="2800" dirty="0" smtClean="0"/>
              <a:t>a umožňuje </a:t>
            </a:r>
            <a:r>
              <a:rPr lang="cs-CZ" sz="2800" dirty="0"/>
              <a:t>jednak volný posun lana </a:t>
            </a:r>
            <a:r>
              <a:rPr lang="cs-CZ" sz="2800" dirty="0" smtClean="0"/>
              <a:t>či řetězu, </a:t>
            </a:r>
            <a:r>
              <a:rPr lang="cs-CZ" sz="2800" dirty="0"/>
              <a:t>jednak změnu jeho směru, a to bez velkých </a:t>
            </a:r>
            <a:r>
              <a:rPr lang="cs-CZ" sz="2800" dirty="0" smtClean="0"/>
              <a:t>ztrát.</a:t>
            </a:r>
          </a:p>
          <a:p>
            <a:r>
              <a:rPr lang="cs-CZ" sz="2800" dirty="0" smtClean="0"/>
              <a:t>Kladka </a:t>
            </a:r>
            <a:r>
              <a:rPr lang="cs-CZ" sz="2800" dirty="0"/>
              <a:t>je </a:t>
            </a:r>
            <a:r>
              <a:rPr lang="cs-CZ" sz="2800" dirty="0" smtClean="0"/>
              <a:t>v rovnováze</a:t>
            </a:r>
            <a:r>
              <a:rPr lang="cs-CZ" sz="2800" dirty="0"/>
              <a:t>, pokud na oba konce lana působí stejné </a:t>
            </a:r>
            <a:r>
              <a:rPr lang="cs-CZ" sz="2800" dirty="0" smtClean="0"/>
              <a:t>síly.</a:t>
            </a:r>
          </a:p>
          <a:p>
            <a:r>
              <a:rPr lang="cs-CZ" sz="2800" dirty="0" smtClean="0"/>
              <a:t>Při </a:t>
            </a:r>
            <a:r>
              <a:rPr lang="cs-CZ" sz="2800" dirty="0"/>
              <a:t>ručním zvedání břemen je výhodnější působit silou dolů, protože člověk může působit svou vlastní </a:t>
            </a:r>
            <a:r>
              <a:rPr lang="cs-CZ" sz="2800" dirty="0" smtClean="0"/>
              <a:t>tíhou</a:t>
            </a:r>
            <a:r>
              <a:rPr lang="cs-CZ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74413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Pro některá použití je třeba vyloučit zpětný pohyb. Kladka může být blokována západkou, jenže lano </a:t>
            </a:r>
            <a:r>
              <a:rPr lang="cs-CZ" sz="2800" dirty="0" smtClean="0"/>
              <a:t>by po ní </a:t>
            </a:r>
            <a:r>
              <a:rPr lang="cs-CZ" sz="2800" dirty="0"/>
              <a:t>mohlo </a:t>
            </a:r>
            <a:r>
              <a:rPr lang="cs-CZ" sz="2800" dirty="0" smtClean="0"/>
              <a:t>sklouznout.</a:t>
            </a:r>
          </a:p>
          <a:p>
            <a:r>
              <a:rPr lang="cs-CZ" sz="2800" dirty="0" smtClean="0"/>
              <a:t>Proto </a:t>
            </a:r>
            <a:r>
              <a:rPr lang="cs-CZ" sz="2800" dirty="0"/>
              <a:t>se místo lana používá řetěz a kladka má </a:t>
            </a:r>
            <a:r>
              <a:rPr lang="cs-CZ" sz="2800" dirty="0" smtClean="0"/>
              <a:t>po obvodě zuby, </a:t>
            </a:r>
            <a:r>
              <a:rPr lang="cs-CZ" sz="2800" dirty="0"/>
              <a:t>které zapadají </a:t>
            </a:r>
            <a:r>
              <a:rPr lang="cs-CZ" sz="2800" dirty="0" smtClean="0"/>
              <a:t>do jednotlivých </a:t>
            </a:r>
            <a:r>
              <a:rPr lang="cs-CZ" sz="2800" dirty="0"/>
              <a:t>ok řetězu</a:t>
            </a:r>
            <a:r>
              <a:rPr lang="cs-CZ" sz="2800" dirty="0" smtClean="0"/>
              <a:t>.</a:t>
            </a:r>
          </a:p>
          <a:p>
            <a:r>
              <a:rPr lang="cs-CZ" sz="2800" dirty="0"/>
              <a:t>Pevné kladky také umožňují pohyb závěsného vozíku po napjatém laně jako u lanovky.</a:t>
            </a:r>
          </a:p>
        </p:txBody>
      </p:sp>
    </p:spTree>
    <p:extLst>
      <p:ext uri="{BB962C8B-B14F-4D97-AF65-F5344CB8AC3E}">
        <p14:creationId xmlns:p14="http://schemas.microsoft.com/office/powerpoint/2010/main" val="2460213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kladky pevné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3533" y="1990724"/>
            <a:ext cx="2716934" cy="4102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13638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36896" y="9693696"/>
            <a:ext cx="8863264" cy="5908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89058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065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580" y="908720"/>
            <a:ext cx="7621200" cy="508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757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JÁCHIM, František a Jiří TESAŘ. </a:t>
            </a:r>
            <a:r>
              <a:rPr lang="cs-CZ" i="1" dirty="0"/>
              <a:t>Fyzika pro 6. ročník základní školy</a:t>
            </a:r>
            <a:r>
              <a:rPr lang="cs-CZ" dirty="0"/>
              <a:t>. Dotisk 1. vydání. Praha: SPN - pedagogické nakladatelství, a. s., 2000. ISBN 80-7235-076-5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Práce </a:t>
            </a:r>
            <a:r>
              <a:rPr lang="cs-CZ" dirty="0"/>
              <a:t>a výkon. </a:t>
            </a:r>
            <a:r>
              <a:rPr lang="cs-CZ" i="1" dirty="0"/>
              <a:t>Bucovice711</a:t>
            </a:r>
            <a:r>
              <a:rPr lang="cs-CZ" dirty="0"/>
              <a:t> [online]. [cit. 2012-05-20].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www.bucovice711.cz/wwwfyzika/vyuka/e-learning/pracevykl.htm</a:t>
            </a:r>
            <a:endParaRPr lang="cs-CZ" dirty="0" smtClean="0"/>
          </a:p>
          <a:p>
            <a:r>
              <a:rPr lang="cs-CZ" dirty="0"/>
              <a:t>Kladka. In: </a:t>
            </a:r>
            <a:r>
              <a:rPr lang="cs-CZ" i="1" dirty="0" err="1"/>
              <a:t>Wikipedia</a:t>
            </a:r>
            <a:r>
              <a:rPr lang="cs-CZ" dirty="0"/>
              <a:t>: 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 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2012-05-20].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cs.wikipedia.org/wiki/Kladka</a:t>
            </a:r>
            <a:endParaRPr lang="cs-CZ" dirty="0" smtClean="0"/>
          </a:p>
          <a:p>
            <a:r>
              <a:rPr lang="cs-CZ" dirty="0"/>
              <a:t>Fyzika 7. roč.: Pevná kladka. </a:t>
            </a:r>
            <a:r>
              <a:rPr lang="cs-CZ" i="1" dirty="0"/>
              <a:t>Fyzika7.tym.sk</a:t>
            </a:r>
            <a:r>
              <a:rPr lang="cs-CZ" dirty="0"/>
              <a:t> [online]. [cit. </a:t>
            </a:r>
            <a:r>
              <a:rPr lang="cs-CZ" dirty="0" smtClean="0"/>
              <a:t>2012-05-20. </a:t>
            </a:r>
            <a:r>
              <a:rPr lang="cs-CZ" dirty="0"/>
              <a:t>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www.fyzika7.tym.sk/pevnakladka_uvod.htm</a:t>
            </a:r>
            <a:endParaRPr lang="cs-CZ" dirty="0" smtClean="0"/>
          </a:p>
          <a:p>
            <a:r>
              <a:rPr lang="cs-CZ" dirty="0"/>
              <a:t>7 Sedmička.cz. </a:t>
            </a:r>
            <a:r>
              <a:rPr lang="cs-CZ" i="1" dirty="0"/>
              <a:t>Sedmicka.cz</a:t>
            </a:r>
            <a:r>
              <a:rPr lang="cs-CZ" dirty="0"/>
              <a:t> [online]. [cit. </a:t>
            </a:r>
            <a:r>
              <a:rPr lang="cs-CZ" dirty="0" smtClean="0"/>
              <a:t>2012-05-20]. </a:t>
            </a:r>
            <a:r>
              <a:rPr lang="cs-CZ" dirty="0"/>
              <a:t>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www.sedmicka.cz/usti-nad-labem-decin-teplice-litomerice/clanek/na-vetrusi-radsi-pesky-lanovka-stoji-252386</a:t>
            </a:r>
            <a:endParaRPr lang="cs-CZ" dirty="0" smtClean="0"/>
          </a:p>
          <a:p>
            <a:r>
              <a:rPr lang="cs-CZ" dirty="0"/>
              <a:t>File:Fixed </a:t>
            </a:r>
            <a:r>
              <a:rPr lang="cs-CZ" dirty="0" err="1"/>
              <a:t>pulley</a:t>
            </a:r>
            <a:r>
              <a:rPr lang="cs-CZ" dirty="0"/>
              <a:t> - </a:t>
            </a:r>
            <a:r>
              <a:rPr lang="cs-CZ" dirty="0" err="1"/>
              <a:t>Bussana</a:t>
            </a:r>
            <a:r>
              <a:rPr lang="cs-CZ" dirty="0"/>
              <a:t> </a:t>
            </a:r>
            <a:r>
              <a:rPr lang="cs-CZ" dirty="0" err="1"/>
              <a:t>Vecchia</a:t>
            </a:r>
            <a:r>
              <a:rPr lang="cs-CZ" dirty="0"/>
              <a:t>. 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 [online]. [cit. </a:t>
            </a:r>
            <a:r>
              <a:rPr lang="cs-CZ" dirty="0" smtClean="0"/>
              <a:t>2012-05-20]. </a:t>
            </a:r>
            <a:r>
              <a:rPr lang="cs-CZ" dirty="0"/>
              <a:t>Dostupné z: </a:t>
            </a:r>
            <a:r>
              <a:rPr lang="cs-CZ" dirty="0">
                <a:hlinkClick r:id="rId6"/>
              </a:rPr>
              <a:t>http://commons.wikimedia.org/wiki/File:Fixed_pulley_-_</a:t>
            </a:r>
            <a:r>
              <a:rPr lang="cs-CZ" dirty="0" smtClean="0">
                <a:hlinkClick r:id="rId6"/>
              </a:rPr>
              <a:t>Bussana_Vecchia.JPG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6213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TC101859866[[fn=Makro]]</Template>
  <TotalTime>99</TotalTime>
  <Words>127</Words>
  <Application>Microsoft Office PowerPoint</Application>
  <PresentationFormat>Předvádění na obrazovce (4:3)</PresentationFormat>
  <Paragraphs>34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Macro</vt:lpstr>
      <vt:lpstr>Motiv systému Office</vt:lpstr>
      <vt:lpstr>Prezentace aplikace PowerPoint</vt:lpstr>
      <vt:lpstr>Anotace</vt:lpstr>
      <vt:lpstr>Kladka pevná</vt:lpstr>
      <vt:lpstr>Rovnováha na kladce pevné</vt:lpstr>
      <vt:lpstr>Kladka pevná</vt:lpstr>
      <vt:lpstr>Prezentace aplikace PowerPoint</vt:lpstr>
      <vt:lpstr>Použití kladky pevné</vt:lpstr>
      <vt:lpstr>Prezentace aplikace PowerPoint</vt:lpstr>
      <vt:lpstr>Prezentace aplikace PowerPoint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Kladka pevná</dc:title>
  <dc:creator>MiP</dc:creator>
  <cp:lastModifiedBy>MiP</cp:lastModifiedBy>
  <cp:revision>19</cp:revision>
  <dcterms:created xsi:type="dcterms:W3CDTF">2012-05-20T19:26:34Z</dcterms:created>
  <dcterms:modified xsi:type="dcterms:W3CDTF">2012-06-22T18:17:00Z</dcterms:modified>
</cp:coreProperties>
</file>