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VY_32_INOVACE_09_ČESKÝ </a:t>
          </a:r>
          <a:r>
            <a:rPr lang="cs-CZ" dirty="0" smtClean="0"/>
            <a:t>JAZYK 5.ROČNÍK_ZDVOJENÉ SOUHLÁSKY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ZDVOJENÉ SOUHLÁSKY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B42DC35-8253-4C1B-962B-2267A170F65D}">
      <dgm:prSet/>
      <dgm:spPr/>
      <dgm:t>
        <a:bodyPr/>
        <a:lstStyle/>
        <a:p>
          <a:pPr algn="l" rtl="0"/>
          <a:r>
            <a:rPr lang="cs-CZ" dirty="0" smtClean="0"/>
            <a:t>Vytvořeno: září 2011</a:t>
          </a:r>
          <a:endParaRPr lang="cs-CZ" dirty="0"/>
        </a:p>
      </dgm:t>
    </dgm:pt>
    <dgm:pt modelId="{045CBD5F-2499-41A3-9A63-ECCA0A7539E5}" type="parTrans" cxnId="{C77F18C1-209C-47D9-91B4-0BEE86E70855}">
      <dgm:prSet/>
      <dgm:spPr/>
      <dgm:t>
        <a:bodyPr/>
        <a:lstStyle/>
        <a:p>
          <a:endParaRPr lang="cs-CZ"/>
        </a:p>
      </dgm:t>
    </dgm:pt>
    <dgm:pt modelId="{9EF0492A-FF40-4AF9-BD32-4D650EF1844B}" type="sibTrans" cxnId="{C77F18C1-209C-47D9-91B4-0BEE86E70855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A771B4F1-705B-47D9-A9F0-2B39AE31E6E9}" type="pres">
      <dgm:prSet presAssocID="{0B42DC35-8253-4C1B-962B-2267A170F65D}" presName="vertSpace5" presStyleLbl="node1" presStyleIdx="3" presStyleCnt="6"/>
      <dgm:spPr/>
      <dgm:t>
        <a:bodyPr/>
        <a:lstStyle/>
        <a:p>
          <a:endParaRPr lang="cs-CZ"/>
        </a:p>
      </dgm:t>
    </dgm:pt>
    <dgm:pt modelId="{DC66DABD-A237-4449-958B-CE43C6422196}" type="pres">
      <dgm:prSet presAssocID="{0B42DC35-8253-4C1B-962B-2267A170F65D}" presName="circle5" presStyleLbl="node1" presStyleIdx="4" presStyleCnt="6"/>
      <dgm:spPr/>
      <dgm:t>
        <a:bodyPr/>
        <a:lstStyle/>
        <a:p>
          <a:endParaRPr lang="cs-CZ"/>
        </a:p>
      </dgm:t>
    </dgm:pt>
    <dgm:pt modelId="{5E84CC99-4DD4-413A-985E-BDC006A330F9}" type="pres">
      <dgm:prSet presAssocID="{0B42DC35-8253-4C1B-962B-2267A170F65D}" presName="rect5" presStyleLbl="alignAcc1" presStyleIdx="4" presStyleCnt="6"/>
      <dgm:spPr/>
      <dgm:t>
        <a:bodyPr/>
        <a:lstStyle/>
        <a:p>
          <a:endParaRPr lang="cs-CZ"/>
        </a:p>
      </dgm:t>
    </dgm:pt>
    <dgm:pt modelId="{667FC706-730B-410A-96E1-2DB6BB67EC78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F3DB3201-550D-4191-AE05-D6355F017A06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E5AA2E5E-E4B9-46BE-B01C-98B26A14E3C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3BEAFE-A24D-40FF-9314-1C38AF5D66B9}" type="pres">
      <dgm:prSet presAssocID="{0B42DC35-8253-4C1B-962B-2267A170F65D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A9174D-CE0D-4AA4-B109-24CAB915842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E1FB53-A9EF-4258-8452-77375543AC8A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28ACD89-12A1-4F1F-8ED7-7DE8D8BEAE92}" type="presOf" srcId="{B651F6E3-6281-48DB-9319-2AEAFDAE7572}" destId="{6BB5E863-4638-4E1D-BFDE-399D028AC4ED}" srcOrd="1" destOrd="0" presId="urn:microsoft.com/office/officeart/2005/8/layout/target3"/>
    <dgm:cxn modelId="{0E9CB92D-10A6-4E56-AD33-419A31C06BA5}" type="presOf" srcId="{B651F6E3-6281-48DB-9319-2AEAFDAE7572}" destId="{619D679B-A015-4ECF-8348-D1034C574F40}" srcOrd="0" destOrd="0" presId="urn:microsoft.com/office/officeart/2005/8/layout/target3"/>
    <dgm:cxn modelId="{5F361069-B646-4107-93BF-EE24FDA2461D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CA434A27-DAFF-4685-A11C-6083EE4BBB2B}" type="presOf" srcId="{D8197B8C-B260-4A16-BDF4-0947B075E274}" destId="{25B08C86-7E15-44DC-BE7F-FFB55DD49D12}" srcOrd="0" destOrd="0" presId="urn:microsoft.com/office/officeart/2005/8/layout/target3"/>
    <dgm:cxn modelId="{87BC1E99-0A79-48E0-A3AC-96FBA95EF4E0}" type="presOf" srcId="{757F3AB3-0718-4624-B441-E567A8F0AB56}" destId="{333A1088-737F-45CB-B68E-254E46348037}" srcOrd="0" destOrd="0" presId="urn:microsoft.com/office/officeart/2005/8/layout/target3"/>
    <dgm:cxn modelId="{03D87CF8-DE97-4C40-80DF-1DAB1656AC0F}" type="presOf" srcId="{D1B46980-6531-4606-95E6-44980827E919}" destId="{6140AFEC-043D-4C43-A2F9-D0F5331DF3A3}" srcOrd="0" destOrd="0" presId="urn:microsoft.com/office/officeart/2005/8/layout/target3"/>
    <dgm:cxn modelId="{5058CE31-1E15-4ADA-B913-D4A691E19D69}" type="presOf" srcId="{4C35D32F-0EAB-4CD7-82EE-45574DC2A586}" destId="{5CA9174D-CE0D-4AA4-B109-24CAB9158427}" srcOrd="1" destOrd="0" presId="urn:microsoft.com/office/officeart/2005/8/layout/target3"/>
    <dgm:cxn modelId="{C5502892-CF0D-40AD-B581-9D098F018F45}" type="presOf" srcId="{0B42DC35-8253-4C1B-962B-2267A170F65D}" destId="{5E84CC99-4DD4-413A-985E-BDC006A330F9}" srcOrd="0" destOrd="0" presId="urn:microsoft.com/office/officeart/2005/8/layout/target3"/>
    <dgm:cxn modelId="{AF696511-1468-4E27-94B9-064E5C949D90}" type="presOf" srcId="{0B42DC35-8253-4C1B-962B-2267A170F65D}" destId="{BC3BEAFE-A24D-40FF-9314-1C38AF5D66B9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C96ECA4-D401-4624-A381-EB6ADEFB561F}" type="presOf" srcId="{4C35D32F-0EAB-4CD7-82EE-45574DC2A586}" destId="{E5AA2E5E-E4B9-46BE-B01C-98B26A14E3C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22DADCA-AE39-41BD-B420-99C2AA1CD165}" type="presOf" srcId="{D8197B8C-B260-4A16-BDF4-0947B075E274}" destId="{5A5FFA88-C948-4069-8E93-59FA12366E83}" srcOrd="1" destOrd="0" presId="urn:microsoft.com/office/officeart/2005/8/layout/target3"/>
    <dgm:cxn modelId="{FA8B1481-6D97-43E2-B26F-8A18C0692E95}" type="presOf" srcId="{D1D4F407-5343-4D3F-B5B9-D407B03CAEB4}" destId="{D005CE8C-CC26-4C3E-AC11-E15060ECD759}" srcOrd="0" destOrd="0" presId="urn:microsoft.com/office/officeart/2005/8/layout/target3"/>
    <dgm:cxn modelId="{C77F18C1-209C-47D9-91B4-0BEE86E70855}" srcId="{757F3AB3-0718-4624-B441-E567A8F0AB56}" destId="{0B42DC35-8253-4C1B-962B-2267A170F65D}" srcOrd="4" destOrd="0" parTransId="{045CBD5F-2499-41A3-9A63-ECCA0A7539E5}" sibTransId="{9EF0492A-FF40-4AF9-BD32-4D650EF1844B}"/>
    <dgm:cxn modelId="{A833C1A6-7264-4981-BCFB-8D81D97CA259}" type="presParOf" srcId="{333A1088-737F-45CB-B68E-254E46348037}" destId="{F5ABB229-8D3B-4694-996A-96F23CF14429}" srcOrd="0" destOrd="0" presId="urn:microsoft.com/office/officeart/2005/8/layout/target3"/>
    <dgm:cxn modelId="{89978771-F2AB-4737-8D79-4BC207F6CFA7}" type="presParOf" srcId="{333A1088-737F-45CB-B68E-254E46348037}" destId="{F41139FD-01EE-4571-8B17-4FB00FC51163}" srcOrd="1" destOrd="0" presId="urn:microsoft.com/office/officeart/2005/8/layout/target3"/>
    <dgm:cxn modelId="{45CB3B49-F5D2-47E5-B69E-8DCA413A4A9A}" type="presParOf" srcId="{333A1088-737F-45CB-B68E-254E46348037}" destId="{D005CE8C-CC26-4C3E-AC11-E15060ECD759}" srcOrd="2" destOrd="0" presId="urn:microsoft.com/office/officeart/2005/8/layout/target3"/>
    <dgm:cxn modelId="{3A1D76A2-3B5C-4A8B-90B7-AE77EAFE174B}" type="presParOf" srcId="{333A1088-737F-45CB-B68E-254E46348037}" destId="{2C702D82-9B77-49B7-9568-BB8EB47C3372}" srcOrd="3" destOrd="0" presId="urn:microsoft.com/office/officeart/2005/8/layout/target3"/>
    <dgm:cxn modelId="{32B552A7-24B0-4228-B667-43E66D4FD25F}" type="presParOf" srcId="{333A1088-737F-45CB-B68E-254E46348037}" destId="{A52A0455-90FF-4808-ABD0-F02540D31D5A}" srcOrd="4" destOrd="0" presId="urn:microsoft.com/office/officeart/2005/8/layout/target3"/>
    <dgm:cxn modelId="{87C5AA31-F8FA-4A76-BE4F-511391395147}" type="presParOf" srcId="{333A1088-737F-45CB-B68E-254E46348037}" destId="{6140AFEC-043D-4C43-A2F9-D0F5331DF3A3}" srcOrd="5" destOrd="0" presId="urn:microsoft.com/office/officeart/2005/8/layout/target3"/>
    <dgm:cxn modelId="{02BEF65E-B383-4AFE-B4D9-CBD9563E7E99}" type="presParOf" srcId="{333A1088-737F-45CB-B68E-254E46348037}" destId="{9358AC05-5D7D-4327-9F80-1AD486AEA664}" srcOrd="6" destOrd="0" presId="urn:microsoft.com/office/officeart/2005/8/layout/target3"/>
    <dgm:cxn modelId="{940726A3-8A66-4B61-AA08-17254906D3BB}" type="presParOf" srcId="{333A1088-737F-45CB-B68E-254E46348037}" destId="{313FC574-E1CD-4FB4-B054-0B805CE0447D}" srcOrd="7" destOrd="0" presId="urn:microsoft.com/office/officeart/2005/8/layout/target3"/>
    <dgm:cxn modelId="{C09153D5-4D10-44D7-9C77-2BB1FD51A56D}" type="presParOf" srcId="{333A1088-737F-45CB-B68E-254E46348037}" destId="{619D679B-A015-4ECF-8348-D1034C574F40}" srcOrd="8" destOrd="0" presId="urn:microsoft.com/office/officeart/2005/8/layout/target3"/>
    <dgm:cxn modelId="{E12692D8-6960-4FEB-A629-BEDD59F5EA6F}" type="presParOf" srcId="{333A1088-737F-45CB-B68E-254E46348037}" destId="{322283A8-4A27-4CDA-BAE3-F381106A9174}" srcOrd="9" destOrd="0" presId="urn:microsoft.com/office/officeart/2005/8/layout/target3"/>
    <dgm:cxn modelId="{0BBF748C-F317-4163-A447-AE612366210A}" type="presParOf" srcId="{333A1088-737F-45CB-B68E-254E46348037}" destId="{FFC9F71D-1B4F-4AD9-A4A6-86ADEFC8AF5C}" srcOrd="10" destOrd="0" presId="urn:microsoft.com/office/officeart/2005/8/layout/target3"/>
    <dgm:cxn modelId="{0CF4BDE9-2DC8-4EAB-BB85-95FC1D880A2D}" type="presParOf" srcId="{333A1088-737F-45CB-B68E-254E46348037}" destId="{25B08C86-7E15-44DC-BE7F-FFB55DD49D12}" srcOrd="11" destOrd="0" presId="urn:microsoft.com/office/officeart/2005/8/layout/target3"/>
    <dgm:cxn modelId="{ABAAA08A-190D-4C40-B13A-8DC56264C707}" type="presParOf" srcId="{333A1088-737F-45CB-B68E-254E46348037}" destId="{A771B4F1-705B-47D9-A9F0-2B39AE31E6E9}" srcOrd="12" destOrd="0" presId="urn:microsoft.com/office/officeart/2005/8/layout/target3"/>
    <dgm:cxn modelId="{C8EDA62B-F52C-42FB-85E9-35C0D4548DC4}" type="presParOf" srcId="{333A1088-737F-45CB-B68E-254E46348037}" destId="{DC66DABD-A237-4449-958B-CE43C6422196}" srcOrd="13" destOrd="0" presId="urn:microsoft.com/office/officeart/2005/8/layout/target3"/>
    <dgm:cxn modelId="{EFACB4F9-B1EE-487C-9C8F-A58166298F5C}" type="presParOf" srcId="{333A1088-737F-45CB-B68E-254E46348037}" destId="{5E84CC99-4DD4-413A-985E-BDC006A330F9}" srcOrd="14" destOrd="0" presId="urn:microsoft.com/office/officeart/2005/8/layout/target3"/>
    <dgm:cxn modelId="{1EFB33E0-23B5-4A85-818D-646E5A7521D7}" type="presParOf" srcId="{333A1088-737F-45CB-B68E-254E46348037}" destId="{667FC706-730B-410A-96E1-2DB6BB67EC78}" srcOrd="15" destOrd="0" presId="urn:microsoft.com/office/officeart/2005/8/layout/target3"/>
    <dgm:cxn modelId="{2BD06D5D-FA33-44BA-9D30-F12CF5AFB111}" type="presParOf" srcId="{333A1088-737F-45CB-B68E-254E46348037}" destId="{F3DB3201-550D-4191-AE05-D6355F017A06}" srcOrd="16" destOrd="0" presId="urn:microsoft.com/office/officeart/2005/8/layout/target3"/>
    <dgm:cxn modelId="{5A71141D-0CD9-4AC0-AE60-B63A2090A708}" type="presParOf" srcId="{333A1088-737F-45CB-B68E-254E46348037}" destId="{E5AA2E5E-E4B9-46BE-B01C-98B26A14E3C5}" srcOrd="17" destOrd="0" presId="urn:microsoft.com/office/officeart/2005/8/layout/target3"/>
    <dgm:cxn modelId="{F138028D-75F7-4396-B52F-373353658EFE}" type="presParOf" srcId="{333A1088-737F-45CB-B68E-254E46348037}" destId="{AED2198E-93D5-4001-81B4-73124B309672}" srcOrd="18" destOrd="0" presId="urn:microsoft.com/office/officeart/2005/8/layout/target3"/>
    <dgm:cxn modelId="{F71282D7-8A73-4035-A8F6-3A704414D167}" type="presParOf" srcId="{333A1088-737F-45CB-B68E-254E46348037}" destId="{2BE915AB-18AA-4053-B92C-3BFC9ED204BB}" srcOrd="19" destOrd="0" presId="urn:microsoft.com/office/officeart/2005/8/layout/target3"/>
    <dgm:cxn modelId="{EE8D1205-5E57-4CD4-B1A6-54672EF35FD1}" type="presParOf" srcId="{333A1088-737F-45CB-B68E-254E46348037}" destId="{6BB5E863-4638-4E1D-BFDE-399D028AC4ED}" srcOrd="20" destOrd="0" presId="urn:microsoft.com/office/officeart/2005/8/layout/target3"/>
    <dgm:cxn modelId="{CA5C5297-7F00-4991-8B9E-698FBBFB3698}" type="presParOf" srcId="{333A1088-737F-45CB-B68E-254E46348037}" destId="{5A5FFA88-C948-4069-8E93-59FA12366E83}" srcOrd="21" destOrd="0" presId="urn:microsoft.com/office/officeart/2005/8/layout/target3"/>
    <dgm:cxn modelId="{F8562F91-7FB4-4F37-9EEE-CD57F92C3474}" type="presParOf" srcId="{333A1088-737F-45CB-B68E-254E46348037}" destId="{BC3BEAFE-A24D-40FF-9314-1C38AF5D66B9}" srcOrd="22" destOrd="0" presId="urn:microsoft.com/office/officeart/2005/8/layout/target3"/>
    <dgm:cxn modelId="{91024C88-F187-4F75-9B98-8C4B453DAE7F}" type="presParOf" srcId="{333A1088-737F-45CB-B68E-254E46348037}" destId="{5CA9174D-CE0D-4AA4-B109-24CAB915842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VY_32_INOVACE_09_ČESKÝ </a:t>
          </a:r>
          <a:r>
            <a:rPr lang="cs-CZ" sz="1300" kern="1200" dirty="0" smtClean="0"/>
            <a:t>JAZYK 5.ROČNÍK_ZDVOJENÉ SOUHLÁSKY</a:t>
          </a: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ZDVOJENÉ SOUHLÁSKY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DC66DABD-A237-4449-958B-CE43C642219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E84CC99-4DD4-413A-985E-BDC006A330F9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září 2011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F3DB3201-550D-4191-AE05-D6355F017A0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5AA2E5E-E4B9-46BE-B01C-98B26A14E3C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AE7DE-861E-4065-9632-7350D5FBF1C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937DB-8546-4EF6-A299-7318837DF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2786203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Anotace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	Zdvojené souhlásky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výklad v 5. </a:t>
            </a:r>
            <a:r>
              <a:rPr lang="cs-CZ" dirty="0" err="1" smtClean="0"/>
              <a:t>roč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Ucelený přehled všech pravidel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AppData\Local\Microsoft\Windows\Temporary Internet Files\Content.IE5\PWE99ZHM\MP900262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284984"/>
            <a:ext cx="1937355" cy="1285112"/>
          </a:xfrm>
          <a:prstGeom prst="rect">
            <a:avLst/>
          </a:prstGeom>
          <a:noFill/>
        </p:spPr>
      </p:pic>
      <p:pic>
        <p:nvPicPr>
          <p:cNvPr id="5" name="Picture 2" descr="C:\Users\Alena\AppData\Local\Microsoft\Windows\Temporary Internet Files\Content.IE5\PWE99ZHM\MP900262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365104"/>
            <a:ext cx="1937355" cy="1285112"/>
          </a:xfrm>
          <a:prstGeom prst="rect">
            <a:avLst/>
          </a:prstGeom>
          <a:noFill/>
        </p:spPr>
      </p:pic>
      <p:pic>
        <p:nvPicPr>
          <p:cNvPr id="6" name="Picture 3" descr="C:\Users\Alena\AppData\Local\Microsoft\Windows\Temporary Internet Files\Content.IE5\XFZ2XDBR\MC90033580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995939" y="2797150"/>
            <a:ext cx="1189040" cy="2164709"/>
          </a:xfrm>
          <a:prstGeom prst="rect">
            <a:avLst/>
          </a:prstGeom>
          <a:noFill/>
        </p:spPr>
      </p:pic>
      <p:pic>
        <p:nvPicPr>
          <p:cNvPr id="7" name="Picture 3" descr="C:\Users\Alena\AppData\Local\Microsoft\Windows\Temporary Internet Files\Content.IE5\XFZ2XDBR\MC90033580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322161" y="4199119"/>
            <a:ext cx="1106613" cy="2014647"/>
          </a:xfrm>
          <a:prstGeom prst="rect">
            <a:avLst/>
          </a:prstGeom>
          <a:noFill/>
        </p:spPr>
      </p:pic>
      <p:sp>
        <p:nvSpPr>
          <p:cNvPr id="8" name="Násobení 7"/>
          <p:cNvSpPr/>
          <p:nvPr/>
        </p:nvSpPr>
        <p:spPr>
          <a:xfrm>
            <a:off x="4139952" y="3789040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Zdvojené souhlásky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7645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>
                <a:solidFill>
                  <a:schemeClr val="accent3">
                    <a:lumMod val="50000"/>
                  </a:schemeClr>
                </a:solidFill>
              </a:rPr>
              <a:t>Zdvojené souhlásky vznikají, pokud se setkají </a:t>
            </a:r>
          </a:p>
          <a:p>
            <a:pPr>
              <a:buNone/>
            </a:pPr>
            <a:r>
              <a:rPr lang="cs-CZ" sz="3600" dirty="0" smtClean="0"/>
              <a:t>dvě shodné souhlásky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>
                <a:solidFill>
                  <a:srgbClr val="FF0000"/>
                </a:solidFill>
              </a:rPr>
              <a:t>n</a:t>
            </a:r>
            <a:r>
              <a:rPr lang="cs-CZ" sz="3600" dirty="0" smtClean="0">
                <a:solidFill>
                  <a:srgbClr val="FF0000"/>
                </a:solidFill>
              </a:rPr>
              <a:t>a </a:t>
            </a:r>
            <a:r>
              <a:rPr lang="cs-CZ" sz="3600" b="1" u="sng" dirty="0" smtClean="0">
                <a:solidFill>
                  <a:srgbClr val="FF0000"/>
                </a:solidFill>
              </a:rPr>
              <a:t>konci předpony </a:t>
            </a:r>
            <a:r>
              <a:rPr lang="cs-CZ" sz="3600" dirty="0" smtClean="0">
                <a:solidFill>
                  <a:srgbClr val="FF0000"/>
                </a:solidFill>
              </a:rPr>
              <a:t>a na </a:t>
            </a:r>
            <a:r>
              <a:rPr lang="cs-CZ" sz="3600" b="1" u="sng" dirty="0" smtClean="0">
                <a:solidFill>
                  <a:srgbClr val="FF0000"/>
                </a:solidFill>
              </a:rPr>
              <a:t>začátku kořene</a:t>
            </a:r>
            <a:r>
              <a:rPr lang="cs-CZ" sz="3600" dirty="0" smtClean="0">
                <a:solidFill>
                  <a:srgbClr val="FF0000"/>
                </a:solidFill>
              </a:rPr>
              <a:t>:</a:t>
            </a:r>
          </a:p>
          <a:p>
            <a:pPr marL="514350" indent="-514350"/>
            <a:r>
              <a:rPr lang="cs-CZ" sz="3600" dirty="0"/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dd</a:t>
            </a:r>
            <a:r>
              <a:rPr lang="cs-CZ" sz="3600" dirty="0" smtClean="0"/>
              <a:t>álit</a:t>
            </a:r>
          </a:p>
          <a:p>
            <a:pPr marL="514350" indent="-514350"/>
            <a:r>
              <a:rPr lang="cs-CZ" sz="3600" dirty="0"/>
              <a:t>p</a:t>
            </a:r>
            <a:r>
              <a:rPr lang="cs-CZ" sz="3600" dirty="0" smtClean="0"/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dd</a:t>
            </a:r>
            <a:r>
              <a:rPr lang="cs-CZ" sz="3600" dirty="0" smtClean="0"/>
              <a:t>aný</a:t>
            </a:r>
          </a:p>
          <a:p>
            <a:pPr marL="514350" indent="-514350"/>
            <a:r>
              <a:rPr lang="cs-CZ" sz="3600" dirty="0"/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dd</a:t>
            </a:r>
            <a:r>
              <a:rPr lang="cs-CZ" sz="3600" dirty="0" smtClean="0"/>
              <a:t>aný</a:t>
            </a:r>
          </a:p>
          <a:p>
            <a:pPr marL="514350" indent="-514350"/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Alena\AppData\Local\Microsoft\Windows\Temporary Internet Files\Content.IE5\XFZ2XDBR\MC9004297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933056"/>
            <a:ext cx="1101725" cy="1863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476672"/>
            <a:ext cx="8229600" cy="579278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2.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na </a:t>
            </a:r>
            <a:r>
              <a:rPr lang="cs-CZ" sz="3600" b="1" u="sng" dirty="0" smtClean="0">
                <a:solidFill>
                  <a:srgbClr val="FF0000"/>
                </a:solidFill>
              </a:rPr>
              <a:t>konci kořene </a:t>
            </a:r>
            <a:r>
              <a:rPr lang="cs-CZ" sz="3600" dirty="0" smtClean="0">
                <a:solidFill>
                  <a:srgbClr val="FF0000"/>
                </a:solidFill>
              </a:rPr>
              <a:t>a </a:t>
            </a:r>
            <a:r>
              <a:rPr lang="cs-CZ" sz="3600" b="1" u="sng" dirty="0" smtClean="0">
                <a:solidFill>
                  <a:srgbClr val="FF0000"/>
                </a:solidFill>
              </a:rPr>
              <a:t>začátku příponové části</a:t>
            </a:r>
            <a:r>
              <a:rPr lang="cs-CZ" sz="3600" dirty="0" smtClean="0">
                <a:solidFill>
                  <a:srgbClr val="FF0000"/>
                </a:solidFill>
              </a:rPr>
              <a:t>:</a:t>
            </a:r>
          </a:p>
          <a:p>
            <a:pPr marL="1314450" lvl="2" indent="-514350"/>
            <a:r>
              <a:rPr lang="cs-CZ" sz="3800" dirty="0" smtClean="0"/>
              <a:t>kame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ý</a:t>
            </a:r>
          </a:p>
          <a:p>
            <a:pPr marL="1314450" lvl="2" indent="-514350"/>
            <a:r>
              <a:rPr lang="cs-CZ" sz="3800" dirty="0" smtClean="0"/>
              <a:t>vi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ý (vi</a:t>
            </a:r>
            <a:r>
              <a:rPr lang="cs-CZ" sz="3800" dirty="0" smtClean="0">
                <a:solidFill>
                  <a:srgbClr val="FF0000"/>
                </a:solidFill>
              </a:rPr>
              <a:t>n</a:t>
            </a:r>
            <a:r>
              <a:rPr lang="cs-CZ" sz="3800" dirty="0" smtClean="0"/>
              <a:t> –a + </a:t>
            </a:r>
            <a:r>
              <a:rPr lang="cs-CZ" sz="3800" dirty="0" err="1" smtClean="0">
                <a:solidFill>
                  <a:srgbClr val="FF0000"/>
                </a:solidFill>
              </a:rPr>
              <a:t>n</a:t>
            </a:r>
            <a:r>
              <a:rPr lang="cs-CZ" sz="3800" dirty="0" err="1" smtClean="0"/>
              <a:t>ý</a:t>
            </a:r>
            <a:r>
              <a:rPr lang="cs-CZ" sz="3800" dirty="0" smtClean="0"/>
              <a:t>)</a:t>
            </a:r>
          </a:p>
          <a:p>
            <a:pPr marL="1314450" lvl="2" indent="-514350"/>
            <a:r>
              <a:rPr lang="cs-CZ" sz="3800" dirty="0" smtClean="0"/>
              <a:t>ra</a:t>
            </a:r>
            <a:r>
              <a:rPr lang="cs-CZ" sz="3800" dirty="0" smtClean="0">
                <a:solidFill>
                  <a:srgbClr val="FF0000"/>
                </a:solidFill>
              </a:rPr>
              <a:t>cc</a:t>
            </a:r>
            <a:r>
              <a:rPr lang="cs-CZ" sz="3800" dirty="0" smtClean="0"/>
              <a:t>i (</a:t>
            </a:r>
            <a:r>
              <a:rPr lang="cs-CZ" sz="3800" dirty="0" err="1" smtClean="0"/>
              <a:t>ra</a:t>
            </a:r>
            <a:r>
              <a:rPr lang="cs-CZ" sz="3800" dirty="0" err="1" smtClean="0">
                <a:solidFill>
                  <a:srgbClr val="FF0000"/>
                </a:solidFill>
              </a:rPr>
              <a:t>c</a:t>
            </a:r>
            <a:r>
              <a:rPr lang="cs-CZ" sz="3800" dirty="0" smtClean="0">
                <a:solidFill>
                  <a:srgbClr val="FF0000"/>
                </a:solidFill>
              </a:rPr>
              <a:t> </a:t>
            </a:r>
            <a:r>
              <a:rPr lang="cs-CZ" sz="3800" dirty="0" smtClean="0"/>
              <a:t>–</a:t>
            </a:r>
            <a:r>
              <a:rPr lang="cs-CZ" sz="3800" dirty="0" err="1" smtClean="0"/>
              <a:t>ek</a:t>
            </a:r>
            <a:r>
              <a:rPr lang="cs-CZ" sz="3800" dirty="0" smtClean="0"/>
              <a:t> + </a:t>
            </a:r>
            <a:r>
              <a:rPr lang="cs-CZ" sz="3800" dirty="0" err="1" smtClean="0">
                <a:solidFill>
                  <a:srgbClr val="FF0000"/>
                </a:solidFill>
              </a:rPr>
              <a:t>c</a:t>
            </a:r>
            <a:r>
              <a:rPr lang="cs-CZ" sz="3800" dirty="0" err="1" smtClean="0"/>
              <a:t>i</a:t>
            </a:r>
            <a:r>
              <a:rPr lang="cs-CZ" sz="3800" dirty="0" smtClean="0"/>
              <a:t>)</a:t>
            </a:r>
          </a:p>
          <a:p>
            <a:pPr marL="1314450" lvl="2" indent="-514350"/>
            <a:r>
              <a:rPr lang="cs-CZ" sz="3800" dirty="0" smtClean="0"/>
              <a:t>ce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ý (ce</a:t>
            </a:r>
            <a:r>
              <a:rPr lang="cs-CZ" sz="3800" dirty="0" smtClean="0">
                <a:solidFill>
                  <a:srgbClr val="FF0000"/>
                </a:solidFill>
              </a:rPr>
              <a:t>n</a:t>
            </a:r>
            <a:r>
              <a:rPr lang="cs-CZ" sz="3800" dirty="0" smtClean="0"/>
              <a:t> –a + </a:t>
            </a:r>
            <a:r>
              <a:rPr lang="cs-CZ" sz="3800" dirty="0" err="1" smtClean="0">
                <a:solidFill>
                  <a:srgbClr val="FF0000"/>
                </a:solidFill>
              </a:rPr>
              <a:t>n</a:t>
            </a:r>
            <a:r>
              <a:rPr lang="cs-CZ" sz="3800" dirty="0" err="1" smtClean="0"/>
              <a:t>ý</a:t>
            </a:r>
            <a:r>
              <a:rPr lang="cs-CZ" sz="3800" dirty="0" smtClean="0"/>
              <a:t>), ce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ější, ce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ost</a:t>
            </a:r>
          </a:p>
          <a:p>
            <a:pPr marL="1314450" lvl="2" indent="-514350"/>
            <a:r>
              <a:rPr lang="cs-CZ" sz="3800" dirty="0" smtClean="0"/>
              <a:t>de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í (de</a:t>
            </a:r>
            <a:r>
              <a:rPr lang="cs-CZ" sz="3800" dirty="0" smtClean="0">
                <a:solidFill>
                  <a:srgbClr val="FF0000"/>
                </a:solidFill>
              </a:rPr>
              <a:t>n</a:t>
            </a:r>
            <a:r>
              <a:rPr lang="cs-CZ" sz="3800" dirty="0" smtClean="0"/>
              <a:t> + </a:t>
            </a:r>
            <a:r>
              <a:rPr lang="cs-CZ" sz="3800" dirty="0" smtClean="0">
                <a:solidFill>
                  <a:srgbClr val="FF0000"/>
                </a:solidFill>
              </a:rPr>
              <a:t>n</a:t>
            </a:r>
            <a:r>
              <a:rPr lang="cs-CZ" sz="3800" dirty="0" smtClean="0"/>
              <a:t>í), de</a:t>
            </a:r>
            <a:r>
              <a:rPr lang="cs-CZ" sz="3800" dirty="0" smtClean="0">
                <a:solidFill>
                  <a:srgbClr val="FF0000"/>
                </a:solidFill>
              </a:rPr>
              <a:t>nn</a:t>
            </a:r>
            <a:r>
              <a:rPr lang="cs-CZ" sz="3800" dirty="0" smtClean="0"/>
              <a:t>ě</a:t>
            </a:r>
          </a:p>
          <a:p>
            <a:pPr marL="514350" indent="-514350">
              <a:buNone/>
            </a:pPr>
            <a:r>
              <a:rPr lang="cs-CZ" sz="4000" u="sng" dirty="0" smtClean="0">
                <a:solidFill>
                  <a:srgbClr val="C00000"/>
                </a:solidFill>
              </a:rPr>
              <a:t>Pozor!</a:t>
            </a:r>
          </a:p>
          <a:p>
            <a:pPr marL="514350" indent="-514350">
              <a:buNone/>
            </a:pPr>
            <a:r>
              <a:rPr lang="cs-CZ" sz="3600" dirty="0" smtClean="0"/>
              <a:t>Pouze jedno </a:t>
            </a:r>
            <a:r>
              <a:rPr lang="cs-CZ" sz="3600" b="1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 smtClean="0"/>
              <a:t>píšeme </a:t>
            </a:r>
            <a:r>
              <a:rPr lang="cs-CZ" sz="3600" dirty="0" smtClean="0">
                <a:solidFill>
                  <a:srgbClr val="0070C0"/>
                </a:solidFill>
              </a:rPr>
              <a:t>před příponami</a:t>
            </a:r>
          </a:p>
          <a:p>
            <a:pPr marL="514350" indent="-514350"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-</a:t>
            </a:r>
            <a:r>
              <a:rPr lang="cs-CZ" sz="3600" b="1" dirty="0" err="1" smtClean="0">
                <a:solidFill>
                  <a:srgbClr val="C00000"/>
                </a:solidFill>
              </a:rPr>
              <a:t>ík</a:t>
            </a:r>
            <a:r>
              <a:rPr lang="cs-CZ" sz="3600" b="1" dirty="0" smtClean="0">
                <a:solidFill>
                  <a:srgbClr val="C00000"/>
                </a:solidFill>
              </a:rPr>
              <a:t>,  -</a:t>
            </a:r>
            <a:r>
              <a:rPr lang="cs-CZ" sz="3600" b="1" dirty="0" err="1" smtClean="0">
                <a:solidFill>
                  <a:srgbClr val="C00000"/>
                </a:solidFill>
              </a:rPr>
              <a:t>ice</a:t>
            </a:r>
            <a:r>
              <a:rPr lang="cs-CZ" sz="3600" b="1" dirty="0" smtClean="0">
                <a:solidFill>
                  <a:srgbClr val="C00000"/>
                </a:solidFill>
              </a:rPr>
              <a:t>,  -</a:t>
            </a:r>
            <a:r>
              <a:rPr lang="cs-CZ" sz="3600" b="1" dirty="0" err="1" smtClean="0">
                <a:solidFill>
                  <a:srgbClr val="C00000"/>
                </a:solidFill>
              </a:rPr>
              <a:t>ina</a:t>
            </a:r>
            <a:r>
              <a:rPr lang="cs-CZ" sz="3600" b="1" dirty="0" smtClean="0">
                <a:solidFill>
                  <a:srgbClr val="C00000"/>
                </a:solidFill>
              </a:rPr>
              <a:t> : </a:t>
            </a:r>
            <a:r>
              <a:rPr lang="cs-CZ" sz="3600" dirty="0" smtClean="0"/>
              <a:t>de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ík, vi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ík, vi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ice, ce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ík, ce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ina</a:t>
            </a:r>
          </a:p>
          <a:p>
            <a:pPr marL="514350" indent="-514350">
              <a:buNone/>
            </a:pPr>
            <a:r>
              <a:rPr lang="cs-CZ" sz="3600" dirty="0" smtClean="0"/>
              <a:t>a </a:t>
            </a:r>
            <a:r>
              <a:rPr lang="cs-CZ" sz="3600" dirty="0" smtClean="0">
                <a:solidFill>
                  <a:srgbClr val="0070C0"/>
                </a:solidFill>
              </a:rPr>
              <a:t>u přídavných jmen </a:t>
            </a:r>
            <a:r>
              <a:rPr lang="cs-CZ" sz="3600" dirty="0" smtClean="0"/>
              <a:t>odvozených koncovkou </a:t>
            </a:r>
            <a:r>
              <a:rPr lang="cs-CZ" sz="3600" b="1" dirty="0" smtClean="0">
                <a:solidFill>
                  <a:srgbClr val="C00000"/>
                </a:solidFill>
              </a:rPr>
              <a:t>–í</a:t>
            </a:r>
            <a:r>
              <a:rPr lang="cs-CZ" sz="3600" dirty="0" smtClean="0"/>
              <a:t> od zvířecích jmen: vra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í, ku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/>
            <a:endParaRPr lang="cs-CZ" dirty="0" smtClean="0"/>
          </a:p>
          <a:p>
            <a:pPr marL="514350" indent="-514350"/>
            <a:endParaRPr lang="cs-CZ" dirty="0"/>
          </a:p>
        </p:txBody>
      </p:sp>
      <p:pic>
        <p:nvPicPr>
          <p:cNvPr id="4" name="Picture 2" descr="C:\Users\Alena\AppData\Local\Microsoft\Windows\Temporary Internet Files\Content.IE5\PWE99ZHM\MP900262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836712"/>
            <a:ext cx="1937355" cy="1285112"/>
          </a:xfrm>
          <a:prstGeom prst="rect">
            <a:avLst/>
          </a:prstGeom>
          <a:noFill/>
        </p:spPr>
      </p:pic>
      <p:pic>
        <p:nvPicPr>
          <p:cNvPr id="5" name="Picture 2" descr="C:\Users\Alena\AppData\Local\Microsoft\Windows\Temporary Internet Files\Content.IE5\PWE99ZHM\MP900262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196752"/>
            <a:ext cx="1937355" cy="1285112"/>
          </a:xfrm>
          <a:prstGeom prst="rect">
            <a:avLst/>
          </a:prstGeom>
          <a:noFill/>
        </p:spPr>
      </p:pic>
      <p:pic>
        <p:nvPicPr>
          <p:cNvPr id="6" name="Picture 11" descr="C:\Users\Alena\AppData\Local\Microsoft\Windows\Temporary Internet Files\Content.IE5\PWE99ZHM\MC9002875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284984"/>
            <a:ext cx="1101845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3. na </a:t>
            </a:r>
            <a:r>
              <a:rPr lang="cs-CZ" sz="3600" b="1" u="sng" dirty="0" smtClean="0">
                <a:solidFill>
                  <a:srgbClr val="FF0000"/>
                </a:solidFill>
              </a:rPr>
              <a:t>konci první </a:t>
            </a:r>
            <a:r>
              <a:rPr lang="cs-CZ" sz="3600" dirty="0" smtClean="0">
                <a:solidFill>
                  <a:srgbClr val="FF0000"/>
                </a:solidFill>
              </a:rPr>
              <a:t>a na </a:t>
            </a:r>
            <a:r>
              <a:rPr lang="cs-CZ" sz="3600" b="1" u="sng" dirty="0" smtClean="0">
                <a:solidFill>
                  <a:srgbClr val="FF0000"/>
                </a:solidFill>
              </a:rPr>
              <a:t>začátku druhé přípony</a:t>
            </a:r>
            <a:r>
              <a:rPr lang="cs-CZ" sz="3600" dirty="0" smtClean="0">
                <a:solidFill>
                  <a:srgbClr val="FF0000"/>
                </a:solidFill>
              </a:rPr>
              <a:t>: </a:t>
            </a:r>
          </a:p>
          <a:p>
            <a:pPr lvl="5"/>
            <a:r>
              <a:rPr lang="cs-CZ" sz="3600" dirty="0" smtClean="0"/>
              <a:t>kraji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ý</a:t>
            </a:r>
          </a:p>
          <a:p>
            <a:pPr lvl="5"/>
            <a:r>
              <a:rPr lang="cs-CZ" sz="3600" dirty="0" smtClean="0"/>
              <a:t>rodi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ý</a:t>
            </a:r>
          </a:p>
          <a:p>
            <a:pPr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4. na </a:t>
            </a:r>
            <a:r>
              <a:rPr lang="cs-CZ" sz="3600" b="1" u="sng" dirty="0" smtClean="0">
                <a:solidFill>
                  <a:srgbClr val="FF0000"/>
                </a:solidFill>
              </a:rPr>
              <a:t>konci prvního </a:t>
            </a:r>
            <a:r>
              <a:rPr lang="cs-CZ" sz="3600" dirty="0" smtClean="0">
                <a:solidFill>
                  <a:srgbClr val="FF0000"/>
                </a:solidFill>
              </a:rPr>
              <a:t>a </a:t>
            </a:r>
            <a:r>
              <a:rPr lang="cs-CZ" sz="3600" b="1" u="sng" dirty="0" smtClean="0">
                <a:solidFill>
                  <a:srgbClr val="FF0000"/>
                </a:solidFill>
              </a:rPr>
              <a:t>začátku druhého kořene </a:t>
            </a:r>
            <a:r>
              <a:rPr lang="cs-CZ" sz="3600" dirty="0" smtClean="0">
                <a:solidFill>
                  <a:srgbClr val="FF0000"/>
                </a:solidFill>
              </a:rPr>
              <a:t>u </a:t>
            </a:r>
            <a:r>
              <a:rPr lang="cs-CZ" sz="3600" b="1" dirty="0" smtClean="0">
                <a:solidFill>
                  <a:srgbClr val="0070C0"/>
                </a:solidFill>
              </a:rPr>
              <a:t>složených slov:</a:t>
            </a:r>
            <a:endParaRPr lang="cs-CZ" sz="3600" dirty="0">
              <a:solidFill>
                <a:srgbClr val="0070C0"/>
              </a:solidFill>
            </a:endParaRPr>
          </a:p>
          <a:p>
            <a:pPr lvl="5"/>
            <a:r>
              <a:rPr lang="cs-CZ" sz="3600" dirty="0" smtClean="0"/>
              <a:t>pů</a:t>
            </a:r>
            <a:r>
              <a:rPr lang="cs-CZ" sz="3600" dirty="0" smtClean="0">
                <a:solidFill>
                  <a:srgbClr val="FF0000"/>
                </a:solidFill>
              </a:rPr>
              <a:t>ll</a:t>
            </a:r>
            <a:r>
              <a:rPr lang="cs-CZ" sz="3600" dirty="0" smtClean="0"/>
              <a:t>itr</a:t>
            </a:r>
            <a:endParaRPr lang="cs-CZ" sz="3600" dirty="0"/>
          </a:p>
          <a:p>
            <a:pPr lvl="5"/>
            <a:r>
              <a:rPr lang="cs-CZ" sz="3600" dirty="0" smtClean="0"/>
              <a:t>le</a:t>
            </a:r>
            <a:r>
              <a:rPr lang="cs-CZ" sz="3600" dirty="0" smtClean="0">
                <a:solidFill>
                  <a:srgbClr val="FF0000"/>
                </a:solidFill>
              </a:rPr>
              <a:t>cc</a:t>
            </a:r>
            <a:r>
              <a:rPr lang="cs-CZ" sz="3600" dirty="0" smtClean="0"/>
              <a:t>os</a:t>
            </a:r>
          </a:p>
          <a:p>
            <a:pPr>
              <a:buNone/>
            </a:pPr>
            <a:r>
              <a:rPr lang="cs-CZ" sz="3600" u="sng" dirty="0" smtClean="0">
                <a:solidFill>
                  <a:srgbClr val="C00000"/>
                </a:solidFill>
              </a:rPr>
              <a:t>Pamatujte:</a:t>
            </a:r>
            <a:r>
              <a:rPr lang="cs-CZ" sz="3600" dirty="0" smtClean="0">
                <a:solidFill>
                  <a:srgbClr val="C00000"/>
                </a:solidFill>
              </a:rPr>
              <a:t> </a:t>
            </a:r>
            <a:r>
              <a:rPr lang="cs-CZ" sz="3600" b="1" dirty="0" smtClean="0"/>
              <a:t>ra</a:t>
            </a:r>
            <a:r>
              <a:rPr lang="cs-CZ" sz="3600" b="1" dirty="0" smtClean="0">
                <a:solidFill>
                  <a:srgbClr val="FF0000"/>
                </a:solidFill>
              </a:rPr>
              <a:t>nn</a:t>
            </a:r>
            <a:r>
              <a:rPr lang="cs-CZ" sz="3600" b="1" dirty="0" smtClean="0"/>
              <a:t>í</a:t>
            </a:r>
            <a:r>
              <a:rPr lang="cs-CZ" sz="3600" dirty="0" smtClean="0"/>
              <a:t> rozcvička (ráno), ale </a:t>
            </a:r>
            <a:r>
              <a:rPr lang="cs-CZ" sz="3600" b="1" dirty="0" smtClean="0"/>
              <a:t>ra</a:t>
            </a:r>
            <a:r>
              <a:rPr lang="cs-CZ" sz="3600" b="1" dirty="0" smtClean="0">
                <a:solidFill>
                  <a:srgbClr val="FF0000"/>
                </a:solidFill>
              </a:rPr>
              <a:t>n</a:t>
            </a:r>
            <a:r>
              <a:rPr lang="cs-CZ" sz="3600" b="1" dirty="0" smtClean="0"/>
              <a:t>ý</a:t>
            </a:r>
            <a:r>
              <a:rPr lang="cs-CZ" sz="3600" dirty="0" smtClean="0"/>
              <a:t> salát (časný, brzký)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Alena\AppData\Local\Microsoft\Windows\Temporary Internet Files\Content.IE5\PWE99ZHM\MC9002875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840" y="4881530"/>
            <a:ext cx="1440160" cy="1976470"/>
          </a:xfrm>
          <a:prstGeom prst="rect">
            <a:avLst/>
          </a:prstGeom>
          <a:noFill/>
        </p:spPr>
      </p:pic>
      <p:pic>
        <p:nvPicPr>
          <p:cNvPr id="1034" name="Picture 10" descr="C:\Users\Alena\AppData\Local\Microsoft\Windows\Temporary Internet Files\Content.IE5\XFZ2XDBR\MP900410087[1]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2051720" y="4221088"/>
            <a:ext cx="2016224" cy="1433409"/>
          </a:xfrm>
          <a:prstGeom prst="rect">
            <a:avLst/>
          </a:prstGeom>
          <a:noFill/>
        </p:spPr>
      </p:pic>
      <p:pic>
        <p:nvPicPr>
          <p:cNvPr id="1033" name="Picture 9" descr="C:\Users\Alena\AppData\Local\Microsoft\Windows\Temporary Internet Files\Content.IE5\PWE99ZHM\MP900227544[1]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44008" y="4725144"/>
            <a:ext cx="2016911" cy="93610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POZOR!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Násobení 3"/>
          <p:cNvSpPr/>
          <p:nvPr/>
        </p:nvSpPr>
        <p:spPr>
          <a:xfrm>
            <a:off x="6300192" y="5445224"/>
            <a:ext cx="554360" cy="98640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ásobení 4"/>
          <p:cNvSpPr/>
          <p:nvPr/>
        </p:nvSpPr>
        <p:spPr>
          <a:xfrm>
            <a:off x="3491880" y="4077072"/>
            <a:ext cx="554360" cy="98640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3419872" y="2780928"/>
            <a:ext cx="554360" cy="98640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ásobení 6"/>
          <p:cNvSpPr/>
          <p:nvPr/>
        </p:nvSpPr>
        <p:spPr>
          <a:xfrm>
            <a:off x="3419872" y="1484784"/>
            <a:ext cx="554360" cy="98640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Alena\AppData\Local\Microsoft\Windows\Temporary Internet Files\Content.IE5\PWE99ZHM\MP90026274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32656"/>
            <a:ext cx="1937355" cy="1285112"/>
          </a:xfrm>
          <a:prstGeom prst="rect">
            <a:avLst/>
          </a:prstGeom>
          <a:noFill/>
        </p:spPr>
      </p:pic>
      <p:pic>
        <p:nvPicPr>
          <p:cNvPr id="1027" name="Picture 3" descr="C:\Users\Alena\AppData\Local\Microsoft\Windows\Temporary Internet Files\Content.IE5\XFZ2XDBR\MC90033580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5876687">
            <a:off x="6749404" y="-32126"/>
            <a:ext cx="1374327" cy="2502034"/>
          </a:xfrm>
          <a:prstGeom prst="rect">
            <a:avLst/>
          </a:prstGeom>
          <a:noFill/>
        </p:spPr>
      </p:pic>
      <p:pic>
        <p:nvPicPr>
          <p:cNvPr id="1029" name="Picture 5" descr="C:\Users\Alena\AppData\Local\Microsoft\Windows\Temporary Internet Files\Content.IE5\Y8AXGD7B\MC900232564[1].wmf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>
            <a:off x="6660232" y="2564904"/>
            <a:ext cx="1872208" cy="1634405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ra</a:t>
            </a:r>
            <a:r>
              <a:rPr lang="cs-CZ" sz="3600" dirty="0" smtClean="0">
                <a:solidFill>
                  <a:srgbClr val="FF0000"/>
                </a:solidFill>
              </a:rPr>
              <a:t>cc</a:t>
            </a:r>
            <a:r>
              <a:rPr lang="cs-CZ" sz="3600" dirty="0" smtClean="0"/>
              <a:t>i (racek)		ra</a:t>
            </a:r>
            <a:r>
              <a:rPr lang="cs-CZ" sz="3600" dirty="0" smtClean="0">
                <a:solidFill>
                  <a:srgbClr val="FF0000"/>
                </a:solidFill>
              </a:rPr>
              <a:t>c</a:t>
            </a:r>
            <a:r>
              <a:rPr lang="cs-CZ" sz="3600" dirty="0" smtClean="0"/>
              <a:t>i (rak)</a:t>
            </a:r>
          </a:p>
          <a:p>
            <a:endParaRPr lang="cs-CZ" sz="3600" dirty="0" smtClean="0"/>
          </a:p>
          <a:p>
            <a:r>
              <a:rPr lang="cs-CZ" sz="3600" dirty="0" smtClean="0"/>
              <a:t>ra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í (káva)		ra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ý (salát)</a:t>
            </a:r>
          </a:p>
          <a:p>
            <a:endParaRPr lang="cs-CZ" sz="3600" dirty="0" smtClean="0"/>
          </a:p>
          <a:p>
            <a:r>
              <a:rPr lang="cs-CZ" sz="3600" dirty="0" smtClean="0"/>
              <a:t>ce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ost			ce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>
                <a:solidFill>
                  <a:srgbClr val="0070C0"/>
                </a:solidFill>
              </a:rPr>
              <a:t>ina</a:t>
            </a:r>
            <a:r>
              <a:rPr lang="cs-CZ" sz="3600" dirty="0" smtClean="0"/>
              <a:t> (přípona </a:t>
            </a:r>
            <a:r>
              <a:rPr lang="cs-CZ" sz="3600" b="1" dirty="0" smtClean="0">
                <a:solidFill>
                  <a:srgbClr val="0070C0"/>
                </a:solidFill>
              </a:rPr>
              <a:t>–</a:t>
            </a:r>
            <a:r>
              <a:rPr lang="cs-CZ" sz="3600" b="1" dirty="0" err="1" smtClean="0">
                <a:solidFill>
                  <a:srgbClr val="0070C0"/>
                </a:solidFill>
              </a:rPr>
              <a:t>ina</a:t>
            </a:r>
            <a:r>
              <a:rPr lang="cs-CZ" sz="3600" dirty="0" smtClean="0"/>
              <a:t>)</a:t>
            </a:r>
          </a:p>
          <a:p>
            <a:pPr>
              <a:buNone/>
            </a:pPr>
            <a:endParaRPr lang="cs-CZ" sz="3600" dirty="0" smtClean="0"/>
          </a:p>
          <a:p>
            <a:r>
              <a:rPr lang="cs-CZ" sz="3600" dirty="0" smtClean="0"/>
              <a:t>vi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ý, vi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a, vi</a:t>
            </a:r>
            <a:r>
              <a:rPr lang="cs-CZ" sz="3600" dirty="0" smtClean="0">
                <a:solidFill>
                  <a:srgbClr val="FF0000"/>
                </a:solidFill>
              </a:rPr>
              <a:t>nn</a:t>
            </a:r>
            <a:r>
              <a:rPr lang="cs-CZ" sz="3600" dirty="0" smtClean="0"/>
              <a:t>í	(nést vinu)	vi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2" y="548680"/>
            <a:ext cx="8229600" cy="59055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5.</a:t>
            </a:r>
            <a:r>
              <a:rPr lang="cs-CZ" dirty="0" smtClean="0"/>
              <a:t> Tvoříme-li </a:t>
            </a:r>
            <a:r>
              <a:rPr lang="cs-CZ" dirty="0" smtClean="0">
                <a:solidFill>
                  <a:srgbClr val="FF0000"/>
                </a:solidFill>
              </a:rPr>
              <a:t>přídavná jména </a:t>
            </a:r>
            <a:r>
              <a:rPr lang="cs-CZ" dirty="0" smtClean="0"/>
              <a:t>z </a:t>
            </a:r>
            <a:r>
              <a:rPr lang="cs-CZ" dirty="0" smtClean="0">
                <a:solidFill>
                  <a:srgbClr val="FF0000"/>
                </a:solidFill>
              </a:rPr>
              <a:t>podstatných jmen živočišných</a:t>
            </a:r>
            <a:r>
              <a:rPr lang="cs-CZ" dirty="0" smtClean="0"/>
              <a:t> pomocí přípony </a:t>
            </a:r>
            <a:r>
              <a:rPr lang="cs-CZ" b="1" dirty="0" smtClean="0">
                <a:solidFill>
                  <a:srgbClr val="C00000"/>
                </a:solidFill>
              </a:rPr>
              <a:t>–í</a:t>
            </a:r>
            <a:r>
              <a:rPr lang="cs-CZ" dirty="0" smtClean="0"/>
              <a:t> a je-li </a:t>
            </a:r>
            <a:r>
              <a:rPr lang="cs-CZ" dirty="0" smtClean="0">
                <a:solidFill>
                  <a:srgbClr val="0070C0"/>
                </a:solidFill>
              </a:rPr>
              <a:t>základ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slova</a:t>
            </a:r>
            <a:r>
              <a:rPr lang="cs-CZ" dirty="0" smtClean="0"/>
              <a:t> zakončen na </a:t>
            </a:r>
            <a:r>
              <a:rPr lang="cs-CZ" b="1" dirty="0" smtClean="0">
                <a:solidFill>
                  <a:srgbClr val="00B050"/>
                </a:solidFill>
              </a:rPr>
              <a:t>–n</a:t>
            </a:r>
            <a:r>
              <a:rPr lang="cs-CZ" dirty="0" smtClean="0"/>
              <a:t>, píšeme v tomto případě </a:t>
            </a:r>
            <a:r>
              <a:rPr lang="cs-CZ" b="1" u="sng" dirty="0" smtClean="0">
                <a:solidFill>
                  <a:srgbClr val="FF0000"/>
                </a:solidFill>
              </a:rPr>
              <a:t>vždy jedno n</a:t>
            </a:r>
            <a:r>
              <a:rPr lang="cs-CZ" dirty="0" smtClean="0"/>
              <a:t>:</a:t>
            </a:r>
          </a:p>
          <a:p>
            <a:pPr lvl="6"/>
            <a:r>
              <a:rPr lang="cs-CZ" sz="3600" dirty="0" smtClean="0"/>
              <a:t>slo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</a:t>
            </a:r>
          </a:p>
          <a:p>
            <a:pPr lvl="6"/>
            <a:r>
              <a:rPr lang="cs-CZ" sz="3600" dirty="0" smtClean="0"/>
              <a:t>havra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</a:t>
            </a:r>
          </a:p>
          <a:p>
            <a:pPr lvl="6"/>
            <a:r>
              <a:rPr lang="cs-CZ" sz="3600" dirty="0" smtClean="0"/>
              <a:t>jele</a:t>
            </a:r>
            <a:r>
              <a:rPr lang="cs-CZ" sz="3600" dirty="0" smtClean="0">
                <a:solidFill>
                  <a:srgbClr val="FF0000"/>
                </a:solidFill>
              </a:rPr>
              <a:t>n</a:t>
            </a:r>
            <a:r>
              <a:rPr lang="cs-CZ" sz="3600" dirty="0" smtClean="0"/>
              <a:t>í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6. </a:t>
            </a:r>
            <a:r>
              <a:rPr lang="cs-CZ" dirty="0" smtClean="0">
                <a:solidFill>
                  <a:srgbClr val="0070C0"/>
                </a:solidFill>
              </a:rPr>
              <a:t>Ke zdvojení souhlásek dochází také v </a:t>
            </a:r>
            <a:r>
              <a:rPr lang="cs-CZ" dirty="0" smtClean="0">
                <a:solidFill>
                  <a:srgbClr val="FF0000"/>
                </a:solidFill>
              </a:rPr>
              <a:t>některých tvarech slov:</a:t>
            </a:r>
          </a:p>
          <a:p>
            <a:pPr>
              <a:buNone/>
            </a:pPr>
            <a:r>
              <a:rPr lang="cs-CZ" dirty="0" smtClean="0"/>
              <a:t>	např. </a:t>
            </a:r>
            <a:r>
              <a:rPr lang="cs-CZ" b="1" dirty="0" smtClean="0"/>
              <a:t>uvědo</a:t>
            </a:r>
            <a:r>
              <a:rPr lang="cs-CZ" b="1" dirty="0" smtClean="0">
                <a:solidFill>
                  <a:srgbClr val="FF0000"/>
                </a:solidFill>
              </a:rPr>
              <a:t>mm</a:t>
            </a:r>
            <a:r>
              <a:rPr lang="cs-CZ" b="1" dirty="0" smtClean="0"/>
              <a:t>e si, nezlo</a:t>
            </a:r>
            <a:r>
              <a:rPr lang="cs-CZ" b="1" dirty="0" smtClean="0">
                <a:solidFill>
                  <a:srgbClr val="FF0000"/>
                </a:solidFill>
              </a:rPr>
              <a:t>mm</a:t>
            </a:r>
            <a:r>
              <a:rPr lang="cs-CZ" b="1" dirty="0" smtClean="0"/>
              <a:t>e to, v pe</a:t>
            </a:r>
            <a:r>
              <a:rPr lang="cs-CZ" b="1" dirty="0" smtClean="0">
                <a:solidFill>
                  <a:srgbClr val="FF0000"/>
                </a:solidFill>
              </a:rPr>
              <a:t>cc</a:t>
            </a:r>
            <a:r>
              <a:rPr lang="cs-CZ" b="1" dirty="0" smtClean="0"/>
              <a:t>e </a:t>
            </a:r>
            <a:endParaRPr lang="cs-CZ" dirty="0"/>
          </a:p>
        </p:txBody>
      </p:sp>
      <p:pic>
        <p:nvPicPr>
          <p:cNvPr id="2050" name="Picture 2" descr="C:\Users\Alena\AppData\Local\Microsoft\Windows\Temporary Internet Files\Content.IE5\PWE99ZHM\MC9003561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708920"/>
            <a:ext cx="1659636" cy="1813255"/>
          </a:xfrm>
          <a:prstGeom prst="rect">
            <a:avLst/>
          </a:prstGeom>
          <a:noFill/>
        </p:spPr>
      </p:pic>
      <p:pic>
        <p:nvPicPr>
          <p:cNvPr id="2051" name="Picture 3" descr="C:\Users\Alena\AppData\Local\Microsoft\Windows\Temporary Internet Files\Content.IE5\PWE99ZHM\MC9003264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36912"/>
            <a:ext cx="1578254" cy="1833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smtClean="0"/>
              <a:t>Použité zdroje</a:t>
            </a:r>
            <a:endParaRPr lang="cs-CZ"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ŠPULÁKOVÁ, Ivana a Zita JANÁČKOVÁ. </a:t>
            </a:r>
            <a:r>
              <a:rPr lang="cs-CZ" sz="1800" i="1" dirty="0" smtClean="0"/>
              <a:t>Opakujeme češtinu ve 3.-5. ročníku</a:t>
            </a:r>
            <a:r>
              <a:rPr lang="cs-CZ" sz="1800" dirty="0" smtClean="0"/>
              <a:t>: </a:t>
            </a:r>
            <a:r>
              <a:rPr lang="cs-CZ" sz="1800" i="1" dirty="0" smtClean="0"/>
              <a:t>pravopisná cvičení, diktáty</a:t>
            </a:r>
            <a:r>
              <a:rPr lang="cs-CZ" sz="1800" dirty="0" smtClean="0"/>
              <a:t>. V Brně: Nová škola, 1998. ISBN 80-85607-69-7.</a:t>
            </a:r>
          </a:p>
          <a:p>
            <a:r>
              <a:rPr lang="cs-CZ" sz="1800" dirty="0" smtClean="0"/>
              <a:t>http://microsoft.com</a:t>
            </a:r>
          </a:p>
          <a:p>
            <a:pPr>
              <a:buNone/>
            </a:pPr>
            <a:r>
              <a:rPr lang="cs-CZ" sz="1800" dirty="0" smtClean="0"/>
              <a:t> </a:t>
            </a:r>
            <a:endParaRPr lang="cs-CZ" sz="1800" dirty="0"/>
          </a:p>
        </p:txBody>
      </p:sp>
      <p:pic>
        <p:nvPicPr>
          <p:cNvPr id="4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694" y="2996953"/>
            <a:ext cx="2119860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275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  Zdvojené souhlásky</vt:lpstr>
      <vt:lpstr>Zdvojené souhlásky</vt:lpstr>
      <vt:lpstr>Snímek 4</vt:lpstr>
      <vt:lpstr>Snímek 5</vt:lpstr>
      <vt:lpstr>POZOR!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36</cp:revision>
  <dcterms:created xsi:type="dcterms:W3CDTF">2011-11-21T18:00:39Z</dcterms:created>
  <dcterms:modified xsi:type="dcterms:W3CDTF">2012-06-03T15:54:37Z</dcterms:modified>
</cp:coreProperties>
</file>