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0"/>
  </p:notesMasterIdLst>
  <p:sldIdLst>
    <p:sldId id="271" r:id="rId3"/>
    <p:sldId id="256" r:id="rId4"/>
    <p:sldId id="272" r:id="rId5"/>
    <p:sldId id="257" r:id="rId6"/>
    <p:sldId id="269" r:id="rId7"/>
    <p:sldId id="260" r:id="rId8"/>
    <p:sldId id="261" r:id="rId9"/>
    <p:sldId id="258" r:id="rId10"/>
    <p:sldId id="270" r:id="rId11"/>
    <p:sldId id="263" r:id="rId12"/>
    <p:sldId id="262" r:id="rId13"/>
    <p:sldId id="264" r:id="rId14"/>
    <p:sldId id="265" r:id="rId15"/>
    <p:sldId id="266" r:id="rId16"/>
    <p:sldId id="268" r:id="rId17"/>
    <p:sldId id="267" r:id="rId18"/>
    <p:sldId id="25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VY_32_INOVACE_3.2.8.3. M 05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Miluše Pavelcová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Kladka volná a kladkostroj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 custLinFactNeighborY="-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403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27048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C06AF7E-4B74-4EE8-96DA-59841333719B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D902D2B-41B8-4CE8-BD73-B25A14A6E073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318F6C0-6C56-4C5C-8E51-9754CBDEDE1E}" type="presOf" srcId="{4C35D32F-0EAB-4CD7-82EE-45574DC2A586}" destId="{890E4F0B-2866-4A3F-A3C7-2A14B1797930}" srcOrd="1" destOrd="0" presId="urn:microsoft.com/office/officeart/2005/8/layout/target3"/>
    <dgm:cxn modelId="{2F354795-33C0-4472-9D3F-DDBCCC9C525E}" type="presOf" srcId="{D1D4F407-5343-4D3F-B5B9-D407B03CAEB4}" destId="{AED2198E-93D5-4001-81B4-73124B309672}" srcOrd="1" destOrd="0" presId="urn:microsoft.com/office/officeart/2005/8/layout/target3"/>
    <dgm:cxn modelId="{D257BCFD-B4B9-4875-8876-34EDBC2C4BAA}" type="presOf" srcId="{D8197B8C-B260-4A16-BDF4-0947B075E274}" destId="{25B08C86-7E15-44DC-BE7F-FFB55DD49D12}" srcOrd="0" destOrd="0" presId="urn:microsoft.com/office/officeart/2005/8/layout/target3"/>
    <dgm:cxn modelId="{4D689F1F-A74F-4A6D-A4D1-73D6C1E70702}" type="presOf" srcId="{B651F6E3-6281-48DB-9319-2AEAFDAE7572}" destId="{6BB5E863-4638-4E1D-BFDE-399D028AC4ED}" srcOrd="1" destOrd="0" presId="urn:microsoft.com/office/officeart/2005/8/layout/target3"/>
    <dgm:cxn modelId="{301DA580-AD7F-48BA-B51D-C1BD2FAF5584}" type="presOf" srcId="{D1B46980-6531-4606-95E6-44980827E919}" destId="{2BE915AB-18AA-4053-B92C-3BFC9ED204BB}" srcOrd="1" destOrd="0" presId="urn:microsoft.com/office/officeart/2005/8/layout/target3"/>
    <dgm:cxn modelId="{1139399D-F77A-48D2-83E1-67481AD2A2E7}" type="presOf" srcId="{D1B46980-6531-4606-95E6-44980827E919}" destId="{6140AFEC-043D-4C43-A2F9-D0F5331DF3A3}" srcOrd="0" destOrd="0" presId="urn:microsoft.com/office/officeart/2005/8/layout/target3"/>
    <dgm:cxn modelId="{7987726C-2556-4425-9284-C3FE3B2146C7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DF89C39-9B0F-4941-B839-7C9A269FB8D3}" type="presOf" srcId="{B651F6E3-6281-48DB-9319-2AEAFDAE7572}" destId="{619D679B-A015-4ECF-8348-D1034C574F40}" srcOrd="0" destOrd="0" presId="urn:microsoft.com/office/officeart/2005/8/layout/target3"/>
    <dgm:cxn modelId="{66C1DAD2-A343-43B9-AC4B-07316FFA21EF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4A2077-0358-40C7-9969-ABBC2BE74FDA}" type="presParOf" srcId="{333A1088-737F-45CB-B68E-254E46348037}" destId="{F5ABB229-8D3B-4694-996A-96F23CF14429}" srcOrd="0" destOrd="0" presId="urn:microsoft.com/office/officeart/2005/8/layout/target3"/>
    <dgm:cxn modelId="{7CEE462C-4099-4E90-B546-0BE691FDD78C}" type="presParOf" srcId="{333A1088-737F-45CB-B68E-254E46348037}" destId="{F41139FD-01EE-4571-8B17-4FB00FC51163}" srcOrd="1" destOrd="0" presId="urn:microsoft.com/office/officeart/2005/8/layout/target3"/>
    <dgm:cxn modelId="{D513F72F-5E78-438E-8E73-6A335C163F1A}" type="presParOf" srcId="{333A1088-737F-45CB-B68E-254E46348037}" destId="{D005CE8C-CC26-4C3E-AC11-E15060ECD759}" srcOrd="2" destOrd="0" presId="urn:microsoft.com/office/officeart/2005/8/layout/target3"/>
    <dgm:cxn modelId="{5B2C689D-BFAB-4F04-818A-F5BDCF10EAAE}" type="presParOf" srcId="{333A1088-737F-45CB-B68E-254E46348037}" destId="{2C702D82-9B77-49B7-9568-BB8EB47C3372}" srcOrd="3" destOrd="0" presId="urn:microsoft.com/office/officeart/2005/8/layout/target3"/>
    <dgm:cxn modelId="{7829541E-2046-4223-9910-8509E4998446}" type="presParOf" srcId="{333A1088-737F-45CB-B68E-254E46348037}" destId="{A52A0455-90FF-4808-ABD0-F02540D31D5A}" srcOrd="4" destOrd="0" presId="urn:microsoft.com/office/officeart/2005/8/layout/target3"/>
    <dgm:cxn modelId="{264021AF-20B2-4E53-A71D-0C8443A2AEAA}" type="presParOf" srcId="{333A1088-737F-45CB-B68E-254E46348037}" destId="{6140AFEC-043D-4C43-A2F9-D0F5331DF3A3}" srcOrd="5" destOrd="0" presId="urn:microsoft.com/office/officeart/2005/8/layout/target3"/>
    <dgm:cxn modelId="{1009AFE2-06C4-43A5-8157-A7881299EFA4}" type="presParOf" srcId="{333A1088-737F-45CB-B68E-254E46348037}" destId="{9358AC05-5D7D-4327-9F80-1AD486AEA664}" srcOrd="6" destOrd="0" presId="urn:microsoft.com/office/officeart/2005/8/layout/target3"/>
    <dgm:cxn modelId="{D7590E5D-8376-4359-A6DE-EDE988D4F6B9}" type="presParOf" srcId="{333A1088-737F-45CB-B68E-254E46348037}" destId="{313FC574-E1CD-4FB4-B054-0B805CE0447D}" srcOrd="7" destOrd="0" presId="urn:microsoft.com/office/officeart/2005/8/layout/target3"/>
    <dgm:cxn modelId="{94F1C37F-B022-4695-80D0-39DE8D0BA4F0}" type="presParOf" srcId="{333A1088-737F-45CB-B68E-254E46348037}" destId="{619D679B-A015-4ECF-8348-D1034C574F40}" srcOrd="8" destOrd="0" presId="urn:microsoft.com/office/officeart/2005/8/layout/target3"/>
    <dgm:cxn modelId="{3D40BA3E-5E52-4E65-9E52-04657BCAC6E1}" type="presParOf" srcId="{333A1088-737F-45CB-B68E-254E46348037}" destId="{322283A8-4A27-4CDA-BAE3-F381106A9174}" srcOrd="9" destOrd="0" presId="urn:microsoft.com/office/officeart/2005/8/layout/target3"/>
    <dgm:cxn modelId="{5CD3DE97-B6D8-4ACB-861E-5461AF1AD70D}" type="presParOf" srcId="{333A1088-737F-45CB-B68E-254E46348037}" destId="{FFC9F71D-1B4F-4AD9-A4A6-86ADEFC8AF5C}" srcOrd="10" destOrd="0" presId="urn:microsoft.com/office/officeart/2005/8/layout/target3"/>
    <dgm:cxn modelId="{CCC4E335-2814-438F-A5FE-6EF0A8515070}" type="presParOf" srcId="{333A1088-737F-45CB-B68E-254E46348037}" destId="{25B08C86-7E15-44DC-BE7F-FFB55DD49D12}" srcOrd="11" destOrd="0" presId="urn:microsoft.com/office/officeart/2005/8/layout/target3"/>
    <dgm:cxn modelId="{569FF0AE-0395-468E-AD6D-880443105E14}" type="presParOf" srcId="{333A1088-737F-45CB-B68E-254E46348037}" destId="{76644BE8-9D7C-4C09-B250-3D10AF48CBB7}" srcOrd="12" destOrd="0" presId="urn:microsoft.com/office/officeart/2005/8/layout/target3"/>
    <dgm:cxn modelId="{D6CC807C-026D-4DDC-98C4-3B07BDE7C462}" type="presParOf" srcId="{333A1088-737F-45CB-B68E-254E46348037}" destId="{EE85B701-7295-41C0-BA7A-34D3756A2AE6}" srcOrd="13" destOrd="0" presId="urn:microsoft.com/office/officeart/2005/8/layout/target3"/>
    <dgm:cxn modelId="{39D7126E-04EC-453E-8B0E-5C667E4486AF}" type="presParOf" srcId="{333A1088-737F-45CB-B68E-254E46348037}" destId="{8BEBB6EC-1DAA-4CAC-8A25-BC0FCBD5DBD5}" srcOrd="14" destOrd="0" presId="urn:microsoft.com/office/officeart/2005/8/layout/target3"/>
    <dgm:cxn modelId="{35DF3F70-757E-4FCF-A9B9-C2197D673457}" type="presParOf" srcId="{333A1088-737F-45CB-B68E-254E46348037}" destId="{AED2198E-93D5-4001-81B4-73124B309672}" srcOrd="15" destOrd="0" presId="urn:microsoft.com/office/officeart/2005/8/layout/target3"/>
    <dgm:cxn modelId="{3D6111BA-9606-4FFF-A646-D8BA2149959E}" type="presParOf" srcId="{333A1088-737F-45CB-B68E-254E46348037}" destId="{2BE915AB-18AA-4053-B92C-3BFC9ED204BB}" srcOrd="16" destOrd="0" presId="urn:microsoft.com/office/officeart/2005/8/layout/target3"/>
    <dgm:cxn modelId="{D97CDF07-8422-4A34-B308-C18EB320E7D0}" type="presParOf" srcId="{333A1088-737F-45CB-B68E-254E46348037}" destId="{6BB5E863-4638-4E1D-BFDE-399D028AC4ED}" srcOrd="17" destOrd="0" presId="urn:microsoft.com/office/officeart/2005/8/layout/target3"/>
    <dgm:cxn modelId="{91B6D7E3-C4CD-415A-B2AA-C05DD71B568C}" type="presParOf" srcId="{333A1088-737F-45CB-B68E-254E46348037}" destId="{5A5FFA88-C948-4069-8E93-59FA12366E83}" srcOrd="18" destOrd="0" presId="urn:microsoft.com/office/officeart/2005/8/layout/target3"/>
    <dgm:cxn modelId="{5B47CF85-6D34-4AB8-950C-BEF3A5BCF9C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Miluše Pavelcová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VY_32_INOVACE_3.2.8.3. M 05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18485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Kladka volná a kladkostroj</a:t>
          </a:r>
          <a:endParaRPr lang="cs-CZ" sz="2000" kern="1200" dirty="0"/>
        </a:p>
      </dsp:txBody>
      <dsp:txXfrm>
        <a:off x="1273857" y="118485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520280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520280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EA550-48C7-488E-9356-0BE7D371839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3B363-2F38-4E37-B1D6-8541AB5780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990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98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464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202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61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491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922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9093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24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065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7777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784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4CD01076-B331-41C3-B24D-45FCA224977B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DE8DC3E0-4DD9-445B-A7C8-1EF9EA6AC69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967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fglizmm5CpI&amp;feature=related" TargetMode="External"/><Relationship Id="rId2" Type="http://schemas.openxmlformats.org/officeDocument/2006/relationships/hyperlink" Target="http://www.youtube.com/watch?v=6Mf9ehnCClk&amp;feature=results_main&amp;playnext=1&amp;list=PL24C0149F647F5114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alik.idnes.cz/jerab-na-tocniku-02f-/alik-alikoviny.asp?c=A070928_jerabn_al" TargetMode="External"/><Relationship Id="rId3" Type="http://schemas.openxmlformats.org/officeDocument/2006/relationships/hyperlink" Target="http://cs.wikipedia.org/wiki/Kladka" TargetMode="External"/><Relationship Id="rId7" Type="http://schemas.openxmlformats.org/officeDocument/2006/relationships/hyperlink" Target="http://www.smirice.eu/nadrazi/nehoda.htm" TargetMode="External"/><Relationship Id="rId2" Type="http://schemas.openxmlformats.org/officeDocument/2006/relationships/hyperlink" Target="http://www.bucovice711.cz/wwwfyzika/vyuka/e-learning/pracevykl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xzzhongxu.en.made-in-china.com/product/WoymOijdwTYF/China-Truck-Crane-QY80K-.html" TargetMode="External"/><Relationship Id="rId5" Type="http://schemas.openxmlformats.org/officeDocument/2006/relationships/hyperlink" Target="http://hznante.en.made-in-china.com/product/fbQmGAlSsFcD/China-Hoist-Crane-LD-LH-QD-.html" TargetMode="External"/><Relationship Id="rId10" Type="http://schemas.openxmlformats.org/officeDocument/2006/relationships/hyperlink" Target="http://cs.m.wikipedia.org/wiki/Kladkostroj" TargetMode="External"/><Relationship Id="rId4" Type="http://schemas.openxmlformats.org/officeDocument/2006/relationships/hyperlink" Target="http://www.k-technik.cz/page.php?page=lanove-kladkostroje" TargetMode="External"/><Relationship Id="rId9" Type="http://schemas.openxmlformats.org/officeDocument/2006/relationships/hyperlink" Target="http://vtm.zive.cz/clanek/vrtulova-obluda-navrat-letajicich-jerab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0803380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447475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Prezentace je určena žákům 6. tříd základních škol.</a:t>
            </a:r>
          </a:p>
          <a:p>
            <a:r>
              <a:rPr lang="cs-CZ" sz="2400" dirty="0"/>
              <a:t>Je zaměřena </a:t>
            </a:r>
            <a:r>
              <a:rPr lang="cs-CZ" sz="2400" dirty="0" smtClean="0"/>
              <a:t>především na výklad učiva – rovnováha sil na kladce volné a na jednoduchém kladkostroji.</a:t>
            </a:r>
          </a:p>
          <a:p>
            <a:r>
              <a:rPr lang="cs-CZ" sz="2400" dirty="0" smtClean="0"/>
              <a:t>Prezentace </a:t>
            </a:r>
            <a:r>
              <a:rPr lang="cs-CZ" sz="2400" dirty="0"/>
              <a:t>obsahuje odkaz </a:t>
            </a:r>
            <a:r>
              <a:rPr lang="cs-CZ" sz="2400" dirty="0" smtClean="0"/>
              <a:t>na dvě </a:t>
            </a:r>
            <a:r>
              <a:rPr lang="cs-CZ" sz="2400" smtClean="0"/>
              <a:t>videa s modely </a:t>
            </a:r>
            <a:r>
              <a:rPr lang="cs-CZ" sz="2400" dirty="0" smtClean="0"/>
              <a:t>kladek a kladkostroje vyrobených z klasické stavebnice Merkur.</a:t>
            </a:r>
          </a:p>
          <a:p>
            <a:r>
              <a:rPr lang="cs-CZ" sz="2400" dirty="0" smtClean="0"/>
              <a:t>V závěru prezentace jsou uvedeny nejrůznější možnosti užití kladkostroje.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535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Kladka volná a kladkostroj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441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Kladka volná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17" y="1700808"/>
            <a:ext cx="2254367" cy="4341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283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sz="2800" dirty="0" smtClean="0"/>
                  <a:t>Na obou koncích lana na kladce volné působí síly </a:t>
                </a:r>
                <a:r>
                  <a:rPr lang="cs-CZ" sz="2800" i="1" dirty="0" smtClean="0"/>
                  <a:t>F</a:t>
                </a:r>
                <a:r>
                  <a:rPr lang="cs-CZ" sz="2800" i="1" baseline="-25000" dirty="0" smtClean="0"/>
                  <a:t>1</a:t>
                </a:r>
                <a:r>
                  <a:rPr lang="cs-CZ" sz="2800" i="1" dirty="0" smtClean="0"/>
                  <a:t> </a:t>
                </a:r>
                <a:r>
                  <a:rPr lang="cs-CZ" sz="2800" dirty="0" smtClean="0"/>
                  <a:t>a</a:t>
                </a:r>
                <a:r>
                  <a:rPr lang="cs-CZ" sz="2800" i="1" dirty="0" smtClean="0"/>
                  <a:t> F</a:t>
                </a:r>
                <a:r>
                  <a:rPr lang="cs-CZ" sz="2800" i="1" baseline="-25000" dirty="0" smtClean="0"/>
                  <a:t>2</a:t>
                </a:r>
                <a:r>
                  <a:rPr lang="cs-CZ" sz="2800" dirty="0" smtClean="0"/>
                  <a:t>, které jsou poloviční, než je součet tíhy kladky volné a závaží na ní zavěšeného.</a:t>
                </a:r>
              </a:p>
              <a:p>
                <a:endParaRPr lang="cs-CZ" sz="2800" dirty="0" smtClean="0"/>
              </a:p>
              <a:p>
                <a:r>
                  <a:rPr lang="cs-CZ" sz="2800" dirty="0" smtClean="0"/>
                  <a:t>Platí vztah:</a:t>
                </a:r>
              </a:p>
              <a:p>
                <a:endParaRPr lang="cs-CZ" dirty="0"/>
              </a:p>
              <a:p>
                <a:pPr marL="1371600" lvl="5" indent="0">
                  <a:buNone/>
                </a:pPr>
                <a:r>
                  <a:rPr lang="cs-CZ" sz="3600" b="0" dirty="0" smtClean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6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600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36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3600" b="0" i="1" smtClean="0"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sz="36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600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sz="36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3600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36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smtClean="0">
                            <a:latin typeface="Cambria Math"/>
                          </a:rPr>
                          <m:t>𝐺</m:t>
                        </m:r>
                      </m:num>
                      <m:den>
                        <m:r>
                          <a:rPr lang="cs-CZ" sz="36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3600" dirty="0" smtClean="0"/>
                  <a:t>.</a:t>
                </a:r>
                <a:endParaRPr lang="cs-CZ" sz="3600" dirty="0" smtClean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07" t="-1245" r="-5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Kladka volná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56992"/>
            <a:ext cx="1881686" cy="3070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553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Kladka volná</a:t>
            </a:r>
            <a:r>
              <a:rPr lang="cs-CZ" sz="2800" dirty="0"/>
              <a:t> je zavěšena na laně, jehož jeden konec je upevněn a na druhý působí </a:t>
            </a:r>
            <a:r>
              <a:rPr lang="cs-CZ" sz="2800" dirty="0" smtClean="0"/>
              <a:t>síla.</a:t>
            </a:r>
          </a:p>
          <a:p>
            <a:endParaRPr lang="cs-CZ" sz="2800" dirty="0" smtClean="0"/>
          </a:p>
          <a:p>
            <a:r>
              <a:rPr lang="cs-CZ" sz="2800" dirty="0" smtClean="0"/>
              <a:t>Břemeno </a:t>
            </a:r>
            <a:r>
              <a:rPr lang="cs-CZ" sz="2800" dirty="0"/>
              <a:t>se zavěšuje na třmen kladky, která působící sílu zdvojnásobuje, ovšem za cenu dvojnásobně dlouhé dráhy </a:t>
            </a:r>
            <a:r>
              <a:rPr lang="cs-CZ" sz="2800" dirty="0" smtClean="0"/>
              <a:t>působení.</a:t>
            </a:r>
          </a:p>
          <a:p>
            <a:endParaRPr lang="cs-CZ" sz="2800" dirty="0" smtClean="0"/>
          </a:p>
          <a:p>
            <a:r>
              <a:rPr lang="cs-CZ" sz="2800" dirty="0" smtClean="0"/>
              <a:t>K tíze </a:t>
            </a:r>
            <a:r>
              <a:rPr lang="cs-CZ" sz="2800" dirty="0"/>
              <a:t>břemene se přičítá </a:t>
            </a:r>
            <a:r>
              <a:rPr lang="cs-CZ" sz="2800" dirty="0" smtClean="0"/>
              <a:t>tíha </a:t>
            </a:r>
            <a:r>
              <a:rPr lang="cs-CZ" sz="2800" dirty="0"/>
              <a:t>volné kladky </a:t>
            </a:r>
            <a:r>
              <a:rPr lang="cs-CZ" sz="2800" dirty="0" smtClean="0"/>
              <a:t>a přenos </a:t>
            </a:r>
            <a:r>
              <a:rPr lang="cs-CZ" sz="2800" dirty="0"/>
              <a:t>síly není beze ztrát.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Kladka volná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50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Samotná </a:t>
            </a:r>
            <a:r>
              <a:rPr lang="cs-CZ" sz="2800" dirty="0" smtClean="0"/>
              <a:t>kladka volná se </a:t>
            </a:r>
            <a:r>
              <a:rPr lang="cs-CZ" sz="2800" dirty="0"/>
              <a:t>používá při napínání drátů a lan, například vrchního vedení (troleje) na železnici, v horolezectví i </a:t>
            </a:r>
            <a:r>
              <a:rPr lang="cs-CZ" sz="2800" dirty="0" smtClean="0"/>
              <a:t>jinde.</a:t>
            </a:r>
          </a:p>
          <a:p>
            <a:endParaRPr lang="cs-CZ" sz="2800" dirty="0" smtClean="0"/>
          </a:p>
          <a:p>
            <a:r>
              <a:rPr lang="cs-CZ" sz="2800" dirty="0" smtClean="0"/>
              <a:t>Při </a:t>
            </a:r>
            <a:r>
              <a:rPr lang="cs-CZ" sz="2800" dirty="0"/>
              <a:t>zvedání břemen by síla musela působit směrem vzhůru, proto </a:t>
            </a:r>
            <a:r>
              <a:rPr lang="cs-CZ" sz="2800" dirty="0" smtClean="0"/>
              <a:t>se </a:t>
            </a:r>
            <a:r>
              <a:rPr lang="cs-CZ" sz="2800" dirty="0"/>
              <a:t>kladka </a:t>
            </a:r>
            <a:r>
              <a:rPr lang="cs-CZ" sz="2800" dirty="0" smtClean="0"/>
              <a:t>volná obvykle </a:t>
            </a:r>
            <a:r>
              <a:rPr lang="cs-CZ" sz="2800" dirty="0"/>
              <a:t>kombinuje s pevnou, čímž vzniká jednoduchý kladkostroj.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Kladka volná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804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Video 1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algn="r"/>
            <a:r>
              <a:rPr lang="cs-CZ" dirty="0" smtClean="0">
                <a:hlinkClick r:id="rId3"/>
              </a:rPr>
              <a:t>Video 2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Kladkostroj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252" y="1988840"/>
            <a:ext cx="2235497" cy="4377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75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Zástupný symbol pro obsah 5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cs-CZ" sz="2800" dirty="0" smtClean="0"/>
                  <a:t>Jednoduchý kladkostroj se skládá z jedné kladky volné a jedné kladky pevné.</a:t>
                </a:r>
              </a:p>
              <a:p>
                <a:endParaRPr lang="cs-CZ" sz="2800" dirty="0"/>
              </a:p>
              <a:p>
                <a:r>
                  <a:rPr lang="cs-CZ" sz="2800" dirty="0" smtClean="0"/>
                  <a:t>Síla, kterou působíme na konec lana, je rovna polovině tíhy břemene.</a:t>
                </a:r>
              </a:p>
              <a:p>
                <a:endParaRPr lang="cs-CZ" sz="2800" dirty="0"/>
              </a:p>
              <a:p>
                <a:r>
                  <a:rPr lang="cs-CZ" sz="2800" dirty="0" smtClean="0"/>
                  <a:t>Platí vztah:</a:t>
                </a:r>
                <a:endParaRPr lang="cs-CZ" dirty="0"/>
              </a:p>
              <a:p>
                <a:pPr marL="1371600" lvl="5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</a:rPr>
                        <m:t>𝐹</m:t>
                      </m:r>
                      <m:r>
                        <a:rPr lang="cs-CZ" sz="36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6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b="0" i="1" smtClean="0">
                              <a:latin typeface="Cambria Math"/>
                            </a:rPr>
                            <m:t>𝐺</m:t>
                          </m:r>
                        </m:num>
                        <m:den>
                          <m:r>
                            <a:rPr lang="cs-CZ" sz="36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3600" b="0" i="1" smtClean="0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07" t="-2213" r="-7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Kladkostroj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40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kladkostroje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1844824"/>
            <a:ext cx="4629150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586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516" y="944725"/>
            <a:ext cx="7030968" cy="496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388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935" y="761998"/>
            <a:ext cx="6948130" cy="5334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207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52736"/>
            <a:ext cx="6336704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85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81000"/>
            <a:ext cx="4419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746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823913"/>
            <a:ext cx="5810250" cy="521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082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780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2400" dirty="0"/>
              <a:t>JÁCHIM, František a Jiří TESAŘ. </a:t>
            </a:r>
            <a:r>
              <a:rPr lang="cs-CZ" sz="2400" i="1" dirty="0"/>
              <a:t>Fyzika pro 6. ročník základní školy</a:t>
            </a:r>
            <a:r>
              <a:rPr lang="cs-CZ" sz="2400" dirty="0"/>
              <a:t>. Dotisk 1. vydání. Praha: SPN - pedagogické nakladatelství, a. s., 2000. ISBN </a:t>
            </a:r>
            <a:r>
              <a:rPr lang="cs-CZ" sz="2400" dirty="0" smtClean="0"/>
              <a:t>80-7235-076-5.</a:t>
            </a:r>
            <a:endParaRPr lang="cs-CZ" sz="2400" dirty="0"/>
          </a:p>
          <a:p>
            <a:r>
              <a:rPr lang="cs-CZ" sz="2400" dirty="0" smtClean="0"/>
              <a:t>Práce </a:t>
            </a:r>
            <a:r>
              <a:rPr lang="cs-CZ" sz="2400" dirty="0"/>
              <a:t>a výkon. </a:t>
            </a:r>
            <a:r>
              <a:rPr lang="cs-CZ" sz="2400" i="1" dirty="0"/>
              <a:t>Bucovice711</a:t>
            </a:r>
            <a:r>
              <a:rPr lang="cs-CZ" sz="2400" dirty="0"/>
              <a:t> [online]. [cit. 2012-05-20]. Dostupné z: </a:t>
            </a:r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www.bucovice711.cz/wwwfyzika/vyuka/e-learning/pracevykl.htm</a:t>
            </a:r>
            <a:endParaRPr lang="cs-CZ" sz="2400" dirty="0" smtClean="0"/>
          </a:p>
          <a:p>
            <a:r>
              <a:rPr lang="cs-CZ" sz="2400" dirty="0"/>
              <a:t>Kladka. In: </a:t>
            </a:r>
            <a:r>
              <a:rPr lang="cs-CZ" sz="2400" i="1" dirty="0" err="1"/>
              <a:t>Wikipedia</a:t>
            </a:r>
            <a:r>
              <a:rPr lang="cs-CZ" sz="2400" dirty="0"/>
              <a:t>: </a:t>
            </a:r>
            <a:r>
              <a:rPr lang="cs-CZ" sz="2400" i="1" dirty="0" err="1"/>
              <a:t>the</a:t>
            </a:r>
            <a:r>
              <a:rPr lang="cs-CZ" sz="2400" i="1" dirty="0"/>
              <a:t> free </a:t>
            </a:r>
            <a:r>
              <a:rPr lang="cs-CZ" sz="2400" i="1" dirty="0" err="1"/>
              <a:t>encyclopedia</a:t>
            </a:r>
            <a:r>
              <a:rPr lang="cs-CZ" sz="2400" dirty="0"/>
              <a:t> [online]. San Francisco (CA): </a:t>
            </a:r>
            <a:r>
              <a:rPr lang="cs-CZ" sz="2400" dirty="0" err="1"/>
              <a:t>Wikimedia</a:t>
            </a:r>
            <a:r>
              <a:rPr lang="cs-CZ" sz="2400" dirty="0"/>
              <a:t> </a:t>
            </a:r>
            <a:r>
              <a:rPr lang="cs-CZ" sz="2400" dirty="0" err="1"/>
              <a:t>Foundation</a:t>
            </a:r>
            <a:r>
              <a:rPr lang="cs-CZ" sz="2400" dirty="0"/>
              <a:t>, 2001- [cit. 2012-05-20]. Dostupné z: </a:t>
            </a: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cs.wikipedia.org/wiki/Kladka</a:t>
            </a:r>
            <a:endParaRPr lang="cs-CZ" sz="2400" dirty="0" smtClean="0"/>
          </a:p>
          <a:p>
            <a:r>
              <a:rPr lang="pl-PL" sz="2400" dirty="0"/>
              <a:t>Lanové kladkostroje. </a:t>
            </a:r>
            <a:r>
              <a:rPr lang="pl-PL" sz="2400" i="1" dirty="0"/>
              <a:t>K-technik</a:t>
            </a:r>
            <a:r>
              <a:rPr lang="pl-PL" sz="2400" dirty="0"/>
              <a:t> [online]. [cit. 2012-05-24]. Dostupné z: </a:t>
            </a:r>
            <a:r>
              <a:rPr lang="pl-PL" sz="2400" dirty="0">
                <a:hlinkClick r:id="rId4"/>
              </a:rPr>
              <a:t>http://</a:t>
            </a:r>
            <a:r>
              <a:rPr lang="pl-PL" sz="2400" dirty="0" smtClean="0">
                <a:hlinkClick r:id="rId4"/>
              </a:rPr>
              <a:t>www.k-technik.cz/page.php?page=lanove-kladkostroje</a:t>
            </a:r>
            <a:endParaRPr lang="pl-PL" sz="2400" dirty="0" smtClean="0"/>
          </a:p>
          <a:p>
            <a:r>
              <a:rPr lang="cs-CZ" sz="2400" dirty="0" err="1"/>
              <a:t>Hoist</a:t>
            </a:r>
            <a:r>
              <a:rPr lang="cs-CZ" sz="2400" dirty="0"/>
              <a:t> </a:t>
            </a:r>
            <a:r>
              <a:rPr lang="cs-CZ" sz="2400" dirty="0" err="1"/>
              <a:t>Crane</a:t>
            </a:r>
            <a:r>
              <a:rPr lang="cs-CZ" sz="2400" dirty="0"/>
              <a:t>. </a:t>
            </a:r>
            <a:r>
              <a:rPr lang="cs-CZ" sz="2400" i="1" dirty="0" smtClean="0"/>
              <a:t>Made-in-China.com</a:t>
            </a:r>
            <a:r>
              <a:rPr lang="cs-CZ" sz="2400" dirty="0"/>
              <a:t> [online]. [cit. 2012-05-24]. Dostupné z: </a:t>
            </a:r>
            <a:r>
              <a:rPr lang="cs-CZ" sz="2400" dirty="0">
                <a:hlinkClick r:id="rId5"/>
              </a:rPr>
              <a:t>http://hznante.en.made-in-china.com/product/fbQmGAlSsFcD/China-Hoist-Crane-LD-LH-QD-.</a:t>
            </a:r>
            <a:r>
              <a:rPr lang="cs-CZ" sz="2400" dirty="0" smtClean="0">
                <a:hlinkClick r:id="rId5"/>
              </a:rPr>
              <a:t>html</a:t>
            </a:r>
            <a:endParaRPr lang="cs-CZ" sz="2400" dirty="0" smtClean="0"/>
          </a:p>
          <a:p>
            <a:r>
              <a:rPr lang="cs-CZ" sz="2400" dirty="0"/>
              <a:t>Truck </a:t>
            </a:r>
            <a:r>
              <a:rPr lang="cs-CZ" sz="2400" dirty="0" err="1"/>
              <a:t>Crane</a:t>
            </a:r>
            <a:r>
              <a:rPr lang="cs-CZ" sz="2400" dirty="0"/>
              <a:t>. </a:t>
            </a:r>
            <a:r>
              <a:rPr lang="cs-CZ" sz="2400" i="1" dirty="0"/>
              <a:t>Made-in-China.com</a:t>
            </a:r>
            <a:r>
              <a:rPr lang="cs-CZ" sz="2400" dirty="0"/>
              <a:t> [online]. [cit. 2012-05-24]. Dostupné z: </a:t>
            </a:r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xzzhongxu.en.made-in-china.com/product/WoymOijdwTYF/China-Truck-Crane-QY80K-</a:t>
            </a:r>
            <a:r>
              <a:rPr lang="cs-CZ" sz="2400" dirty="0">
                <a:hlinkClick r:id="rId6"/>
              </a:rPr>
              <a:t>.</a:t>
            </a:r>
            <a:r>
              <a:rPr lang="cs-CZ" sz="2400" dirty="0" smtClean="0">
                <a:hlinkClick r:id="rId6"/>
              </a:rPr>
              <a:t>html</a:t>
            </a:r>
            <a:endParaRPr lang="cs-CZ" sz="2400" dirty="0" smtClean="0"/>
          </a:p>
          <a:p>
            <a:r>
              <a:rPr lang="cs-CZ" sz="2400" dirty="0"/>
              <a:t>Nádraží: Nehoda na Smiřickém nádraží. </a:t>
            </a:r>
            <a:r>
              <a:rPr lang="cs-CZ" sz="2400" i="1" dirty="0"/>
              <a:t>Smirice.eu</a:t>
            </a:r>
            <a:r>
              <a:rPr lang="cs-CZ" sz="2400" dirty="0"/>
              <a:t> [online]. [cit. 2012-05-24]. Dostupné z: </a:t>
            </a:r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www.smirice.eu/nadrazi/nehoda.htm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/>
              <a:t>Jeřáb na Točníku. </a:t>
            </a:r>
            <a:r>
              <a:rPr lang="cs-CZ" sz="2400" i="1" dirty="0"/>
              <a:t>Alík</a:t>
            </a:r>
            <a:r>
              <a:rPr lang="cs-CZ" sz="2400" dirty="0"/>
              <a:t> [online]. [cit. 2012-05-24]. Dostupné z: </a:t>
            </a:r>
            <a:r>
              <a:rPr lang="cs-CZ" sz="2400" dirty="0">
                <a:hlinkClick r:id="rId8"/>
              </a:rPr>
              <a:t>http://alik.idnes.cz/jerab-na-tocniku-02f-/</a:t>
            </a:r>
            <a:r>
              <a:rPr lang="cs-CZ" sz="2400" dirty="0" smtClean="0">
                <a:hlinkClick r:id="rId8"/>
              </a:rPr>
              <a:t>alik-alikoviny.asp?c=A070928_jerabn_al</a:t>
            </a:r>
            <a:endParaRPr lang="cs-CZ" sz="2400" dirty="0" smtClean="0"/>
          </a:p>
          <a:p>
            <a:r>
              <a:rPr lang="cs-CZ" sz="2400" dirty="0"/>
              <a:t>Vrtulová obluda. </a:t>
            </a:r>
            <a:r>
              <a:rPr lang="cs-CZ" sz="2400" i="1" dirty="0"/>
              <a:t>Vtm.zive.cz</a:t>
            </a:r>
            <a:r>
              <a:rPr lang="cs-CZ" sz="2400" dirty="0"/>
              <a:t> [online]. [cit. 2012-05-24]. Dostupné z: </a:t>
            </a:r>
            <a:r>
              <a:rPr lang="cs-CZ" sz="2400" dirty="0">
                <a:hlinkClick r:id="rId9"/>
              </a:rPr>
              <a:t>http://</a:t>
            </a:r>
            <a:r>
              <a:rPr lang="cs-CZ" sz="2400" dirty="0" smtClean="0">
                <a:hlinkClick r:id="rId9"/>
              </a:rPr>
              <a:t>vtm.zive.cz/clanek/vrtulova-obluda-navrat-letajicich-jerabu</a:t>
            </a:r>
            <a:endParaRPr lang="cs-CZ" sz="2400" dirty="0" smtClean="0"/>
          </a:p>
          <a:p>
            <a:r>
              <a:rPr lang="cs-CZ" sz="2400" dirty="0"/>
              <a:t>Kladkostroj. In: </a:t>
            </a:r>
            <a:r>
              <a:rPr lang="cs-CZ" sz="2400" i="1" dirty="0" err="1"/>
              <a:t>Wikipedia</a:t>
            </a:r>
            <a:r>
              <a:rPr lang="cs-CZ" sz="2400" dirty="0"/>
              <a:t>: </a:t>
            </a:r>
            <a:r>
              <a:rPr lang="cs-CZ" sz="2400" i="1" dirty="0" err="1"/>
              <a:t>the</a:t>
            </a:r>
            <a:r>
              <a:rPr lang="cs-CZ" sz="2400" i="1" dirty="0"/>
              <a:t> free </a:t>
            </a:r>
            <a:r>
              <a:rPr lang="cs-CZ" sz="2400" i="1" dirty="0" err="1"/>
              <a:t>encyclopedia</a:t>
            </a:r>
            <a:r>
              <a:rPr lang="cs-CZ" sz="2400" dirty="0"/>
              <a:t> [online]. San Francisco (CA): </a:t>
            </a:r>
            <a:r>
              <a:rPr lang="cs-CZ" sz="2400" dirty="0" err="1"/>
              <a:t>Wikimedia</a:t>
            </a:r>
            <a:r>
              <a:rPr lang="cs-CZ" sz="2400" dirty="0"/>
              <a:t> </a:t>
            </a:r>
            <a:r>
              <a:rPr lang="cs-CZ" sz="2400" dirty="0" err="1"/>
              <a:t>Foundation</a:t>
            </a:r>
            <a:r>
              <a:rPr lang="cs-CZ" sz="2400" dirty="0"/>
              <a:t>, 2001- [cit. 2012-05-27]. Dostupné z: </a:t>
            </a:r>
            <a:r>
              <a:rPr lang="cs-CZ" sz="2400" dirty="0">
                <a:hlinkClick r:id="rId10"/>
              </a:rPr>
              <a:t>http://</a:t>
            </a:r>
            <a:r>
              <a:rPr lang="cs-CZ" sz="2400" dirty="0" smtClean="0">
                <a:hlinkClick r:id="rId10"/>
              </a:rPr>
              <a:t>cs.m.wikipedia.org/wiki/Kladkostroj</a:t>
            </a:r>
            <a:endParaRPr lang="cs-CZ" sz="2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pl-PL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95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151</TotalTime>
  <Words>236</Words>
  <Application>Microsoft Office PowerPoint</Application>
  <PresentationFormat>Předvádění na obrazovce (4:3)</PresentationFormat>
  <Paragraphs>81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Mřížka</vt:lpstr>
      <vt:lpstr>Motiv systému Office</vt:lpstr>
      <vt:lpstr>Prezentace aplikace PowerPoint</vt:lpstr>
      <vt:lpstr>Anotace</vt:lpstr>
      <vt:lpstr>Kladka volná a kladkostroj</vt:lpstr>
      <vt:lpstr>Kladka volná</vt:lpstr>
      <vt:lpstr>Kladka volná</vt:lpstr>
      <vt:lpstr>Kladka volná</vt:lpstr>
      <vt:lpstr>Kladka volná</vt:lpstr>
      <vt:lpstr>Kladkostroj</vt:lpstr>
      <vt:lpstr>Kladkostroj</vt:lpstr>
      <vt:lpstr>Použití kladkostroje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Kladka volná a kladkostroj</dc:title>
  <dc:creator>MiP</dc:creator>
  <cp:lastModifiedBy>MiP</cp:lastModifiedBy>
  <cp:revision>20</cp:revision>
  <dcterms:created xsi:type="dcterms:W3CDTF">2012-05-20T19:40:22Z</dcterms:created>
  <dcterms:modified xsi:type="dcterms:W3CDTF">2012-06-20T17:48:16Z</dcterms:modified>
</cp:coreProperties>
</file>