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6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VY_32_INOVACE_10_ČESKÝ </a:t>
          </a:r>
          <a:r>
            <a:rPr lang="cs-CZ" dirty="0" smtClean="0"/>
            <a:t>JAZYK 5.ROČNÍK_SKLADBA VĚTY 1.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SKLADBA VĚTY 1.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EF45839-75D3-4E6D-9088-561D11B3DCBD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9AC92A12-89DA-4260-A18B-C131199F954D}" type="parTrans" cxnId="{B5F14B68-B959-4BD1-A686-77C3E053EC1A}">
      <dgm:prSet/>
      <dgm:spPr/>
      <dgm:t>
        <a:bodyPr/>
        <a:lstStyle/>
        <a:p>
          <a:endParaRPr lang="cs-CZ"/>
        </a:p>
      </dgm:t>
    </dgm:pt>
    <dgm:pt modelId="{A006687B-905D-4D26-82D9-4F2D118186A9}" type="sibTrans" cxnId="{B5F14B68-B959-4BD1-A686-77C3E053EC1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DBF13BF-6D6E-4ED0-B924-DF4218F6A653}" type="pres">
      <dgm:prSet presAssocID="{4EF45839-75D3-4E6D-9088-561D11B3DCBD}" presName="vertSpace5" presStyleLbl="node1" presStyleIdx="3" presStyleCnt="6"/>
      <dgm:spPr/>
      <dgm:t>
        <a:bodyPr/>
        <a:lstStyle/>
        <a:p>
          <a:endParaRPr lang="cs-CZ"/>
        </a:p>
      </dgm:t>
    </dgm:pt>
    <dgm:pt modelId="{261675A7-E294-4E0B-99BD-A54855AB4849}" type="pres">
      <dgm:prSet presAssocID="{4EF45839-75D3-4E6D-9088-561D11B3DCBD}" presName="circle5" presStyleLbl="node1" presStyleIdx="4" presStyleCnt="6"/>
      <dgm:spPr/>
      <dgm:t>
        <a:bodyPr/>
        <a:lstStyle/>
        <a:p>
          <a:endParaRPr lang="cs-CZ"/>
        </a:p>
      </dgm:t>
    </dgm:pt>
    <dgm:pt modelId="{43A9F98C-48EA-4357-A664-62BFCA8D3ABF}" type="pres">
      <dgm:prSet presAssocID="{4EF45839-75D3-4E6D-9088-561D11B3DCBD}" presName="rect5" presStyleLbl="alignAcc1" presStyleIdx="4" presStyleCnt="6"/>
      <dgm:spPr/>
      <dgm:t>
        <a:bodyPr/>
        <a:lstStyle/>
        <a:p>
          <a:endParaRPr lang="cs-CZ"/>
        </a:p>
      </dgm:t>
    </dgm:pt>
    <dgm:pt modelId="{5310176D-AA2A-4D2D-8749-6E48357E647F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A353897B-9E2D-4971-90CF-1C3858B57A0A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CE5BDDCF-42B0-468A-9322-6D8EFE96AFE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03C201-5DF1-4C10-A1BF-4AD11BC48E6C}" type="pres">
      <dgm:prSet presAssocID="{4EF45839-75D3-4E6D-9088-561D11B3DCBD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6DB76B-B609-4C18-A1D7-D04B98A821C3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956EE1-F3A6-4AF5-AA50-65804EAFEA88}" type="presOf" srcId="{D1D4F407-5343-4D3F-B5B9-D407B03CAEB4}" destId="{AED2198E-93D5-4001-81B4-73124B309672}" srcOrd="1" destOrd="0" presId="urn:microsoft.com/office/officeart/2005/8/layout/target3"/>
    <dgm:cxn modelId="{1D13C8BD-06A0-4DB4-A325-9DCE094C6822}" type="presOf" srcId="{757F3AB3-0718-4624-B441-E567A8F0AB56}" destId="{333A1088-737F-45CB-B68E-254E46348037}" srcOrd="0" destOrd="0" presId="urn:microsoft.com/office/officeart/2005/8/layout/target3"/>
    <dgm:cxn modelId="{D5048E91-875D-4FE0-9FE6-4C4646C7A2F5}" type="presOf" srcId="{4EF45839-75D3-4E6D-9088-561D11B3DCBD}" destId="{43A9F98C-48EA-4357-A664-62BFCA8D3ABF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11BC63-58F5-4035-92BD-1C1E14B9F7E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5F14B68-B959-4BD1-A686-77C3E053EC1A}" srcId="{757F3AB3-0718-4624-B441-E567A8F0AB56}" destId="{4EF45839-75D3-4E6D-9088-561D11B3DCBD}" srcOrd="4" destOrd="0" parTransId="{9AC92A12-89DA-4260-A18B-C131199F954D}" sibTransId="{A006687B-905D-4D26-82D9-4F2D118186A9}"/>
    <dgm:cxn modelId="{F3AD9907-B134-4390-8F3C-35A95CBA1355}" type="presOf" srcId="{D8197B8C-B260-4A16-BDF4-0947B075E274}" destId="{5A5FFA88-C948-4069-8E93-59FA12366E83}" srcOrd="1" destOrd="0" presId="urn:microsoft.com/office/officeart/2005/8/layout/target3"/>
    <dgm:cxn modelId="{087AC77F-5C7F-4B8D-97EB-43AF62CC80AE}" type="presOf" srcId="{B651F6E3-6281-48DB-9319-2AEAFDAE7572}" destId="{6BB5E863-4638-4E1D-BFDE-399D028AC4ED}" srcOrd="1" destOrd="0" presId="urn:microsoft.com/office/officeart/2005/8/layout/target3"/>
    <dgm:cxn modelId="{D118374B-D133-468D-A3E8-1FD67C4B2A4F}" type="presOf" srcId="{D1B46980-6531-4606-95E6-44980827E919}" destId="{6140AFEC-043D-4C43-A2F9-D0F5331DF3A3}" srcOrd="0" destOrd="0" presId="urn:microsoft.com/office/officeart/2005/8/layout/target3"/>
    <dgm:cxn modelId="{DF137590-226C-4A0F-A71C-54CA6FB5913E}" type="presOf" srcId="{4C35D32F-0EAB-4CD7-82EE-45574DC2A586}" destId="{646DB76B-B609-4C18-A1D7-D04B98A821C3}" srcOrd="1" destOrd="0" presId="urn:microsoft.com/office/officeart/2005/8/layout/target3"/>
    <dgm:cxn modelId="{0C674A8F-CD75-4469-8C29-42F09916E8B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170522E-436C-44DA-9F93-82D88DFCC835}" type="presOf" srcId="{4C35D32F-0EAB-4CD7-82EE-45574DC2A586}" destId="{CE5BDDCF-42B0-468A-9322-6D8EFE96AFE6}" srcOrd="0" destOrd="0" presId="urn:microsoft.com/office/officeart/2005/8/layout/target3"/>
    <dgm:cxn modelId="{CB55303E-8056-4F09-BF15-422BA84A81D7}" type="presOf" srcId="{4EF45839-75D3-4E6D-9088-561D11B3DCBD}" destId="{A903C201-5DF1-4C10-A1BF-4AD11BC48E6C}" srcOrd="1" destOrd="0" presId="urn:microsoft.com/office/officeart/2005/8/layout/target3"/>
    <dgm:cxn modelId="{5A7AC272-AC6A-46C0-ADB1-1BFCE5871878}" type="presOf" srcId="{D1D4F407-5343-4D3F-B5B9-D407B03CAEB4}" destId="{D005CE8C-CC26-4C3E-AC11-E15060ECD759}" srcOrd="0" destOrd="0" presId="urn:microsoft.com/office/officeart/2005/8/layout/target3"/>
    <dgm:cxn modelId="{92BB2265-6AC8-4B81-AE72-DEA51C6A3C35}" type="presOf" srcId="{B651F6E3-6281-48DB-9319-2AEAFDAE7572}" destId="{619D679B-A015-4ECF-8348-D1034C574F40}" srcOrd="0" destOrd="0" presId="urn:microsoft.com/office/officeart/2005/8/layout/target3"/>
    <dgm:cxn modelId="{2DC9DE4B-F064-4249-A25E-BA093F776E6A}" type="presParOf" srcId="{333A1088-737F-45CB-B68E-254E46348037}" destId="{F5ABB229-8D3B-4694-996A-96F23CF14429}" srcOrd="0" destOrd="0" presId="urn:microsoft.com/office/officeart/2005/8/layout/target3"/>
    <dgm:cxn modelId="{14FD4FDE-A514-449F-AD4F-D9DFFA9BC21B}" type="presParOf" srcId="{333A1088-737F-45CB-B68E-254E46348037}" destId="{F41139FD-01EE-4571-8B17-4FB00FC51163}" srcOrd="1" destOrd="0" presId="urn:microsoft.com/office/officeart/2005/8/layout/target3"/>
    <dgm:cxn modelId="{2E3E4536-DDBB-438E-93C1-7B559EDE7B72}" type="presParOf" srcId="{333A1088-737F-45CB-B68E-254E46348037}" destId="{D005CE8C-CC26-4C3E-AC11-E15060ECD759}" srcOrd="2" destOrd="0" presId="urn:microsoft.com/office/officeart/2005/8/layout/target3"/>
    <dgm:cxn modelId="{8D75B3C7-D4C9-4D19-8176-C2610F24DC07}" type="presParOf" srcId="{333A1088-737F-45CB-B68E-254E46348037}" destId="{2C702D82-9B77-49B7-9568-BB8EB47C3372}" srcOrd="3" destOrd="0" presId="urn:microsoft.com/office/officeart/2005/8/layout/target3"/>
    <dgm:cxn modelId="{5EE2DA31-0E28-420C-A551-1E43E313FDB7}" type="presParOf" srcId="{333A1088-737F-45CB-B68E-254E46348037}" destId="{A52A0455-90FF-4808-ABD0-F02540D31D5A}" srcOrd="4" destOrd="0" presId="urn:microsoft.com/office/officeart/2005/8/layout/target3"/>
    <dgm:cxn modelId="{00A83903-02B1-4A3B-B461-2BC6F889866E}" type="presParOf" srcId="{333A1088-737F-45CB-B68E-254E46348037}" destId="{6140AFEC-043D-4C43-A2F9-D0F5331DF3A3}" srcOrd="5" destOrd="0" presId="urn:microsoft.com/office/officeart/2005/8/layout/target3"/>
    <dgm:cxn modelId="{7807ECF7-7B3B-4405-A491-DAD176CE60C4}" type="presParOf" srcId="{333A1088-737F-45CB-B68E-254E46348037}" destId="{9358AC05-5D7D-4327-9F80-1AD486AEA664}" srcOrd="6" destOrd="0" presId="urn:microsoft.com/office/officeart/2005/8/layout/target3"/>
    <dgm:cxn modelId="{53A4339A-BDE3-4F5E-8F18-B0EFCA2A6DD3}" type="presParOf" srcId="{333A1088-737F-45CB-B68E-254E46348037}" destId="{313FC574-E1CD-4FB4-B054-0B805CE0447D}" srcOrd="7" destOrd="0" presId="urn:microsoft.com/office/officeart/2005/8/layout/target3"/>
    <dgm:cxn modelId="{23D38668-7262-4A59-A24A-5F73AF11F1EC}" type="presParOf" srcId="{333A1088-737F-45CB-B68E-254E46348037}" destId="{619D679B-A015-4ECF-8348-D1034C574F40}" srcOrd="8" destOrd="0" presId="urn:microsoft.com/office/officeart/2005/8/layout/target3"/>
    <dgm:cxn modelId="{82928797-9EBC-440B-AF7C-CF3635E0F3CE}" type="presParOf" srcId="{333A1088-737F-45CB-B68E-254E46348037}" destId="{322283A8-4A27-4CDA-BAE3-F381106A9174}" srcOrd="9" destOrd="0" presId="urn:microsoft.com/office/officeart/2005/8/layout/target3"/>
    <dgm:cxn modelId="{BF6EC276-EFD5-4AF1-A40E-4BA3C79EF9ED}" type="presParOf" srcId="{333A1088-737F-45CB-B68E-254E46348037}" destId="{FFC9F71D-1B4F-4AD9-A4A6-86ADEFC8AF5C}" srcOrd="10" destOrd="0" presId="urn:microsoft.com/office/officeart/2005/8/layout/target3"/>
    <dgm:cxn modelId="{C86AB45B-037B-462F-BD31-A70E388231C4}" type="presParOf" srcId="{333A1088-737F-45CB-B68E-254E46348037}" destId="{25B08C86-7E15-44DC-BE7F-FFB55DD49D12}" srcOrd="11" destOrd="0" presId="urn:microsoft.com/office/officeart/2005/8/layout/target3"/>
    <dgm:cxn modelId="{07695A8A-EAF6-4E8B-B6F3-1E262318057C}" type="presParOf" srcId="{333A1088-737F-45CB-B68E-254E46348037}" destId="{9DBF13BF-6D6E-4ED0-B924-DF4218F6A653}" srcOrd="12" destOrd="0" presId="urn:microsoft.com/office/officeart/2005/8/layout/target3"/>
    <dgm:cxn modelId="{C4CDCB95-22E8-4CE1-839D-09A44C04B8D8}" type="presParOf" srcId="{333A1088-737F-45CB-B68E-254E46348037}" destId="{261675A7-E294-4E0B-99BD-A54855AB4849}" srcOrd="13" destOrd="0" presId="urn:microsoft.com/office/officeart/2005/8/layout/target3"/>
    <dgm:cxn modelId="{8639469B-4FC2-4090-88C5-17C660B27BDD}" type="presParOf" srcId="{333A1088-737F-45CB-B68E-254E46348037}" destId="{43A9F98C-48EA-4357-A664-62BFCA8D3ABF}" srcOrd="14" destOrd="0" presId="urn:microsoft.com/office/officeart/2005/8/layout/target3"/>
    <dgm:cxn modelId="{610A9CBB-20A8-4093-83A8-5426CE2D9785}" type="presParOf" srcId="{333A1088-737F-45CB-B68E-254E46348037}" destId="{5310176D-AA2A-4D2D-8749-6E48357E647F}" srcOrd="15" destOrd="0" presId="urn:microsoft.com/office/officeart/2005/8/layout/target3"/>
    <dgm:cxn modelId="{9EDEF941-04BE-4510-AD6E-1C52DBA7E2A7}" type="presParOf" srcId="{333A1088-737F-45CB-B68E-254E46348037}" destId="{A353897B-9E2D-4971-90CF-1C3858B57A0A}" srcOrd="16" destOrd="0" presId="urn:microsoft.com/office/officeart/2005/8/layout/target3"/>
    <dgm:cxn modelId="{B8F2166F-1CCC-49EC-B601-C19053B1E53B}" type="presParOf" srcId="{333A1088-737F-45CB-B68E-254E46348037}" destId="{CE5BDDCF-42B0-468A-9322-6D8EFE96AFE6}" srcOrd="17" destOrd="0" presId="urn:microsoft.com/office/officeart/2005/8/layout/target3"/>
    <dgm:cxn modelId="{737505DD-F3E8-4088-BA9C-9D36ACD6F7CB}" type="presParOf" srcId="{333A1088-737F-45CB-B68E-254E46348037}" destId="{AED2198E-93D5-4001-81B4-73124B309672}" srcOrd="18" destOrd="0" presId="urn:microsoft.com/office/officeart/2005/8/layout/target3"/>
    <dgm:cxn modelId="{46CBC873-CA61-4E59-8C64-4DC2938A9FDB}" type="presParOf" srcId="{333A1088-737F-45CB-B68E-254E46348037}" destId="{2BE915AB-18AA-4053-B92C-3BFC9ED204BB}" srcOrd="19" destOrd="0" presId="urn:microsoft.com/office/officeart/2005/8/layout/target3"/>
    <dgm:cxn modelId="{21804E7D-DA46-471E-A5A9-4A24D663625D}" type="presParOf" srcId="{333A1088-737F-45CB-B68E-254E46348037}" destId="{6BB5E863-4638-4E1D-BFDE-399D028AC4ED}" srcOrd="20" destOrd="0" presId="urn:microsoft.com/office/officeart/2005/8/layout/target3"/>
    <dgm:cxn modelId="{A01D89FA-544A-4AE5-8DC0-47074393D40E}" type="presParOf" srcId="{333A1088-737F-45CB-B68E-254E46348037}" destId="{5A5FFA88-C948-4069-8E93-59FA12366E83}" srcOrd="21" destOrd="0" presId="urn:microsoft.com/office/officeart/2005/8/layout/target3"/>
    <dgm:cxn modelId="{C90B2234-1825-4F7F-8655-890F9D5009CE}" type="presParOf" srcId="{333A1088-737F-45CB-B68E-254E46348037}" destId="{A903C201-5DF1-4C10-A1BF-4AD11BC48E6C}" srcOrd="22" destOrd="0" presId="urn:microsoft.com/office/officeart/2005/8/layout/target3"/>
    <dgm:cxn modelId="{1E28E2CA-1810-4D9F-86DF-D81106F99A64}" type="presParOf" srcId="{333A1088-737F-45CB-B68E-254E46348037}" destId="{646DB76B-B609-4C18-A1D7-D04B98A821C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VY_32_INOVACE_10_ČESKÝ </a:t>
          </a:r>
          <a:r>
            <a:rPr lang="cs-CZ" sz="1400" kern="1200" dirty="0" smtClean="0"/>
            <a:t>JAZYK 5.ROČNÍK_SKLADBA VĚTY 1.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SKLADBA VĚTY 1.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261675A7-E294-4E0B-99BD-A54855AB484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A9F98C-48EA-4357-A664-62BFCA8D3AB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A353897B-9E2D-4971-90CF-1C3858B57A0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5BDDCF-42B0-468A-9322-6D8EFE96AFE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8D8232-C6A6-48FC-9932-054711A3470F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366E12-2B75-4DB3-8DE3-A51AAA65C2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6730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Vyznačit</a:t>
            </a:r>
            <a:r>
              <a:rPr lang="cs-CZ" baseline="0" dirty="0" smtClean="0"/>
              <a:t> přísudek.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66E12-2B75-4DB3-8DE3-A51AAA65C22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30174-03F1-4BE7-AE1A-F606A42093E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6A970-5A00-4286-AF9B-CF820CCC5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9328575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sz="3600" dirty="0" smtClean="0">
                <a:solidFill>
                  <a:schemeClr val="accent2"/>
                </a:solidFill>
              </a:rPr>
              <a:t>Stavba věty</a:t>
            </a:r>
            <a:endParaRPr lang="cs-CZ" sz="3600" dirty="0">
              <a:solidFill>
                <a:schemeClr val="accent2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Opakování stavby věty pro 5. ročník</a:t>
            </a:r>
          </a:p>
          <a:p>
            <a:r>
              <a:rPr lang="cs-CZ" sz="2000" dirty="0" smtClean="0"/>
              <a:t>Vhodné pro PC i interaktivní tabuli</a:t>
            </a:r>
          </a:p>
          <a:p>
            <a:r>
              <a:rPr lang="cs-CZ" sz="2000" dirty="0" smtClean="0"/>
              <a:t>Vhodné na procvičení probíraného učiva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DA748-CFDE-43F4-ABFB-382B27613500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5" name="Zástupný symbol pro obsah 7" descr="Myšlení bolí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844824"/>
            <a:ext cx="2358628" cy="371794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940152" y="2276872"/>
            <a:ext cx="11188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Věta?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539552" y="1556792"/>
            <a:ext cx="7992888" cy="15121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Jak tvoříme věty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683568" y="3717032"/>
            <a:ext cx="7848872" cy="1584176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Věta je napsaná nebo vyslovená pitomost, a výjimečně i myšlenka.			</a:t>
            </a:r>
            <a:r>
              <a:rPr lang="cs-CZ" sz="2000" dirty="0" smtClean="0">
                <a:solidFill>
                  <a:schemeClr val="tx1"/>
                </a:solidFill>
              </a:rPr>
              <a:t>(Jiří Žáček)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29411"/>
          </a:xfrm>
        </p:spPr>
        <p:txBody>
          <a:bodyPr/>
          <a:lstStyle/>
          <a:p>
            <a:pPr>
              <a:buNone/>
            </a:pPr>
            <a:r>
              <a:rPr lang="cs-CZ" i="1" dirty="0" smtClean="0"/>
              <a:t>	</a:t>
            </a:r>
          </a:p>
          <a:p>
            <a:pPr>
              <a:buNone/>
            </a:pPr>
            <a:r>
              <a:rPr lang="cs-CZ" i="1" dirty="0" smtClean="0"/>
              <a:t>	Myšlenky i duševní hnutí vyjadřujeme v jazyce větami. 			</a:t>
            </a:r>
            <a:r>
              <a:rPr lang="cs-CZ" sz="2000" i="1" dirty="0" smtClean="0"/>
              <a:t>(Bohuslav Havránek – Alois Jedlička)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Myšlení bolí.WMF"/>
          <p:cNvPicPr>
            <a:picLocks noGrp="1" noChangeAspect="1"/>
          </p:cNvPicPr>
          <p:nvPr>
            <p:ph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6372200" y="4077072"/>
            <a:ext cx="1206500" cy="1901825"/>
          </a:xfrm>
        </p:spPr>
      </p:pic>
      <p:sp>
        <p:nvSpPr>
          <p:cNvPr id="4" name="Vodorovný svitek 3"/>
          <p:cNvSpPr/>
          <p:nvPr/>
        </p:nvSpPr>
        <p:spPr>
          <a:xfrm>
            <a:off x="395536" y="764704"/>
            <a:ext cx="7776864" cy="3456384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Lidské myšlenky se podobají kuličkám rozlité rtuti.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Mají snahu rozběhnout se na všechny strany. Spoutat je vyžaduje námahu (myšlení bolí).			</a:t>
            </a:r>
            <a:r>
              <a:rPr lang="cs-CZ" sz="2000" dirty="0" smtClean="0">
                <a:solidFill>
                  <a:schemeClr val="tx1"/>
                </a:solidFill>
              </a:rPr>
              <a:t>(Jiří Žáček)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" name="Obrázek 4" descr="Smajlík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4077072"/>
            <a:ext cx="1625600" cy="1828800"/>
          </a:xfrm>
          <a:prstGeom prst="rect">
            <a:avLst/>
          </a:prstGeom>
        </p:spPr>
      </p:pic>
      <p:pic>
        <p:nvPicPr>
          <p:cNvPr id="6" name="Zástupný symbol pro obsah 7" descr="Myšlení bolí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4077072"/>
            <a:ext cx="1206500" cy="19018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868144" y="3933056"/>
            <a:ext cx="1440160" cy="7920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3933056"/>
            <a:ext cx="2844824" cy="7920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0032" y="3356992"/>
            <a:ext cx="1080120" cy="57606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/>
          <p:cNvSpPr/>
          <p:nvPr/>
        </p:nvSpPr>
        <p:spPr>
          <a:xfrm>
            <a:off x="1187624" y="0"/>
            <a:ext cx="6840760" cy="172819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Základ věty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3800" dirty="0" smtClean="0"/>
          </a:p>
          <a:p>
            <a:pPr lvl="2"/>
            <a:r>
              <a:rPr lang="cs-CZ" sz="3600" dirty="0" smtClean="0">
                <a:solidFill>
                  <a:srgbClr val="7030A0"/>
                </a:solidFill>
              </a:rPr>
              <a:t>Základem věty je nejmenší část věty, které rozumíme, která obsahuje informaci:</a:t>
            </a:r>
            <a:endParaRPr lang="cs-CZ" sz="3600" dirty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4800" dirty="0" smtClean="0"/>
              <a:t>	</a:t>
            </a:r>
          </a:p>
          <a:p>
            <a:pPr>
              <a:buNone/>
            </a:pPr>
            <a:r>
              <a:rPr lang="cs-CZ" sz="4800" dirty="0" smtClean="0"/>
              <a:t>		</a:t>
            </a:r>
            <a:r>
              <a:rPr lang="cs-CZ" sz="5200" dirty="0" smtClean="0"/>
              <a:t>Každý  rok  nám  myši  na  chatě</a:t>
            </a:r>
          </a:p>
          <a:p>
            <a:pPr>
              <a:buNone/>
            </a:pPr>
            <a:r>
              <a:rPr lang="cs-CZ" sz="5200" dirty="0" smtClean="0"/>
              <a:t>		 způsobovaly  značné  škody.</a:t>
            </a:r>
          </a:p>
          <a:p>
            <a:pPr>
              <a:buNone/>
            </a:pPr>
            <a:endParaRPr lang="cs-CZ" sz="4800" dirty="0" smtClean="0"/>
          </a:p>
          <a:p>
            <a:pPr lvl="2"/>
            <a:r>
              <a:rPr lang="cs-CZ" sz="3600" dirty="0" smtClean="0">
                <a:solidFill>
                  <a:srgbClr val="7030A0"/>
                </a:solidFill>
              </a:rPr>
              <a:t>Základem věty obvykle </a:t>
            </a:r>
            <a:r>
              <a:rPr lang="cs-CZ" sz="3600" u="sng" dirty="0" smtClean="0">
                <a:solidFill>
                  <a:srgbClr val="7030A0"/>
                </a:solidFill>
              </a:rPr>
              <a:t>není</a:t>
            </a:r>
            <a:r>
              <a:rPr lang="cs-CZ" sz="3600" dirty="0" smtClean="0">
                <a:solidFill>
                  <a:srgbClr val="7030A0"/>
                </a:solidFill>
              </a:rPr>
              <a:t> pouze </a:t>
            </a:r>
            <a:r>
              <a:rPr lang="cs-CZ" sz="3600" u="sng" dirty="0" smtClean="0">
                <a:solidFill>
                  <a:srgbClr val="7030A0"/>
                </a:solidFill>
              </a:rPr>
              <a:t>podmět a přísudek</a:t>
            </a:r>
            <a:endParaRPr lang="cs-CZ" sz="3600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115616" y="0"/>
            <a:ext cx="7128792" cy="1656184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Co „umí“ sloveso ve větě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915816" y="2636912"/>
            <a:ext cx="3456384" cy="1872208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zavraždil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7" name="Obrázek 6" descr="různé kliparty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2280" y="4725144"/>
            <a:ext cx="1616659" cy="1837944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 flipH="1" flipV="1">
            <a:off x="1835696" y="2924944"/>
            <a:ext cx="115212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2771800" y="4365104"/>
            <a:ext cx="79208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5436096" y="4365104"/>
            <a:ext cx="28803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5220072" y="2204864"/>
            <a:ext cx="50405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6228184" y="3356992"/>
            <a:ext cx="122413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115616" y="2564904"/>
            <a:ext cx="115212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Kde?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979712" y="4941168"/>
            <a:ext cx="115212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Jak?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76056" y="5373216"/>
            <a:ext cx="129614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Proč?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380312" y="3212976"/>
            <a:ext cx="115212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Kdo?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652120" y="1844824"/>
            <a:ext cx="115212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Kdy?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dorovný svitek 4"/>
          <p:cNvSpPr/>
          <p:nvPr/>
        </p:nvSpPr>
        <p:spPr>
          <a:xfrm>
            <a:off x="1115616" y="260648"/>
            <a:ext cx="6912768" cy="1368152"/>
          </a:xfrm>
          <a:prstGeom prst="horizontalScroll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Vymysli otázky ke slovesům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2132856"/>
            <a:ext cx="244827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</a:t>
            </a:r>
            <a:r>
              <a:rPr lang="cs-CZ" sz="3600" dirty="0" smtClean="0">
                <a:solidFill>
                  <a:schemeClr val="tx1"/>
                </a:solidFill>
              </a:rPr>
              <a:t>e natáčelo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3356992"/>
            <a:ext cx="3528392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</a:t>
            </a:r>
            <a:r>
              <a:rPr lang="cs-CZ" sz="3600" dirty="0" smtClean="0">
                <a:solidFill>
                  <a:schemeClr val="tx1"/>
                </a:solidFill>
              </a:rPr>
              <a:t>e nebude vysílat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4725144"/>
            <a:ext cx="324036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b</a:t>
            </a:r>
            <a:r>
              <a:rPr lang="cs-CZ" sz="3600" dirty="0" smtClean="0">
                <a:solidFill>
                  <a:schemeClr val="tx1"/>
                </a:solidFill>
              </a:rPr>
              <a:t>ylo odloženo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7584" y="3356992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Co?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7584" y="4725144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Co?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2132856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Co?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36296" y="2132856"/>
            <a:ext cx="133164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Kde?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80112" y="2132856"/>
            <a:ext cx="1584176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S kým?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7984" y="2132856"/>
            <a:ext cx="108012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Kdy?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08104" y="3356992"/>
            <a:ext cx="1296144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Proč?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20072" y="4725144"/>
            <a:ext cx="1728192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Na kdy?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827584" y="620688"/>
            <a:ext cx="7848872" cy="2232248"/>
          </a:xfrm>
          <a:prstGeom prst="horizontalScroll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i="1" dirty="0" smtClean="0">
                <a:solidFill>
                  <a:srgbClr val="7030A0"/>
                </a:solidFill>
              </a:rPr>
              <a:t>Sloveso ve tvaru určitém </a:t>
            </a:r>
            <a:r>
              <a:rPr lang="cs-CZ" sz="4000" dirty="0" smtClean="0">
                <a:solidFill>
                  <a:schemeClr val="tx1"/>
                </a:solidFill>
              </a:rPr>
              <a:t>má ve větě funkci </a:t>
            </a:r>
            <a:r>
              <a:rPr lang="cs-CZ" sz="4000" b="1" dirty="0" smtClean="0">
                <a:solidFill>
                  <a:srgbClr val="7030A0"/>
                </a:solidFill>
              </a:rPr>
              <a:t>přísudku </a:t>
            </a:r>
            <a:r>
              <a:rPr lang="cs-CZ" sz="4000" dirty="0">
                <a:solidFill>
                  <a:srgbClr val="7030A0"/>
                </a:solidFill>
              </a:rPr>
              <a:t>(</a:t>
            </a:r>
            <a:r>
              <a:rPr lang="cs-CZ" sz="4000" dirty="0" smtClean="0">
                <a:solidFill>
                  <a:srgbClr val="7030A0"/>
                </a:solidFill>
              </a:rPr>
              <a:t>predikátu).</a:t>
            </a:r>
            <a:endParaRPr lang="cs-CZ" sz="4000" b="1" i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3140968"/>
            <a:ext cx="3672408" cy="5760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Přísudek slovesný: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2080" y="2852936"/>
            <a:ext cx="2088232" cy="11521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uvidíme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5301208"/>
            <a:ext cx="2066528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opravili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3933056"/>
            <a:ext cx="2952328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řipravte se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31840" y="5013176"/>
            <a:ext cx="3240360" cy="15121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budeme se těšit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4509120"/>
            <a:ext cx="1872208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hlídal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2780928"/>
            <a:ext cx="6624736" cy="936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7030A0"/>
                </a:solidFill>
              </a:rPr>
              <a:t>Přísudek jmenný se sponou: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611560" y="0"/>
            <a:ext cx="8136904" cy="2880320"/>
          </a:xfrm>
          <a:prstGeom prst="horizontalScroll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Přísudkem</a:t>
            </a:r>
            <a:r>
              <a:rPr lang="cs-CZ" sz="3600" dirty="0" smtClean="0">
                <a:solidFill>
                  <a:schemeClr val="tx1"/>
                </a:solidFill>
              </a:rPr>
              <a:t> může být i </a:t>
            </a:r>
            <a:r>
              <a:rPr lang="cs-CZ" sz="3600" i="1" dirty="0" smtClean="0">
                <a:solidFill>
                  <a:schemeClr val="tx1"/>
                </a:solidFill>
              </a:rPr>
              <a:t>sloveso </a:t>
            </a:r>
            <a:r>
              <a:rPr lang="cs-CZ" sz="3600" b="1" dirty="0" smtClean="0">
                <a:solidFill>
                  <a:srgbClr val="7030A0"/>
                </a:solidFill>
              </a:rPr>
              <a:t>být</a:t>
            </a:r>
            <a:r>
              <a:rPr lang="cs-CZ" sz="3600" i="1" dirty="0" smtClean="0">
                <a:solidFill>
                  <a:schemeClr val="tx1"/>
                </a:solidFill>
              </a:rPr>
              <a:t> ve </a:t>
            </a:r>
            <a:r>
              <a:rPr lang="cs-CZ" sz="3600" i="1" u="sng" dirty="0" smtClean="0">
                <a:solidFill>
                  <a:schemeClr val="tx1"/>
                </a:solidFill>
              </a:rPr>
              <a:t>spojení s podstatným nebo přídavným jménem, příslovcem</a:t>
            </a:r>
            <a:r>
              <a:rPr lang="cs-CZ" sz="3600" i="1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nebo jiným slovním druhem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4149080"/>
            <a:ext cx="2592288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Život je boj.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5301208"/>
            <a:ext cx="3888432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Učitel je spokojený.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3968" y="4149080"/>
            <a:ext cx="4176464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Martina byla smutná.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6056" y="5373216"/>
            <a:ext cx="3528392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Čas jsou peníze.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Podtrhej přísudkovou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</a:t>
            </a:r>
            <a:r>
              <a:rPr lang="cs-CZ" dirty="0" err="1" smtClean="0"/>
              <a:t>chv</a:t>
            </a:r>
            <a:r>
              <a:rPr lang="cs-CZ" dirty="0" smtClean="0"/>
              <a:t>_l_ </a:t>
            </a:r>
            <a:r>
              <a:rPr lang="cs-CZ" dirty="0" err="1" smtClean="0"/>
              <a:t>přišl</a:t>
            </a:r>
            <a:r>
              <a:rPr lang="cs-CZ" dirty="0" smtClean="0"/>
              <a:t>_ tvé sestry. Hledal_ tě i v </a:t>
            </a:r>
            <a:r>
              <a:rPr lang="cs-CZ" dirty="0" err="1" smtClean="0"/>
              <a:t>podkrov</a:t>
            </a:r>
            <a:r>
              <a:rPr lang="cs-CZ" dirty="0" smtClean="0"/>
              <a:t>_. Ty jsi ale zrovna odběhl. Vaši rodiče volal_ z dovolené. </a:t>
            </a:r>
            <a:r>
              <a:rPr lang="cs-CZ" dirty="0" err="1" smtClean="0"/>
              <a:t>Pob</a:t>
            </a:r>
            <a:r>
              <a:rPr lang="cs-CZ" dirty="0" smtClean="0"/>
              <a:t>_t na _</a:t>
            </a:r>
            <a:r>
              <a:rPr lang="cs-CZ" dirty="0" err="1" smtClean="0"/>
              <a:t>lovensku</a:t>
            </a:r>
            <a:r>
              <a:rPr lang="cs-CZ" dirty="0" smtClean="0"/>
              <a:t> se jim </a:t>
            </a:r>
            <a:r>
              <a:rPr lang="cs-CZ" dirty="0" err="1" smtClean="0"/>
              <a:t>nev</a:t>
            </a:r>
            <a:r>
              <a:rPr lang="cs-CZ" dirty="0" smtClean="0"/>
              <a:t>_dařil. _klamalo je </a:t>
            </a:r>
            <a:r>
              <a:rPr lang="cs-CZ" dirty="0" err="1" smtClean="0"/>
              <a:t>počas</a:t>
            </a:r>
            <a:r>
              <a:rPr lang="cs-CZ" dirty="0" smtClean="0"/>
              <a:t>_. Teploty se pohyboval_ těsně nad nulou. V_trvalý déšť dnes v_střídal_ </a:t>
            </a:r>
            <a:r>
              <a:rPr lang="cs-CZ" dirty="0" err="1" smtClean="0"/>
              <a:t>kroup</a:t>
            </a:r>
            <a:r>
              <a:rPr lang="cs-CZ" dirty="0" smtClean="0"/>
              <a:t>_. Zítra </a:t>
            </a:r>
            <a:r>
              <a:rPr lang="cs-CZ" dirty="0" err="1" smtClean="0"/>
              <a:t>brz</a:t>
            </a:r>
            <a:r>
              <a:rPr lang="cs-CZ" dirty="0" smtClean="0"/>
              <a:t>_</a:t>
            </a:r>
            <a:r>
              <a:rPr lang="cs-CZ" dirty="0" err="1" smtClean="0"/>
              <a:t>čko</a:t>
            </a:r>
            <a:r>
              <a:rPr lang="cs-CZ" dirty="0" smtClean="0"/>
              <a:t> ráno se vracejí do _</a:t>
            </a:r>
            <a:r>
              <a:rPr lang="cs-CZ" dirty="0" err="1" smtClean="0"/>
              <a:t>rahy</a:t>
            </a:r>
            <a:r>
              <a:rPr lang="cs-CZ" dirty="0" smtClean="0"/>
              <a:t>. Vaši chtěl_ vědět, jestli b_s je v_zvedl na letišti v </a:t>
            </a:r>
            <a:r>
              <a:rPr lang="cs-CZ" dirty="0" err="1" smtClean="0"/>
              <a:t>Ruz</a:t>
            </a:r>
            <a:r>
              <a:rPr lang="cs-CZ" dirty="0" smtClean="0"/>
              <a:t>_ni.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smtClean="0"/>
              <a:t>Použití zdroje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http://microsoft.com</a:t>
            </a:r>
          </a:p>
          <a:p>
            <a:endParaRPr lang="cs-CZ" dirty="0"/>
          </a:p>
        </p:txBody>
      </p:sp>
      <p:pic>
        <p:nvPicPr>
          <p:cNvPr id="5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492896"/>
            <a:ext cx="2452538" cy="25825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303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   Stavba věty</vt:lpstr>
      <vt:lpstr>Jak tvoříme věty</vt:lpstr>
      <vt:lpstr>Snímek 4</vt:lpstr>
      <vt:lpstr>Snímek 5</vt:lpstr>
      <vt:lpstr>Snímek 6</vt:lpstr>
      <vt:lpstr>Vymysli otázky ke slovesům</vt:lpstr>
      <vt:lpstr>Snímek 8</vt:lpstr>
      <vt:lpstr>Snímek 9</vt:lpstr>
      <vt:lpstr>Podtrhej přísudkovou část</vt:lpstr>
      <vt:lpstr>Použití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31</cp:revision>
  <dcterms:created xsi:type="dcterms:W3CDTF">2012-02-07T19:04:30Z</dcterms:created>
  <dcterms:modified xsi:type="dcterms:W3CDTF">2012-06-03T15:55:28Z</dcterms:modified>
</cp:coreProperties>
</file>