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6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VY_32_INOVACE_11_ČESKÝ </a:t>
          </a:r>
          <a:r>
            <a:rPr lang="cs-CZ" dirty="0" smtClean="0"/>
            <a:t>JAZYK 5.ROČNÍK_SHODA PŘÍSUDKU S PODMĚTEM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SHODA PŘÍSUDKU S PODMĚTEM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23AABBB-0541-4798-92D0-3EF92DA4CAEC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E7DF9F33-FD03-4BA0-966A-9F1F60FD5A51}" type="parTrans" cxnId="{FCCB8321-F626-4A46-B032-22E086FCC01A}">
      <dgm:prSet/>
      <dgm:spPr/>
      <dgm:t>
        <a:bodyPr/>
        <a:lstStyle/>
        <a:p>
          <a:endParaRPr lang="cs-CZ"/>
        </a:p>
      </dgm:t>
    </dgm:pt>
    <dgm:pt modelId="{6ADF8E5C-EE01-465F-9637-E855B5BB09A4}" type="sibTrans" cxnId="{FCCB8321-F626-4A46-B032-22E086FCC01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72C26C0-A3EE-4264-8B1A-C67A72F52A65}" type="pres">
      <dgm:prSet presAssocID="{923AABBB-0541-4798-92D0-3EF92DA4CAEC}" presName="vertSpace5" presStyleLbl="node1" presStyleIdx="3" presStyleCnt="6"/>
      <dgm:spPr/>
      <dgm:t>
        <a:bodyPr/>
        <a:lstStyle/>
        <a:p>
          <a:endParaRPr lang="cs-CZ"/>
        </a:p>
      </dgm:t>
    </dgm:pt>
    <dgm:pt modelId="{EDDF5688-59AD-49DC-BEA7-862DF28EDEF5}" type="pres">
      <dgm:prSet presAssocID="{923AABBB-0541-4798-92D0-3EF92DA4CAEC}" presName="circle5" presStyleLbl="node1" presStyleIdx="4" presStyleCnt="6"/>
      <dgm:spPr/>
      <dgm:t>
        <a:bodyPr/>
        <a:lstStyle/>
        <a:p>
          <a:endParaRPr lang="cs-CZ"/>
        </a:p>
      </dgm:t>
    </dgm:pt>
    <dgm:pt modelId="{491279C3-742E-4445-86CC-D0701D49720F}" type="pres">
      <dgm:prSet presAssocID="{923AABBB-0541-4798-92D0-3EF92DA4CAEC}" presName="rect5" presStyleLbl="alignAcc1" presStyleIdx="4" presStyleCnt="6"/>
      <dgm:spPr/>
      <dgm:t>
        <a:bodyPr/>
        <a:lstStyle/>
        <a:p>
          <a:endParaRPr lang="cs-CZ"/>
        </a:p>
      </dgm:t>
    </dgm:pt>
    <dgm:pt modelId="{4C66D7A8-6D7C-44EA-B803-B1993F59D042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45188FD-0F24-4EC8-8514-E10E7898B3AF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FC996470-0815-4430-8348-429791BD82B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1AF15D-11A2-4551-BB4B-C1B9F102B001}" type="pres">
      <dgm:prSet presAssocID="{923AABBB-0541-4798-92D0-3EF92DA4CAE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C998A-CFF5-4C0C-8B05-1C9A4458A9A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C7A633-29C9-4431-A554-3D8A33400954}" type="presOf" srcId="{923AABBB-0541-4798-92D0-3EF92DA4CAEC}" destId="{491279C3-742E-4445-86CC-D0701D49720F}" srcOrd="0" destOrd="0" presId="urn:microsoft.com/office/officeart/2005/8/layout/target3"/>
    <dgm:cxn modelId="{7F3E2183-BA18-4C3A-BA75-3E94BAAB9FE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494D28-6C4B-4029-B185-6B4B6E583447}" type="presOf" srcId="{D1D4F407-5343-4D3F-B5B9-D407B03CAEB4}" destId="{AED2198E-93D5-4001-81B4-73124B309672}" srcOrd="1" destOrd="0" presId="urn:microsoft.com/office/officeart/2005/8/layout/target3"/>
    <dgm:cxn modelId="{FCCB8321-F626-4A46-B032-22E086FCC01A}" srcId="{757F3AB3-0718-4624-B441-E567A8F0AB56}" destId="{923AABBB-0541-4798-92D0-3EF92DA4CAEC}" srcOrd="4" destOrd="0" parTransId="{E7DF9F33-FD03-4BA0-966A-9F1F60FD5A51}" sibTransId="{6ADF8E5C-EE01-465F-9637-E855B5BB09A4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70DB093-680A-4E02-AF8E-2089E71BC58D}" type="presOf" srcId="{757F3AB3-0718-4624-B441-E567A8F0AB56}" destId="{333A1088-737F-45CB-B68E-254E46348037}" srcOrd="0" destOrd="0" presId="urn:microsoft.com/office/officeart/2005/8/layout/target3"/>
    <dgm:cxn modelId="{11122C07-A00A-4D89-BEAA-849E3269DA6D}" type="presOf" srcId="{B651F6E3-6281-48DB-9319-2AEAFDAE7572}" destId="{6BB5E863-4638-4E1D-BFDE-399D028AC4ED}" srcOrd="1" destOrd="0" presId="urn:microsoft.com/office/officeart/2005/8/layout/target3"/>
    <dgm:cxn modelId="{FFA756E7-8918-4BE3-ADAC-6CDFAF53026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B2C2670-7953-46AD-B904-22B48BAFCF5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7DD793-E4CB-40C9-8B7D-E067E4060B85}" type="presOf" srcId="{D8197B8C-B260-4A16-BDF4-0947B075E274}" destId="{5A5FFA88-C948-4069-8E93-59FA12366E83}" srcOrd="1" destOrd="0" presId="urn:microsoft.com/office/officeart/2005/8/layout/target3"/>
    <dgm:cxn modelId="{7B274CA9-B17C-4E7B-9EA2-0CD624DD56AF}" type="presOf" srcId="{4C35D32F-0EAB-4CD7-82EE-45574DC2A586}" destId="{FC996470-0815-4430-8348-429791BD82B2}" srcOrd="0" destOrd="0" presId="urn:microsoft.com/office/officeart/2005/8/layout/target3"/>
    <dgm:cxn modelId="{4E1CBA46-0ABA-470D-A89F-0162B085BD9F}" type="presOf" srcId="{D1B46980-6531-4606-95E6-44980827E919}" destId="{2BE915AB-18AA-4053-B92C-3BFC9ED204BB}" srcOrd="1" destOrd="0" presId="urn:microsoft.com/office/officeart/2005/8/layout/target3"/>
    <dgm:cxn modelId="{417CBC06-55DA-4AB1-B3F9-FC61EC1058FA}" type="presOf" srcId="{923AABBB-0541-4798-92D0-3EF92DA4CAEC}" destId="{971AF15D-11A2-4551-BB4B-C1B9F102B001}" srcOrd="1" destOrd="0" presId="urn:microsoft.com/office/officeart/2005/8/layout/target3"/>
    <dgm:cxn modelId="{305BCBC1-12ED-411F-A983-07ADFE421356}" type="presOf" srcId="{4C35D32F-0EAB-4CD7-82EE-45574DC2A586}" destId="{1ACC998A-CFF5-4C0C-8B05-1C9A4458A9A9}" srcOrd="1" destOrd="0" presId="urn:microsoft.com/office/officeart/2005/8/layout/target3"/>
    <dgm:cxn modelId="{8D957C5C-FDEA-494A-8FD1-9389B7F93A96}" type="presOf" srcId="{D8197B8C-B260-4A16-BDF4-0947B075E274}" destId="{25B08C86-7E15-44DC-BE7F-FFB55DD49D12}" srcOrd="0" destOrd="0" presId="urn:microsoft.com/office/officeart/2005/8/layout/target3"/>
    <dgm:cxn modelId="{926F9ABF-D210-49BE-A3CC-39B18C934043}" type="presParOf" srcId="{333A1088-737F-45CB-B68E-254E46348037}" destId="{F5ABB229-8D3B-4694-996A-96F23CF14429}" srcOrd="0" destOrd="0" presId="urn:microsoft.com/office/officeart/2005/8/layout/target3"/>
    <dgm:cxn modelId="{1E1A8E61-968F-4F6E-B7DA-967635853313}" type="presParOf" srcId="{333A1088-737F-45CB-B68E-254E46348037}" destId="{F41139FD-01EE-4571-8B17-4FB00FC51163}" srcOrd="1" destOrd="0" presId="urn:microsoft.com/office/officeart/2005/8/layout/target3"/>
    <dgm:cxn modelId="{A1821D50-3FF2-4C55-BFBB-F4A665F62DC4}" type="presParOf" srcId="{333A1088-737F-45CB-B68E-254E46348037}" destId="{D005CE8C-CC26-4C3E-AC11-E15060ECD759}" srcOrd="2" destOrd="0" presId="urn:microsoft.com/office/officeart/2005/8/layout/target3"/>
    <dgm:cxn modelId="{92ECC9AC-EAF3-4A20-A8F0-E3D75BFD3212}" type="presParOf" srcId="{333A1088-737F-45CB-B68E-254E46348037}" destId="{2C702D82-9B77-49B7-9568-BB8EB47C3372}" srcOrd="3" destOrd="0" presId="urn:microsoft.com/office/officeart/2005/8/layout/target3"/>
    <dgm:cxn modelId="{662847BF-E59F-47C9-B4A9-4C4D123B30E6}" type="presParOf" srcId="{333A1088-737F-45CB-B68E-254E46348037}" destId="{A52A0455-90FF-4808-ABD0-F02540D31D5A}" srcOrd="4" destOrd="0" presId="urn:microsoft.com/office/officeart/2005/8/layout/target3"/>
    <dgm:cxn modelId="{C5E38EB1-1905-4539-94CD-044ABCE507FC}" type="presParOf" srcId="{333A1088-737F-45CB-B68E-254E46348037}" destId="{6140AFEC-043D-4C43-A2F9-D0F5331DF3A3}" srcOrd="5" destOrd="0" presId="urn:microsoft.com/office/officeart/2005/8/layout/target3"/>
    <dgm:cxn modelId="{4D44FBDC-C607-4464-BA1D-EC5CF22A8483}" type="presParOf" srcId="{333A1088-737F-45CB-B68E-254E46348037}" destId="{9358AC05-5D7D-4327-9F80-1AD486AEA664}" srcOrd="6" destOrd="0" presId="urn:microsoft.com/office/officeart/2005/8/layout/target3"/>
    <dgm:cxn modelId="{28BA1CD0-6169-4D9F-B1BC-5C28E0F506FA}" type="presParOf" srcId="{333A1088-737F-45CB-B68E-254E46348037}" destId="{313FC574-E1CD-4FB4-B054-0B805CE0447D}" srcOrd="7" destOrd="0" presId="urn:microsoft.com/office/officeart/2005/8/layout/target3"/>
    <dgm:cxn modelId="{9AD4C231-3BEE-43C4-81CD-CCA0332B21B1}" type="presParOf" srcId="{333A1088-737F-45CB-B68E-254E46348037}" destId="{619D679B-A015-4ECF-8348-D1034C574F40}" srcOrd="8" destOrd="0" presId="urn:microsoft.com/office/officeart/2005/8/layout/target3"/>
    <dgm:cxn modelId="{9AF44C31-F496-4E07-9642-8C32AB3121B9}" type="presParOf" srcId="{333A1088-737F-45CB-B68E-254E46348037}" destId="{322283A8-4A27-4CDA-BAE3-F381106A9174}" srcOrd="9" destOrd="0" presId="urn:microsoft.com/office/officeart/2005/8/layout/target3"/>
    <dgm:cxn modelId="{AC71308F-2CFB-46C3-9541-4CDD2BA73A04}" type="presParOf" srcId="{333A1088-737F-45CB-B68E-254E46348037}" destId="{FFC9F71D-1B4F-4AD9-A4A6-86ADEFC8AF5C}" srcOrd="10" destOrd="0" presId="urn:microsoft.com/office/officeart/2005/8/layout/target3"/>
    <dgm:cxn modelId="{804CCE50-994E-4D93-B01D-A2DCDAD4521F}" type="presParOf" srcId="{333A1088-737F-45CB-B68E-254E46348037}" destId="{25B08C86-7E15-44DC-BE7F-FFB55DD49D12}" srcOrd="11" destOrd="0" presId="urn:microsoft.com/office/officeart/2005/8/layout/target3"/>
    <dgm:cxn modelId="{A2B89245-4F9F-499C-A1A9-43B39AFCBF57}" type="presParOf" srcId="{333A1088-737F-45CB-B68E-254E46348037}" destId="{372C26C0-A3EE-4264-8B1A-C67A72F52A65}" srcOrd="12" destOrd="0" presId="urn:microsoft.com/office/officeart/2005/8/layout/target3"/>
    <dgm:cxn modelId="{BA9A3791-EA6C-4CD0-8148-FAA51765A020}" type="presParOf" srcId="{333A1088-737F-45CB-B68E-254E46348037}" destId="{EDDF5688-59AD-49DC-BEA7-862DF28EDEF5}" srcOrd="13" destOrd="0" presId="urn:microsoft.com/office/officeart/2005/8/layout/target3"/>
    <dgm:cxn modelId="{61AAEBC3-8AEF-4A88-ABAA-A46893A6635B}" type="presParOf" srcId="{333A1088-737F-45CB-B68E-254E46348037}" destId="{491279C3-742E-4445-86CC-D0701D49720F}" srcOrd="14" destOrd="0" presId="urn:microsoft.com/office/officeart/2005/8/layout/target3"/>
    <dgm:cxn modelId="{4449811F-7AB9-4992-99F3-C273748F3F9B}" type="presParOf" srcId="{333A1088-737F-45CB-B68E-254E46348037}" destId="{4C66D7A8-6D7C-44EA-B803-B1993F59D042}" srcOrd="15" destOrd="0" presId="urn:microsoft.com/office/officeart/2005/8/layout/target3"/>
    <dgm:cxn modelId="{65C5B32D-1311-4869-B980-6C8430DC178C}" type="presParOf" srcId="{333A1088-737F-45CB-B68E-254E46348037}" destId="{445188FD-0F24-4EC8-8514-E10E7898B3AF}" srcOrd="16" destOrd="0" presId="urn:microsoft.com/office/officeart/2005/8/layout/target3"/>
    <dgm:cxn modelId="{9E545E55-15CC-46A7-9F7D-13AA697A66EE}" type="presParOf" srcId="{333A1088-737F-45CB-B68E-254E46348037}" destId="{FC996470-0815-4430-8348-429791BD82B2}" srcOrd="17" destOrd="0" presId="urn:microsoft.com/office/officeart/2005/8/layout/target3"/>
    <dgm:cxn modelId="{E21C7253-E66D-4C06-B4DF-78EDC5EE07A5}" type="presParOf" srcId="{333A1088-737F-45CB-B68E-254E46348037}" destId="{AED2198E-93D5-4001-81B4-73124B309672}" srcOrd="18" destOrd="0" presId="urn:microsoft.com/office/officeart/2005/8/layout/target3"/>
    <dgm:cxn modelId="{E2C140B7-88AE-476A-B2A1-C581AF647777}" type="presParOf" srcId="{333A1088-737F-45CB-B68E-254E46348037}" destId="{2BE915AB-18AA-4053-B92C-3BFC9ED204BB}" srcOrd="19" destOrd="0" presId="urn:microsoft.com/office/officeart/2005/8/layout/target3"/>
    <dgm:cxn modelId="{559C8302-7B7F-4980-9FCF-32856F5D0E7B}" type="presParOf" srcId="{333A1088-737F-45CB-B68E-254E46348037}" destId="{6BB5E863-4638-4E1D-BFDE-399D028AC4ED}" srcOrd="20" destOrd="0" presId="urn:microsoft.com/office/officeart/2005/8/layout/target3"/>
    <dgm:cxn modelId="{FE8C0A1A-CEE2-4E64-B38D-353947B0387E}" type="presParOf" srcId="{333A1088-737F-45CB-B68E-254E46348037}" destId="{5A5FFA88-C948-4069-8E93-59FA12366E83}" srcOrd="21" destOrd="0" presId="urn:microsoft.com/office/officeart/2005/8/layout/target3"/>
    <dgm:cxn modelId="{A9A60BDC-5B3A-4E44-AD5D-5D42D42083CC}" type="presParOf" srcId="{333A1088-737F-45CB-B68E-254E46348037}" destId="{971AF15D-11A2-4551-BB4B-C1B9F102B001}" srcOrd="22" destOrd="0" presId="urn:microsoft.com/office/officeart/2005/8/layout/target3"/>
    <dgm:cxn modelId="{12EF620F-6B99-4864-976C-125BE35D01EE}" type="presParOf" srcId="{333A1088-737F-45CB-B68E-254E46348037}" destId="{1ACC998A-CFF5-4C0C-8B05-1C9A4458A9A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VY_32_INOVACE_11_ČESKÝ </a:t>
          </a:r>
          <a:r>
            <a:rPr lang="cs-CZ" sz="1300" kern="1200" dirty="0" smtClean="0"/>
            <a:t>JAZYK 5.ROČNÍK_SHODA PŘÍSUDKU S PODMĚTEM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SHODA PŘÍSUDKU S PODMĚTEM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DDF5688-59AD-49DC-BEA7-862DF28EDEF5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91279C3-742E-4445-86CC-D0701D49720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45188FD-0F24-4EC8-8514-E10E7898B3A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C996470-0815-4430-8348-429791BD82B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AA554-943E-47D0-8D49-0F747AEB00B8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ED290-2B88-40CD-8174-C6056B4F8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4986100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000" smtClean="0"/>
              <a:t>Anotace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		Shoda přísudku s podmětem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výklad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všech pravidel</a:t>
            </a:r>
          </a:p>
          <a:p>
            <a:r>
              <a:rPr lang="cs-CZ" smtClean="0"/>
              <a:t>Vhodné na procvičení probíraného učiva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3" name="Picture 3" descr="C:\Users\Alena\AppData\Local\Microsoft\Windows\Temporary Internet Files\Content.IE5\XFZ2XDBR\MC9002344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717032"/>
            <a:ext cx="2231679" cy="1957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Pravidla pro shodu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Je-li podmět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70C0"/>
                </a:solidFill>
              </a:rPr>
              <a:t>Rodu mužského životného</a:t>
            </a:r>
            <a:r>
              <a:rPr lang="cs-CZ" dirty="0" smtClean="0"/>
              <a:t> píšeme v přísuku </a:t>
            </a:r>
            <a:r>
              <a:rPr lang="cs-CZ" dirty="0" smtClean="0">
                <a:solidFill>
                  <a:srgbClr val="0070C0"/>
                </a:solidFill>
              </a:rPr>
              <a:t>–i</a:t>
            </a:r>
          </a:p>
          <a:p>
            <a:pPr marL="514350" indent="-514350">
              <a:buNone/>
            </a:pPr>
            <a:r>
              <a:rPr lang="cs-CZ" dirty="0" smtClean="0"/>
              <a:t>2. Je-li podmět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Rodu mužského neživotného </a:t>
            </a:r>
            <a:r>
              <a:rPr lang="cs-CZ" dirty="0" smtClean="0"/>
              <a:t>píšeme v přísudku </a:t>
            </a:r>
            <a:r>
              <a:rPr lang="cs-CZ" dirty="0">
                <a:solidFill>
                  <a:srgbClr val="FF0000"/>
                </a:solidFill>
              </a:rPr>
              <a:t>-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pPr marL="514350" indent="-514350">
              <a:buNone/>
            </a:pPr>
            <a:r>
              <a:rPr lang="cs-CZ" dirty="0" smtClean="0"/>
              <a:t>3. Je-li podmět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C00000"/>
                </a:solidFill>
              </a:rPr>
              <a:t>Rodu ženského </a:t>
            </a:r>
            <a:r>
              <a:rPr lang="cs-CZ" dirty="0" smtClean="0"/>
              <a:t>píšeme v přísudku</a:t>
            </a:r>
            <a:r>
              <a:rPr lang="cs-CZ" dirty="0" smtClean="0">
                <a:solidFill>
                  <a:srgbClr val="FF0000"/>
                </a:solidFill>
              </a:rPr>
              <a:t> –y</a:t>
            </a:r>
          </a:p>
          <a:p>
            <a:pPr marL="514350" indent="-514350">
              <a:buNone/>
            </a:pPr>
            <a:r>
              <a:rPr lang="cs-CZ" dirty="0" smtClean="0"/>
              <a:t>4. Je-li podmět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Rodu středního </a:t>
            </a:r>
            <a:r>
              <a:rPr lang="cs-CZ" dirty="0" smtClean="0"/>
              <a:t>píšeme v přísudku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-a</a:t>
            </a:r>
            <a:r>
              <a:rPr lang="cs-CZ" dirty="0" smtClean="0"/>
              <a:t> 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3419872" y="2204864"/>
            <a:ext cx="504056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Několikanásobný podmět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Rodu mužského životného </a:t>
            </a:r>
            <a:r>
              <a:rPr lang="cs-CZ" dirty="0" smtClean="0">
                <a:solidFill>
                  <a:srgbClr val="002060"/>
                </a:solidFill>
              </a:rPr>
              <a:t>+ rodu mužského neživotného =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sz="3600" dirty="0" smtClean="0">
                <a:solidFill>
                  <a:srgbClr val="0070C0"/>
                </a:solidFill>
              </a:rPr>
              <a:t>-i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70C0"/>
                </a:solidFill>
              </a:rPr>
              <a:t>2. Rodu mužského životného </a:t>
            </a:r>
            <a:r>
              <a:rPr lang="cs-CZ" dirty="0" smtClean="0"/>
              <a:t>+ </a:t>
            </a:r>
            <a:r>
              <a:rPr lang="cs-CZ" dirty="0" smtClean="0">
                <a:solidFill>
                  <a:srgbClr val="FF0000"/>
                </a:solidFill>
              </a:rPr>
              <a:t>rodu ženského</a:t>
            </a:r>
            <a:r>
              <a:rPr lang="cs-CZ" dirty="0" smtClean="0"/>
              <a:t> =</a:t>
            </a:r>
          </a:p>
          <a:p>
            <a:pPr marL="514350" indent="-51435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rgbClr val="0070C0"/>
                </a:solidFill>
              </a:rPr>
              <a:t>3. Rodu mužského životného </a:t>
            </a:r>
            <a:r>
              <a:rPr lang="cs-CZ" dirty="0" smtClean="0"/>
              <a:t>+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rodu středního </a:t>
            </a:r>
            <a:r>
              <a:rPr lang="cs-CZ" dirty="0" smtClean="0"/>
              <a:t>=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4.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Rodu ženského </a:t>
            </a:r>
            <a:r>
              <a:rPr lang="cs-CZ" dirty="0" smtClean="0"/>
              <a:t>+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středního</a:t>
            </a:r>
            <a:r>
              <a:rPr lang="cs-CZ" dirty="0" smtClean="0"/>
              <a:t> =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196752"/>
            <a:ext cx="4176464" cy="43204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Je-li podmět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91880" y="3284984"/>
            <a:ext cx="576064" cy="432048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-i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4509120"/>
            <a:ext cx="576064" cy="432048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70C0"/>
                </a:solidFill>
              </a:rPr>
              <a:t>-i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96136" y="5157192"/>
            <a:ext cx="576064" cy="432048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-y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9952" y="2132856"/>
            <a:ext cx="3888432" cy="43204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Páni</a:t>
            </a:r>
            <a:r>
              <a:rPr lang="cs-CZ" sz="2400" dirty="0" smtClean="0">
                <a:solidFill>
                  <a:schemeClr val="tx1"/>
                </a:solidFill>
              </a:rPr>
              <a:t> a jejich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hrady</a:t>
            </a:r>
            <a:r>
              <a:rPr lang="cs-CZ" sz="2400" dirty="0" smtClean="0">
                <a:solidFill>
                  <a:schemeClr val="tx1"/>
                </a:solidFill>
              </a:rPr>
              <a:t> stárl</a:t>
            </a:r>
            <a:r>
              <a:rPr lang="cs-CZ" sz="2400" dirty="0" smtClean="0">
                <a:solidFill>
                  <a:srgbClr val="0070C0"/>
                </a:solidFill>
              </a:rPr>
              <a:t>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11960" y="3284984"/>
            <a:ext cx="3888432" cy="43204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Páni</a:t>
            </a:r>
            <a:r>
              <a:rPr lang="cs-CZ" sz="2400" dirty="0" smtClean="0">
                <a:solidFill>
                  <a:schemeClr val="tx1"/>
                </a:solidFill>
              </a:rPr>
              <a:t> a jejich </a:t>
            </a:r>
            <a:r>
              <a:rPr lang="cs-CZ" sz="2400" dirty="0" smtClean="0">
                <a:solidFill>
                  <a:srgbClr val="FF0000"/>
                </a:solidFill>
              </a:rPr>
              <a:t>ženy</a:t>
            </a:r>
            <a:r>
              <a:rPr lang="cs-CZ" sz="2400" dirty="0" smtClean="0">
                <a:solidFill>
                  <a:schemeClr val="tx1"/>
                </a:solidFill>
              </a:rPr>
              <a:t> stárl</a:t>
            </a:r>
            <a:r>
              <a:rPr lang="cs-CZ" sz="2400" dirty="0" smtClean="0">
                <a:solidFill>
                  <a:srgbClr val="0070C0"/>
                </a:solidFill>
              </a:rPr>
              <a:t>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8" y="4509120"/>
            <a:ext cx="3888432" cy="43204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Páni</a:t>
            </a:r>
            <a:r>
              <a:rPr lang="cs-CZ" sz="2400" dirty="0" smtClean="0">
                <a:solidFill>
                  <a:schemeClr val="tx1"/>
                </a:solidFill>
              </a:rPr>
              <a:t> a jejich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hříbata</a:t>
            </a:r>
            <a:r>
              <a:rPr lang="cs-CZ" sz="2400" dirty="0" smtClean="0">
                <a:solidFill>
                  <a:schemeClr val="tx1"/>
                </a:solidFill>
              </a:rPr>
              <a:t> jel</a:t>
            </a:r>
            <a:r>
              <a:rPr lang="cs-CZ" sz="2400" dirty="0" smtClean="0">
                <a:solidFill>
                  <a:srgbClr val="0070C0"/>
                </a:solidFill>
              </a:rPr>
              <a:t>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83968" y="5733256"/>
            <a:ext cx="3888432" cy="43204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Klisny</a:t>
            </a:r>
            <a:r>
              <a:rPr lang="cs-CZ" sz="2400" dirty="0" smtClean="0">
                <a:solidFill>
                  <a:schemeClr val="tx1"/>
                </a:solidFill>
              </a:rPr>
              <a:t> a jejich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hříbata</a:t>
            </a:r>
            <a:r>
              <a:rPr lang="cs-CZ" sz="2400" dirty="0" smtClean="0">
                <a:solidFill>
                  <a:schemeClr val="tx1"/>
                </a:solidFill>
              </a:rPr>
              <a:t> se pásl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C00000"/>
                </a:solidFill>
              </a:rPr>
              <a:t>Doplň: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Rybáři chytil_ pěkné ryb_.</a:t>
            </a:r>
          </a:p>
          <a:p>
            <a:pPr>
              <a:buNone/>
            </a:pPr>
            <a:r>
              <a:rPr lang="cs-CZ" dirty="0" smtClean="0"/>
              <a:t>Růže krásně voněl_.</a:t>
            </a:r>
          </a:p>
          <a:p>
            <a:pPr>
              <a:buNone/>
            </a:pPr>
            <a:r>
              <a:rPr lang="cs-CZ" dirty="0" smtClean="0"/>
              <a:t>Kůzlata se vesele pásl_.</a:t>
            </a:r>
          </a:p>
          <a:p>
            <a:pPr>
              <a:buNone/>
            </a:pPr>
            <a:r>
              <a:rPr lang="cs-CZ" dirty="0" smtClean="0"/>
              <a:t>Stroje velmi hučel_.</a:t>
            </a:r>
          </a:p>
          <a:p>
            <a:pPr>
              <a:buNone/>
            </a:pPr>
            <a:r>
              <a:rPr lang="cs-CZ" dirty="0" smtClean="0"/>
              <a:t>Maminky se na děti zlobil_.</a:t>
            </a:r>
          </a:p>
          <a:p>
            <a:pPr>
              <a:buNone/>
            </a:pPr>
            <a:r>
              <a:rPr lang="cs-CZ" dirty="0" smtClean="0"/>
              <a:t>Oči nás pálil_.</a:t>
            </a:r>
          </a:p>
          <a:p>
            <a:pPr>
              <a:buNone/>
            </a:pPr>
            <a:r>
              <a:rPr lang="cs-CZ" dirty="0" smtClean="0"/>
              <a:t>Uši nám trémou hořel_.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139952" y="51571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67944" y="27809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83768" y="45811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16016" y="393305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91880" y="34290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491880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499992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149080"/>
            <a:ext cx="1825142" cy="1725473"/>
          </a:xfrm>
          <a:prstGeom prst="rect">
            <a:avLst/>
          </a:prstGeom>
          <a:noFill/>
        </p:spPr>
      </p:pic>
      <p:pic>
        <p:nvPicPr>
          <p:cNvPr id="1028" name="Picture 4" descr="C:\Users\Alena\AppData\Local\Microsoft\Windows\Temporary Internet Files\Content.IE5\Y8AXGD7B\MM90030347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764704"/>
            <a:ext cx="1839838" cy="2057273"/>
          </a:xfrm>
          <a:prstGeom prst="rect">
            <a:avLst/>
          </a:prstGeom>
          <a:noFill/>
        </p:spPr>
      </p:pic>
      <p:pic>
        <p:nvPicPr>
          <p:cNvPr id="1029" name="Picture 5" descr="C:\Users\Alena\AppData\Local\Microsoft\Windows\Temporary Internet Files\Content.IE5\XFZ2XDBR\MC9004125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420888"/>
            <a:ext cx="2292036" cy="9370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Doplň: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Myslivci a jejich psi lovil_ divou zvěř.</a:t>
            </a:r>
          </a:p>
          <a:p>
            <a:pPr>
              <a:buNone/>
            </a:pPr>
            <a:r>
              <a:rPr lang="cs-CZ" dirty="0" smtClean="0"/>
              <a:t>Tatínek s maminkou nakupoval_ dárky pro děti.</a:t>
            </a:r>
          </a:p>
          <a:p>
            <a:pPr>
              <a:buNone/>
            </a:pPr>
            <a:r>
              <a:rPr lang="cs-CZ" dirty="0" smtClean="0"/>
              <a:t>V </a:t>
            </a:r>
            <a:r>
              <a:rPr lang="cs-CZ" dirty="0" err="1" smtClean="0"/>
              <a:t>televiz</a:t>
            </a:r>
            <a:r>
              <a:rPr lang="cs-CZ" dirty="0" smtClean="0"/>
              <a:t>_ vysílal_ pěkný pořad pro mládež.</a:t>
            </a:r>
          </a:p>
          <a:p>
            <a:pPr>
              <a:buNone/>
            </a:pPr>
            <a:r>
              <a:rPr lang="cs-CZ" dirty="0" smtClean="0"/>
              <a:t>Naši psi a štěňata na cizí lidi zle štěkal_.</a:t>
            </a:r>
          </a:p>
          <a:p>
            <a:pPr>
              <a:buNone/>
            </a:pPr>
            <a:r>
              <a:rPr lang="cs-CZ" dirty="0" smtClean="0"/>
              <a:t>Růže a jasmíny v naší zahradě krásně voněl_.</a:t>
            </a:r>
          </a:p>
          <a:p>
            <a:pPr>
              <a:buNone/>
            </a:pPr>
            <a:r>
              <a:rPr lang="cs-CZ" dirty="0" smtClean="0"/>
              <a:t>Jablka a hrušky již dozrál_.</a:t>
            </a:r>
          </a:p>
          <a:p>
            <a:pPr>
              <a:buNone/>
            </a:pPr>
            <a:r>
              <a:rPr lang="cs-CZ" dirty="0" smtClean="0"/>
              <a:t>Řidiči jel_ s kombajny po </a:t>
            </a:r>
            <a:r>
              <a:rPr lang="cs-CZ" dirty="0" err="1" smtClean="0"/>
              <a:t>pol</a:t>
            </a:r>
            <a:r>
              <a:rPr lang="cs-CZ" dirty="0" smtClean="0"/>
              <a:t>_.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27984" y="170080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227687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285293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0232" y="34290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7704" y="52292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51571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24328" y="40050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99992" y="45811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848" y="285293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Alena\AppData\Local\Microsoft\Windows\Temporary Internet Files\Content.IE5\XFZ2XDBR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653136"/>
            <a:ext cx="1296144" cy="1296144"/>
          </a:xfrm>
          <a:prstGeom prst="rect">
            <a:avLst/>
          </a:prstGeom>
          <a:noFill/>
        </p:spPr>
      </p:pic>
      <p:pic>
        <p:nvPicPr>
          <p:cNvPr id="2051" name="Picture 3" descr="C:\Users\Alena\AppData\Local\Microsoft\Windows\Temporary Internet Files\Content.IE5\ZQ9BQQ8Z\MC9002153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5013176"/>
            <a:ext cx="1150014" cy="1512168"/>
          </a:xfrm>
          <a:prstGeom prst="rect">
            <a:avLst/>
          </a:prstGeom>
          <a:noFill/>
        </p:spPr>
      </p:pic>
      <p:pic>
        <p:nvPicPr>
          <p:cNvPr id="1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60648"/>
            <a:ext cx="1825142" cy="17254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>
                <a:hlinkClick r:id="rId2"/>
              </a:rPr>
              <a:t>http://microsoft.com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4" name="Picture 4" descr="C:\Users\Alena\AppData\Local\Microsoft\Windows\Temporary Internet Files\Content.IE5\Y8AXGD7B\MC9004418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708920"/>
            <a:ext cx="2808312" cy="32273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314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   Shoda přísudku s podmětem</vt:lpstr>
      <vt:lpstr>Pravidla pro shodu</vt:lpstr>
      <vt:lpstr>Několikanásobný podmět</vt:lpstr>
      <vt:lpstr>Doplň:</vt:lpstr>
      <vt:lpstr>Doplň: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17</cp:revision>
  <dcterms:created xsi:type="dcterms:W3CDTF">2012-03-12T22:20:36Z</dcterms:created>
  <dcterms:modified xsi:type="dcterms:W3CDTF">2012-05-31T19:22:44Z</dcterms:modified>
</cp:coreProperties>
</file>