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0" r:id="rId4"/>
    <p:sldId id="263" r:id="rId5"/>
    <p:sldId id="261" r:id="rId6"/>
    <p:sldId id="264" r:id="rId7"/>
    <p:sldId id="262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VY_32_INOVACE_14_ČESKÝ JAZYK 5.ROČNÍK_VZORY PODSTATNÝCH JMEN I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VZORY PODSTATNÝCH JMEN 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AC5FA6E-D8FE-48FE-933A-AC1290FBB93A}">
      <dgm:prSet/>
      <dgm:spPr/>
      <dgm:t>
        <a:bodyPr/>
        <a:lstStyle/>
        <a:p>
          <a:pPr algn="l" rtl="0"/>
          <a:r>
            <a:rPr lang="cs-CZ" dirty="0" smtClean="0"/>
            <a:t>Vytvořeno: říjen 2011</a:t>
          </a:r>
          <a:endParaRPr lang="cs-CZ" dirty="0"/>
        </a:p>
      </dgm:t>
    </dgm:pt>
    <dgm:pt modelId="{B9722432-2135-46A6-956F-8F1087A5513B}" type="parTrans" cxnId="{FB5D4782-46DC-4113-9CD8-11564D70AEAE}">
      <dgm:prSet/>
      <dgm:spPr/>
      <dgm:t>
        <a:bodyPr/>
        <a:lstStyle/>
        <a:p>
          <a:endParaRPr lang="cs-CZ"/>
        </a:p>
      </dgm:t>
    </dgm:pt>
    <dgm:pt modelId="{06AA978D-4461-4674-93A6-B093C14C5952}" type="sibTrans" cxnId="{FB5D4782-46DC-4113-9CD8-11564D70AE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33AC4266-1619-41BB-9947-83E2A478D5E8}" type="pres">
      <dgm:prSet presAssocID="{3AC5FA6E-D8FE-48FE-933A-AC1290FBB93A}" presName="vertSpace5" presStyleLbl="node1" presStyleIdx="3" presStyleCnt="6"/>
      <dgm:spPr/>
      <dgm:t>
        <a:bodyPr/>
        <a:lstStyle/>
        <a:p>
          <a:endParaRPr lang="cs-CZ"/>
        </a:p>
      </dgm:t>
    </dgm:pt>
    <dgm:pt modelId="{4F33555D-2DFA-4EB3-AFA5-C4F177A76450}" type="pres">
      <dgm:prSet presAssocID="{3AC5FA6E-D8FE-48FE-933A-AC1290FBB93A}" presName="circle5" presStyleLbl="node1" presStyleIdx="4" presStyleCnt="6"/>
      <dgm:spPr/>
      <dgm:t>
        <a:bodyPr/>
        <a:lstStyle/>
        <a:p>
          <a:endParaRPr lang="cs-CZ"/>
        </a:p>
      </dgm:t>
    </dgm:pt>
    <dgm:pt modelId="{984209BA-17F7-4BCF-8D51-85EA9DB50E67}" type="pres">
      <dgm:prSet presAssocID="{3AC5FA6E-D8FE-48FE-933A-AC1290FBB93A}" presName="rect5" presStyleLbl="alignAcc1" presStyleIdx="4" presStyleCnt="6"/>
      <dgm:spPr/>
      <dgm:t>
        <a:bodyPr/>
        <a:lstStyle/>
        <a:p>
          <a:endParaRPr lang="cs-CZ"/>
        </a:p>
      </dgm:t>
    </dgm:pt>
    <dgm:pt modelId="{E0F3BBB5-E7C4-44A6-90D9-BFD6F38F253D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FC837C26-217A-4F92-99FC-961169513556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2818D459-B0D4-4DE5-A513-BC387741A4B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1CA2B3-5C5F-4FEA-902F-07E335DB953A}" type="pres">
      <dgm:prSet presAssocID="{3AC5FA6E-D8FE-48FE-933A-AC1290FBB93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59CB7D-4EF4-4506-9354-BEF1A9F69DD8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BFBAEF3-BC63-4FF9-BECF-F7CC60125CE2}" type="presOf" srcId="{B651F6E3-6281-48DB-9319-2AEAFDAE7572}" destId="{619D679B-A015-4ECF-8348-D1034C574F40}" srcOrd="0" destOrd="0" presId="urn:microsoft.com/office/officeart/2005/8/layout/target3"/>
    <dgm:cxn modelId="{D1AB1843-BAE3-44D6-AC1E-6A8B382A6A42}" type="presOf" srcId="{D1B46980-6531-4606-95E6-44980827E919}" destId="{2BE915AB-18AA-4053-B92C-3BFC9ED204BB}" srcOrd="1" destOrd="0" presId="urn:microsoft.com/office/officeart/2005/8/layout/target3"/>
    <dgm:cxn modelId="{992EC413-A2D8-4460-8868-3949BEF3FD9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806DABD-228A-4EB4-8859-E855EE9A411D}" type="presOf" srcId="{D1B46980-6531-4606-95E6-44980827E919}" destId="{6140AFEC-043D-4C43-A2F9-D0F5331DF3A3}" srcOrd="0" destOrd="0" presId="urn:microsoft.com/office/officeart/2005/8/layout/target3"/>
    <dgm:cxn modelId="{FB5D4782-46DC-4113-9CD8-11564D70AEAE}" srcId="{757F3AB3-0718-4624-B441-E567A8F0AB56}" destId="{3AC5FA6E-D8FE-48FE-933A-AC1290FBB93A}" srcOrd="4" destOrd="0" parTransId="{B9722432-2135-46A6-956F-8F1087A5513B}" sibTransId="{06AA978D-4461-4674-93A6-B093C14C5952}"/>
    <dgm:cxn modelId="{88094BA7-A11F-4CE1-9529-F3D166D740AD}" type="presOf" srcId="{3AC5FA6E-D8FE-48FE-933A-AC1290FBB93A}" destId="{984209BA-17F7-4BCF-8D51-85EA9DB50E67}" srcOrd="0" destOrd="0" presId="urn:microsoft.com/office/officeart/2005/8/layout/target3"/>
    <dgm:cxn modelId="{4AC819E7-7137-4C0F-8662-17EB4B1F7CB3}" type="presOf" srcId="{3AC5FA6E-D8FE-48FE-933A-AC1290FBB93A}" destId="{E11CA2B3-5C5F-4FEA-902F-07E335DB953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B506E2-F1CE-490D-A2EE-6B87649F1015}" type="presOf" srcId="{D1D4F407-5343-4D3F-B5B9-D407B03CAEB4}" destId="{D005CE8C-CC26-4C3E-AC11-E15060ECD759}" srcOrd="0" destOrd="0" presId="urn:microsoft.com/office/officeart/2005/8/layout/target3"/>
    <dgm:cxn modelId="{509B6385-F629-4257-90E7-474D2DB8CB21}" type="presOf" srcId="{4C35D32F-0EAB-4CD7-82EE-45574DC2A586}" destId="{2818D459-B0D4-4DE5-A513-BC387741A4BA}" srcOrd="0" destOrd="0" presId="urn:microsoft.com/office/officeart/2005/8/layout/target3"/>
    <dgm:cxn modelId="{FFEEDA66-B901-45D7-929C-539B8D7D7429}" type="presOf" srcId="{D8197B8C-B260-4A16-BDF4-0947B075E274}" destId="{25B08C86-7E15-44DC-BE7F-FFB55DD49D12}" srcOrd="0" destOrd="0" presId="urn:microsoft.com/office/officeart/2005/8/layout/target3"/>
    <dgm:cxn modelId="{9D7F4DC8-25DE-43CA-AF1A-057EDE830615}" type="presOf" srcId="{4C35D32F-0EAB-4CD7-82EE-45574DC2A586}" destId="{2259CB7D-4EF4-4506-9354-BEF1A9F69DD8}" srcOrd="1" destOrd="0" presId="urn:microsoft.com/office/officeart/2005/8/layout/target3"/>
    <dgm:cxn modelId="{ACEC984E-0423-4541-BC29-A099F3E9BF25}" type="presOf" srcId="{D8197B8C-B260-4A16-BDF4-0947B075E274}" destId="{5A5FFA88-C948-4069-8E93-59FA12366E83}" srcOrd="1" destOrd="0" presId="urn:microsoft.com/office/officeart/2005/8/layout/target3"/>
    <dgm:cxn modelId="{B70B74AB-7317-43F0-8722-C8F34040D295}" type="presOf" srcId="{757F3AB3-0718-4624-B441-E567A8F0AB56}" destId="{333A1088-737F-45CB-B68E-254E46348037}" srcOrd="0" destOrd="0" presId="urn:microsoft.com/office/officeart/2005/8/layout/target3"/>
    <dgm:cxn modelId="{F6763509-8D26-4004-8E0B-79AC34C3EC8E}" type="presOf" srcId="{B651F6E3-6281-48DB-9319-2AEAFDAE7572}" destId="{6BB5E863-4638-4E1D-BFDE-399D028AC4ED}" srcOrd="1" destOrd="0" presId="urn:microsoft.com/office/officeart/2005/8/layout/target3"/>
    <dgm:cxn modelId="{A05E54C2-A244-4872-8CF1-926C5737679B}" type="presParOf" srcId="{333A1088-737F-45CB-B68E-254E46348037}" destId="{F5ABB229-8D3B-4694-996A-96F23CF14429}" srcOrd="0" destOrd="0" presId="urn:microsoft.com/office/officeart/2005/8/layout/target3"/>
    <dgm:cxn modelId="{B8214F59-23FE-47A0-B620-5B74EF7FDFCF}" type="presParOf" srcId="{333A1088-737F-45CB-B68E-254E46348037}" destId="{F41139FD-01EE-4571-8B17-4FB00FC51163}" srcOrd="1" destOrd="0" presId="urn:microsoft.com/office/officeart/2005/8/layout/target3"/>
    <dgm:cxn modelId="{ADC367B6-85CA-4B1F-9EF7-C66F125BD42F}" type="presParOf" srcId="{333A1088-737F-45CB-B68E-254E46348037}" destId="{D005CE8C-CC26-4C3E-AC11-E15060ECD759}" srcOrd="2" destOrd="0" presId="urn:microsoft.com/office/officeart/2005/8/layout/target3"/>
    <dgm:cxn modelId="{A401339A-2C14-42C4-B1A4-25FBFB43D17D}" type="presParOf" srcId="{333A1088-737F-45CB-B68E-254E46348037}" destId="{2C702D82-9B77-49B7-9568-BB8EB47C3372}" srcOrd="3" destOrd="0" presId="urn:microsoft.com/office/officeart/2005/8/layout/target3"/>
    <dgm:cxn modelId="{3CBE0E7E-08F0-4405-94DD-5A330399CCAE}" type="presParOf" srcId="{333A1088-737F-45CB-B68E-254E46348037}" destId="{A52A0455-90FF-4808-ABD0-F02540D31D5A}" srcOrd="4" destOrd="0" presId="urn:microsoft.com/office/officeart/2005/8/layout/target3"/>
    <dgm:cxn modelId="{5A7341E5-D7B0-4F13-8975-C1A625ED9713}" type="presParOf" srcId="{333A1088-737F-45CB-B68E-254E46348037}" destId="{6140AFEC-043D-4C43-A2F9-D0F5331DF3A3}" srcOrd="5" destOrd="0" presId="urn:microsoft.com/office/officeart/2005/8/layout/target3"/>
    <dgm:cxn modelId="{D0974A2E-4CED-4337-89C5-D73D2F9BB33A}" type="presParOf" srcId="{333A1088-737F-45CB-B68E-254E46348037}" destId="{9358AC05-5D7D-4327-9F80-1AD486AEA664}" srcOrd="6" destOrd="0" presId="urn:microsoft.com/office/officeart/2005/8/layout/target3"/>
    <dgm:cxn modelId="{198E2BBE-6F39-4A8F-9D24-12C00FA9F1F5}" type="presParOf" srcId="{333A1088-737F-45CB-B68E-254E46348037}" destId="{313FC574-E1CD-4FB4-B054-0B805CE0447D}" srcOrd="7" destOrd="0" presId="urn:microsoft.com/office/officeart/2005/8/layout/target3"/>
    <dgm:cxn modelId="{0C87B571-EC8D-4107-943B-0E3E280266B7}" type="presParOf" srcId="{333A1088-737F-45CB-B68E-254E46348037}" destId="{619D679B-A015-4ECF-8348-D1034C574F40}" srcOrd="8" destOrd="0" presId="urn:microsoft.com/office/officeart/2005/8/layout/target3"/>
    <dgm:cxn modelId="{394B8C7D-B6B7-40A3-B596-56CE161C4557}" type="presParOf" srcId="{333A1088-737F-45CB-B68E-254E46348037}" destId="{322283A8-4A27-4CDA-BAE3-F381106A9174}" srcOrd="9" destOrd="0" presId="urn:microsoft.com/office/officeart/2005/8/layout/target3"/>
    <dgm:cxn modelId="{2A0F06C0-3F08-4B48-BF50-FEE34BA94811}" type="presParOf" srcId="{333A1088-737F-45CB-B68E-254E46348037}" destId="{FFC9F71D-1B4F-4AD9-A4A6-86ADEFC8AF5C}" srcOrd="10" destOrd="0" presId="urn:microsoft.com/office/officeart/2005/8/layout/target3"/>
    <dgm:cxn modelId="{615CC0C2-8E28-4E90-BC48-9E221894949F}" type="presParOf" srcId="{333A1088-737F-45CB-B68E-254E46348037}" destId="{25B08C86-7E15-44DC-BE7F-FFB55DD49D12}" srcOrd="11" destOrd="0" presId="urn:microsoft.com/office/officeart/2005/8/layout/target3"/>
    <dgm:cxn modelId="{7618911E-F692-4332-9C56-DA9A956A7E66}" type="presParOf" srcId="{333A1088-737F-45CB-B68E-254E46348037}" destId="{33AC4266-1619-41BB-9947-83E2A478D5E8}" srcOrd="12" destOrd="0" presId="urn:microsoft.com/office/officeart/2005/8/layout/target3"/>
    <dgm:cxn modelId="{A20751C3-0CEF-4A1F-9D88-706C7FB24BFD}" type="presParOf" srcId="{333A1088-737F-45CB-B68E-254E46348037}" destId="{4F33555D-2DFA-4EB3-AFA5-C4F177A76450}" srcOrd="13" destOrd="0" presId="urn:microsoft.com/office/officeart/2005/8/layout/target3"/>
    <dgm:cxn modelId="{78F41EF1-EAA5-40B8-BF1A-3FC90A82216E}" type="presParOf" srcId="{333A1088-737F-45CB-B68E-254E46348037}" destId="{984209BA-17F7-4BCF-8D51-85EA9DB50E67}" srcOrd="14" destOrd="0" presId="urn:microsoft.com/office/officeart/2005/8/layout/target3"/>
    <dgm:cxn modelId="{3E456B45-4A63-4D8F-B4FD-B838CE5BFE9E}" type="presParOf" srcId="{333A1088-737F-45CB-B68E-254E46348037}" destId="{E0F3BBB5-E7C4-44A6-90D9-BFD6F38F253D}" srcOrd="15" destOrd="0" presId="urn:microsoft.com/office/officeart/2005/8/layout/target3"/>
    <dgm:cxn modelId="{BE0EA736-F039-4D57-81A5-FE62B198B607}" type="presParOf" srcId="{333A1088-737F-45CB-B68E-254E46348037}" destId="{FC837C26-217A-4F92-99FC-961169513556}" srcOrd="16" destOrd="0" presId="urn:microsoft.com/office/officeart/2005/8/layout/target3"/>
    <dgm:cxn modelId="{912DEF34-25E7-4ED5-B431-2FD2F4094F91}" type="presParOf" srcId="{333A1088-737F-45CB-B68E-254E46348037}" destId="{2818D459-B0D4-4DE5-A513-BC387741A4BA}" srcOrd="17" destOrd="0" presId="urn:microsoft.com/office/officeart/2005/8/layout/target3"/>
    <dgm:cxn modelId="{4345ADC2-2752-426F-96E3-E92DCACEE73C}" type="presParOf" srcId="{333A1088-737F-45CB-B68E-254E46348037}" destId="{AED2198E-93D5-4001-81B4-73124B309672}" srcOrd="18" destOrd="0" presId="urn:microsoft.com/office/officeart/2005/8/layout/target3"/>
    <dgm:cxn modelId="{726E5718-0BA6-4B9A-AA85-8A06DF443F85}" type="presParOf" srcId="{333A1088-737F-45CB-B68E-254E46348037}" destId="{2BE915AB-18AA-4053-B92C-3BFC9ED204BB}" srcOrd="19" destOrd="0" presId="urn:microsoft.com/office/officeart/2005/8/layout/target3"/>
    <dgm:cxn modelId="{EA06C536-E5A1-47D7-8152-B5653973C17E}" type="presParOf" srcId="{333A1088-737F-45CB-B68E-254E46348037}" destId="{6BB5E863-4638-4E1D-BFDE-399D028AC4ED}" srcOrd="20" destOrd="0" presId="urn:microsoft.com/office/officeart/2005/8/layout/target3"/>
    <dgm:cxn modelId="{00468D4E-8E65-47F7-AF33-ABC2C03B5208}" type="presParOf" srcId="{333A1088-737F-45CB-B68E-254E46348037}" destId="{5A5FFA88-C948-4069-8E93-59FA12366E83}" srcOrd="21" destOrd="0" presId="urn:microsoft.com/office/officeart/2005/8/layout/target3"/>
    <dgm:cxn modelId="{221007D2-2FFE-4C3C-8808-433E5EEA9AA9}" type="presParOf" srcId="{333A1088-737F-45CB-B68E-254E46348037}" destId="{E11CA2B3-5C5F-4FEA-902F-07E335DB953A}" srcOrd="22" destOrd="0" presId="urn:microsoft.com/office/officeart/2005/8/layout/target3"/>
    <dgm:cxn modelId="{28C54FCD-6D6A-418D-B78D-248C1C403981}" type="presParOf" srcId="{333A1088-737F-45CB-B68E-254E46348037}" destId="{2259CB7D-4EF4-4506-9354-BEF1A9F69DD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VY_32_INOVACE_14_ČESKÝ JAZYK 5.ROČNÍK_VZORY PODSTATNÝCH JMEN I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VZORY PODSTATNÝCH JMEN I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4F33555D-2DFA-4EB3-AFA5-C4F177A76450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84209BA-17F7-4BCF-8D51-85EA9DB50E67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říjen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FC837C26-217A-4F92-99FC-96116951355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818D459-B0D4-4DE5-A513-BC387741A4B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52627D-28D1-47A7-8021-1CA42CAB04C4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9B6C93-D091-45F9-9A04-018BAF30BE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3190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píší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9B6C93-D091-45F9-9A04-018BAF30BE9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E6B2C-1E34-4B53-B24F-FD19A7D15CC8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326CFC-D066-4EB1-93C3-B970DDAF96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9840761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Alena\AppData\Local\Microsoft\Windows\Temporary Internet Files\Content.IE5\PWE99ZHM\MP9002554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340768"/>
            <a:ext cx="1400637" cy="2116832"/>
          </a:xfrm>
          <a:prstGeom prst="rect">
            <a:avLst/>
          </a:prstGeom>
          <a:noFill/>
        </p:spPr>
      </p:pic>
      <p:pic>
        <p:nvPicPr>
          <p:cNvPr id="2053" name="Picture 5" descr="C:\Users\Alena\AppData\Local\Microsoft\Windows\Temporary Internet Files\Content.IE5\XFZ2XDBR\MP9001784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908720"/>
            <a:ext cx="1150240" cy="17210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8582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</a:t>
            </a:r>
            <a:br>
              <a:rPr lang="cs-CZ" sz="2000" dirty="0" smtClean="0"/>
            </a:br>
            <a:r>
              <a:rPr lang="cs-CZ" dirty="0" smtClean="0">
                <a:solidFill>
                  <a:srgbClr val="C00000"/>
                </a:solidFill>
              </a:rPr>
              <a:t>Vzory podstatných jmen rodu mužského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dirty="0" smtClean="0"/>
              <a:t>Určeno pro výklad v 5.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Ucelený přehled pravidel</a:t>
            </a:r>
          </a:p>
          <a:p>
            <a:r>
              <a:rPr lang="cs-CZ" dirty="0" smtClean="0"/>
              <a:t>Vhodné na procvičení probíraného učiva</a:t>
            </a:r>
          </a:p>
          <a:p>
            <a:r>
              <a:rPr lang="cs-CZ" dirty="0" smtClean="0"/>
              <a:t>Některé stránky je možno vytisknout a použít jako pracovní listy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1" name="Picture 3" descr="C:\Users\Alena\AppData\Local\Microsoft\Windows\Temporary Internet Files\Content.IE5\ZQ9BQQ8Z\MP90021602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070" y="476672"/>
            <a:ext cx="1160769" cy="1728192"/>
          </a:xfrm>
          <a:prstGeom prst="rect">
            <a:avLst/>
          </a:prstGeom>
          <a:noFill/>
        </p:spPr>
      </p:pic>
      <p:pic>
        <p:nvPicPr>
          <p:cNvPr id="2055" name="Picture 7" descr="C:\Users\Alena\AppData\Local\Microsoft\Windows\Temporary Internet Files\Content.IE5\ZQ9BQQ8Z\MP900185102[1].jpg"/>
          <p:cNvPicPr>
            <a:picLocks noChangeAspect="1" noChangeArrowheads="1"/>
          </p:cNvPicPr>
          <p:nvPr/>
        </p:nvPicPr>
        <p:blipFill>
          <a:blip r:embed="rId5" cstate="print">
            <a:lum contrast="-10000"/>
          </a:blip>
          <a:srcRect/>
          <a:stretch>
            <a:fillRect/>
          </a:stretch>
        </p:blipFill>
        <p:spPr bwMode="auto">
          <a:xfrm>
            <a:off x="5796136" y="5013176"/>
            <a:ext cx="2073424" cy="13995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Přehled vzorů rodu mužského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vzor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198341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pán</a:t>
            </a:r>
            <a:r>
              <a:rPr lang="cs-CZ" dirty="0" smtClean="0">
                <a:solidFill>
                  <a:srgbClr val="0070C0"/>
                </a:solidFill>
              </a:rPr>
              <a:t>	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tvrdý životný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hrad (les)</a:t>
            </a:r>
            <a:r>
              <a:rPr lang="cs-CZ" dirty="0" smtClean="0">
                <a:solidFill>
                  <a:srgbClr val="FF0000"/>
                </a:solidFill>
              </a:rPr>
              <a:t>	tvrdý neživotný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muž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		měkký životný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stroj</a:t>
            </a:r>
            <a:r>
              <a:rPr lang="cs-CZ" dirty="0" smtClean="0">
                <a:solidFill>
                  <a:srgbClr val="FF0000"/>
                </a:solidFill>
              </a:rPr>
              <a:t>		měkký 				neživotný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Soudc</a:t>
            </a:r>
            <a:r>
              <a:rPr lang="cs-CZ" b="1" dirty="0" smtClean="0">
                <a:solidFill>
                  <a:srgbClr val="C00000"/>
                </a:solidFill>
              </a:rPr>
              <a:t>e</a:t>
            </a:r>
            <a:r>
              <a:rPr lang="cs-CZ" dirty="0" smtClean="0">
                <a:solidFill>
                  <a:srgbClr val="0070C0"/>
                </a:solidFill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měkký životný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Předsed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  <a:r>
              <a:rPr lang="cs-CZ" dirty="0" smtClean="0">
                <a:solidFill>
                  <a:srgbClr val="0070C0"/>
                </a:solidFill>
              </a:rPr>
              <a:t>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tvrdý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životný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Koncovka</a:t>
            </a:r>
          </a:p>
          <a:p>
            <a:r>
              <a:rPr lang="cs-CZ" sz="1600" dirty="0" smtClean="0">
                <a:solidFill>
                  <a:srgbClr val="0070C0"/>
                </a:solidFill>
              </a:rPr>
              <a:t>       </a:t>
            </a:r>
            <a:r>
              <a:rPr lang="cs-CZ" sz="1600" dirty="0" smtClean="0">
                <a:solidFill>
                  <a:srgbClr val="7030A0"/>
                </a:solidFill>
              </a:rPr>
              <a:t>1. Pád			2. pád</a:t>
            </a:r>
            <a:endParaRPr lang="cs-CZ" sz="1600" dirty="0">
              <a:solidFill>
                <a:srgbClr val="7030A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198341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--</a:t>
            </a:r>
            <a:r>
              <a:rPr lang="cs-CZ" b="1" dirty="0" smtClean="0">
                <a:solidFill>
                  <a:srgbClr val="0070C0"/>
                </a:solidFill>
              </a:rPr>
              <a:t>			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-a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--			-u, -a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--</a:t>
            </a:r>
            <a:r>
              <a:rPr lang="cs-CZ" b="1" dirty="0" smtClean="0">
                <a:solidFill>
                  <a:srgbClr val="0070C0"/>
                </a:solidFill>
              </a:rPr>
              <a:t>			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-e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--			-e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-e			-e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	-a			-y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589240"/>
            <a:ext cx="8208912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Podvzory</a:t>
            </a:r>
            <a:r>
              <a:rPr lang="cs-CZ" sz="2800" dirty="0" smtClean="0"/>
              <a:t> k některým hlavním vzorům: </a:t>
            </a:r>
            <a:r>
              <a:rPr lang="cs-CZ" sz="2800" dirty="0" err="1" smtClean="0"/>
              <a:t>př</a:t>
            </a:r>
            <a:r>
              <a:rPr lang="cs-CZ" sz="2800" dirty="0" smtClean="0"/>
              <a:t>: </a:t>
            </a:r>
            <a:r>
              <a:rPr lang="cs-CZ" sz="2800" b="1" dirty="0" smtClean="0"/>
              <a:t>pán</a:t>
            </a:r>
            <a:r>
              <a:rPr lang="cs-CZ" sz="2800" dirty="0" smtClean="0"/>
              <a:t>      </a:t>
            </a:r>
            <a:r>
              <a:rPr lang="cs-CZ" sz="2800" i="1" dirty="0" smtClean="0">
                <a:solidFill>
                  <a:srgbClr val="C00000"/>
                </a:solidFill>
              </a:rPr>
              <a:t>hoch</a:t>
            </a:r>
            <a:r>
              <a:rPr lang="cs-CZ" sz="2800" dirty="0" smtClean="0"/>
              <a:t> a </a:t>
            </a:r>
            <a:r>
              <a:rPr lang="cs-CZ" sz="2800" i="1" dirty="0" smtClean="0">
                <a:solidFill>
                  <a:srgbClr val="C00000"/>
                </a:solidFill>
              </a:rPr>
              <a:t>občan</a:t>
            </a:r>
            <a:r>
              <a:rPr lang="cs-CZ" sz="2800" dirty="0" smtClean="0"/>
              <a:t>, </a:t>
            </a:r>
            <a:r>
              <a:rPr lang="cs-CZ" sz="2800" b="1" dirty="0" smtClean="0"/>
              <a:t>hrad</a:t>
            </a:r>
            <a:r>
              <a:rPr lang="cs-CZ" sz="2800" dirty="0" smtClean="0"/>
              <a:t>      </a:t>
            </a:r>
            <a:r>
              <a:rPr lang="cs-CZ" sz="2800" i="1" dirty="0" smtClean="0">
                <a:solidFill>
                  <a:srgbClr val="00B050"/>
                </a:solidFill>
              </a:rPr>
              <a:t>les</a:t>
            </a:r>
            <a:r>
              <a:rPr lang="cs-CZ" sz="2800" dirty="0" smtClean="0"/>
              <a:t>, </a:t>
            </a:r>
            <a:r>
              <a:rPr lang="cs-CZ" sz="2800" b="1" dirty="0" smtClean="0"/>
              <a:t>muž</a:t>
            </a:r>
            <a:r>
              <a:rPr lang="cs-CZ" sz="2800" dirty="0" smtClean="0"/>
              <a:t>       </a:t>
            </a:r>
            <a:r>
              <a:rPr lang="cs-CZ" sz="2800" i="1" dirty="0" smtClean="0">
                <a:solidFill>
                  <a:srgbClr val="002060"/>
                </a:solidFill>
              </a:rPr>
              <a:t>otec</a:t>
            </a:r>
            <a:r>
              <a:rPr lang="cs-CZ" sz="2800" dirty="0" smtClean="0"/>
              <a:t> a </a:t>
            </a:r>
            <a:r>
              <a:rPr lang="cs-CZ" sz="2800" i="1" dirty="0" smtClean="0">
                <a:solidFill>
                  <a:srgbClr val="002060"/>
                </a:solidFill>
              </a:rPr>
              <a:t>obyvatel</a:t>
            </a:r>
            <a:endParaRPr lang="cs-CZ" sz="2800" i="1" dirty="0">
              <a:solidFill>
                <a:srgbClr val="002060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7308304" y="5877272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627784" y="6309320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355976" y="6309320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Psaní </a:t>
            </a:r>
            <a:r>
              <a:rPr lang="cs-CZ" dirty="0" smtClean="0">
                <a:solidFill>
                  <a:srgbClr val="FF0000"/>
                </a:solidFill>
              </a:rPr>
              <a:t>i/í</a:t>
            </a:r>
            <a:r>
              <a:rPr lang="cs-CZ" dirty="0" smtClean="0">
                <a:solidFill>
                  <a:srgbClr val="002060"/>
                </a:solidFill>
              </a:rPr>
              <a:t> v koncovkách podstatných jmen rodu mužského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Koncovka</a:t>
            </a:r>
            <a:r>
              <a:rPr lang="cs-CZ" dirty="0" smtClean="0"/>
              <a:t>	 </a:t>
            </a:r>
            <a:r>
              <a:rPr lang="cs-CZ" b="1" dirty="0" smtClean="0">
                <a:solidFill>
                  <a:srgbClr val="FF0000"/>
                </a:solidFill>
              </a:rPr>
              <a:t>–</a:t>
            </a:r>
            <a:r>
              <a:rPr lang="cs-CZ" b="1" dirty="0" err="1" smtClean="0">
                <a:solidFill>
                  <a:srgbClr val="FF0000"/>
                </a:solidFill>
              </a:rPr>
              <a:t>ích</a:t>
            </a:r>
            <a:r>
              <a:rPr lang="cs-CZ" b="1" dirty="0" smtClean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6. p. č. mn. </a:t>
            </a:r>
            <a:r>
              <a:rPr lang="cs-CZ" dirty="0" smtClean="0"/>
              <a:t>vzor  </a:t>
            </a:r>
            <a:r>
              <a:rPr lang="cs-CZ" i="1" dirty="0" smtClean="0">
                <a:solidFill>
                  <a:srgbClr val="C00000"/>
                </a:solidFill>
              </a:rPr>
              <a:t>pán, hrad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př. 	</a:t>
            </a:r>
            <a:r>
              <a:rPr lang="cs-CZ" i="1" dirty="0" smtClean="0"/>
              <a:t>o hoš</a:t>
            </a:r>
            <a:r>
              <a:rPr lang="cs-CZ" i="1" dirty="0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i="1" dirty="0" smtClean="0"/>
              <a:t>		o les</a:t>
            </a:r>
            <a:r>
              <a:rPr lang="cs-CZ" i="1" dirty="0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		</a:t>
            </a:r>
            <a:r>
              <a:rPr lang="cs-CZ" b="1" dirty="0" smtClean="0">
                <a:solidFill>
                  <a:srgbClr val="FF0000"/>
                </a:solidFill>
              </a:rPr>
              <a:t>- </a:t>
            </a:r>
            <a:r>
              <a:rPr lang="cs-CZ" b="1" dirty="0" err="1" smtClean="0">
                <a:solidFill>
                  <a:srgbClr val="FF0000"/>
                </a:solidFill>
              </a:rPr>
              <a:t>ovi</a:t>
            </a:r>
            <a:r>
              <a:rPr lang="cs-CZ" dirty="0" smtClean="0">
                <a:solidFill>
                  <a:srgbClr val="C00000"/>
                </a:solidFill>
              </a:rPr>
              <a:t>	 </a:t>
            </a:r>
            <a:r>
              <a:rPr lang="cs-CZ" dirty="0" smtClean="0">
                <a:solidFill>
                  <a:srgbClr val="0070C0"/>
                </a:solidFill>
              </a:rPr>
              <a:t>3. a 6. p. č. </a:t>
            </a:r>
            <a:r>
              <a:rPr lang="cs-CZ" dirty="0" err="1" smtClean="0">
                <a:solidFill>
                  <a:srgbClr val="0070C0"/>
                </a:solidFill>
              </a:rPr>
              <a:t>j</a:t>
            </a:r>
            <a:r>
              <a:rPr lang="cs-CZ" dirty="0" smtClean="0">
                <a:solidFill>
                  <a:srgbClr val="0070C0"/>
                </a:solidFill>
              </a:rPr>
              <a:t>. </a:t>
            </a:r>
            <a:r>
              <a:rPr lang="cs-CZ" dirty="0" smtClean="0"/>
              <a:t>vzor </a:t>
            </a:r>
            <a:r>
              <a:rPr lang="cs-CZ" i="1" dirty="0" smtClean="0">
                <a:solidFill>
                  <a:srgbClr val="C00000"/>
                </a:solidFill>
              </a:rPr>
              <a:t>pán</a:t>
            </a:r>
            <a:r>
              <a:rPr lang="cs-CZ" i="1" dirty="0" smtClean="0"/>
              <a:t> a 							</a:t>
            </a:r>
            <a:r>
              <a:rPr lang="cs-CZ" i="1" dirty="0" smtClean="0">
                <a:solidFill>
                  <a:srgbClr val="C00000"/>
                </a:solidFill>
              </a:rPr>
              <a:t>předseda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př. 	</a:t>
            </a:r>
            <a:r>
              <a:rPr lang="cs-CZ" i="1" dirty="0" smtClean="0"/>
              <a:t>k syn</a:t>
            </a:r>
            <a:r>
              <a:rPr lang="cs-CZ" i="1" dirty="0" smtClean="0">
                <a:solidFill>
                  <a:srgbClr val="FF0000"/>
                </a:solidFill>
              </a:rPr>
              <a:t>ovi</a:t>
            </a:r>
          </a:p>
          <a:p>
            <a:pPr>
              <a:buNone/>
            </a:pPr>
            <a:r>
              <a:rPr lang="cs-CZ" i="1" dirty="0" smtClean="0"/>
              <a:t>		o starost</a:t>
            </a:r>
            <a:r>
              <a:rPr lang="cs-CZ" i="1" dirty="0" smtClean="0">
                <a:solidFill>
                  <a:srgbClr val="FF0000"/>
                </a:solidFill>
              </a:rPr>
              <a:t>ovi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		</a:t>
            </a:r>
            <a:r>
              <a:rPr lang="cs-CZ" b="1" dirty="0" smtClean="0">
                <a:solidFill>
                  <a:srgbClr val="FF0000"/>
                </a:solidFill>
              </a:rPr>
              <a:t>- i</a:t>
            </a:r>
            <a:r>
              <a:rPr lang="cs-CZ" dirty="0" smtClean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0070C0"/>
                </a:solidFill>
              </a:rPr>
              <a:t>1. a 5. p. č. mn. </a:t>
            </a:r>
            <a:r>
              <a:rPr lang="cs-CZ" dirty="0" smtClean="0"/>
              <a:t>vzor </a:t>
            </a:r>
            <a:r>
              <a:rPr lang="cs-CZ" i="1" dirty="0" smtClean="0">
                <a:solidFill>
                  <a:srgbClr val="C00000"/>
                </a:solidFill>
              </a:rPr>
              <a:t>pán</a:t>
            </a:r>
          </a:p>
          <a:p>
            <a:pPr>
              <a:buNone/>
            </a:pPr>
            <a:r>
              <a:rPr lang="cs-CZ" dirty="0" smtClean="0"/>
              <a:t>př. 	</a:t>
            </a:r>
            <a:r>
              <a:rPr lang="cs-CZ" i="1" dirty="0" smtClean="0"/>
              <a:t>poštovní holub</a:t>
            </a:r>
            <a:r>
              <a:rPr lang="cs-CZ" i="1" dirty="0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r>
              <a:rPr lang="cs-CZ" dirty="0" smtClean="0"/>
              <a:t>Koncovky </a:t>
            </a:r>
            <a:r>
              <a:rPr lang="cs-CZ" b="1" i="1" dirty="0" smtClean="0"/>
              <a:t>měkkých vzorů </a:t>
            </a:r>
            <a:r>
              <a:rPr lang="cs-CZ" dirty="0" smtClean="0"/>
              <a:t>– </a:t>
            </a:r>
            <a:r>
              <a:rPr lang="cs-CZ" i="1" dirty="0" smtClean="0"/>
              <a:t>o muž</a:t>
            </a:r>
            <a:r>
              <a:rPr lang="cs-CZ" i="1" dirty="0" smtClean="0">
                <a:solidFill>
                  <a:srgbClr val="FF0000"/>
                </a:solidFill>
              </a:rPr>
              <a:t>ích</a:t>
            </a:r>
            <a:r>
              <a:rPr lang="cs-CZ" i="1" dirty="0" smtClean="0"/>
              <a:t>, o stroj</a:t>
            </a:r>
            <a:r>
              <a:rPr lang="cs-CZ" i="1" dirty="0" smtClean="0">
                <a:solidFill>
                  <a:srgbClr val="FF0000"/>
                </a:solidFill>
              </a:rPr>
              <a:t>ích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67544" y="2924944"/>
            <a:ext cx="8280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67544" y="4653136"/>
            <a:ext cx="8280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67544" y="5589240"/>
            <a:ext cx="8280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0609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</a:rPr>
              <a:t>Najdi 16 povolání rodu mužského a urči jejich vzory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4006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	P    E     K     A    Ř    K    Á    J    O    V</a:t>
            </a:r>
          </a:p>
          <a:p>
            <a:pPr>
              <a:buNone/>
            </a:pPr>
            <a:r>
              <a:rPr lang="cs-CZ" b="1" dirty="0" smtClean="0"/>
              <a:t>	K    O    U     Z    E     L    N    Í     K    M</a:t>
            </a:r>
          </a:p>
          <a:p>
            <a:pPr>
              <a:buNone/>
            </a:pPr>
            <a:r>
              <a:rPr lang="cs-CZ" b="1" dirty="0" smtClean="0"/>
              <a:t>	O    N  CH    P    Z     E    É    A    P     A</a:t>
            </a:r>
          </a:p>
          <a:p>
            <a:pPr>
              <a:buNone/>
            </a:pPr>
            <a:r>
              <a:rPr lang="cs-CZ" b="1" dirty="0" smtClean="0"/>
              <a:t>	M    L    A     I     N    T    I     K    Ř     L</a:t>
            </a:r>
          </a:p>
          <a:p>
            <a:pPr>
              <a:buNone/>
            </a:pPr>
            <a:r>
              <a:rPr lang="cs-CZ" b="1" dirty="0" smtClean="0"/>
              <a:t>	 I     E     Ř     L     Í     I     Š    A    </a:t>
            </a:r>
            <a:r>
              <a:rPr lang="cs-CZ" b="1" dirty="0" err="1" smtClean="0"/>
              <a:t>A</a:t>
            </a:r>
            <a:r>
              <a:rPr lang="cs-CZ" b="1" dirty="0" smtClean="0"/>
              <a:t>     Í</a:t>
            </a:r>
          </a:p>
          <a:p>
            <a:pPr>
              <a:buNone/>
            </a:pPr>
            <a:r>
              <a:rPr lang="cs-CZ" b="1" dirty="0" smtClean="0"/>
              <a:t>	N    T     </a:t>
            </a:r>
            <a:r>
              <a:rPr lang="cs-CZ" b="1" dirty="0" err="1" smtClean="0"/>
              <a:t>T</a:t>
            </a:r>
            <a:r>
              <a:rPr lang="cs-CZ" b="1" dirty="0" smtClean="0"/>
              <a:t>     O    K    Č    B    E    V    Ř</a:t>
            </a:r>
          </a:p>
          <a:p>
            <a:pPr>
              <a:buNone/>
            </a:pPr>
            <a:r>
              <a:rPr lang="cs-CZ" b="1" dirty="0" smtClean="0"/>
              <a:t>	 Í     I      Š     T     I     U    E   CH  N    Y</a:t>
            </a:r>
          </a:p>
          <a:p>
            <a:pPr>
              <a:buNone/>
            </a:pPr>
            <a:r>
              <a:rPr lang="cs-CZ" b="1" dirty="0" smtClean="0"/>
              <a:t>	K    D     V     D    Z    E     D    N    Í    K</a:t>
            </a:r>
          </a:p>
          <a:p>
            <a:pPr>
              <a:buNone/>
            </a:pPr>
            <a:r>
              <a:rPr lang="cs-CZ" b="1" dirty="0" smtClean="0"/>
              <a:t>	Z     E      I      R    Ý    N    E     Ž    N   I</a:t>
            </a:r>
          </a:p>
          <a:p>
            <a:pPr>
              <a:buNone/>
            </a:pPr>
            <a:r>
              <a:rPr lang="cs-CZ" b="1" dirty="0" smtClean="0"/>
              <a:t>	Ú    Ř      E     D    N    Í     K    O    R   Y</a:t>
            </a:r>
          </a:p>
          <a:p>
            <a:endParaRPr lang="cs-CZ" b="1" dirty="0"/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5868144" y="980728"/>
            <a:ext cx="72008" cy="496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/>
          <p:cNvGrpSpPr/>
          <p:nvPr/>
        </p:nvGrpSpPr>
        <p:grpSpPr>
          <a:xfrm>
            <a:off x="683568" y="980728"/>
            <a:ext cx="5832648" cy="5040560"/>
            <a:chOff x="683568" y="980728"/>
            <a:chExt cx="5832648" cy="5040560"/>
          </a:xfrm>
        </p:grpSpPr>
        <p:cxnSp>
          <p:nvCxnSpPr>
            <p:cNvPr id="10" name="Přímá spojovací čára 9"/>
            <p:cNvCxnSpPr/>
            <p:nvPr/>
          </p:nvCxnSpPr>
          <p:spPr>
            <a:xfrm>
              <a:off x="1259632" y="1052736"/>
              <a:ext cx="0" cy="496855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763688" y="1052736"/>
              <a:ext cx="72008" cy="496855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2411760" y="980728"/>
              <a:ext cx="72008" cy="504056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2987824" y="1052736"/>
              <a:ext cx="72008" cy="496855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3635896" y="1052736"/>
              <a:ext cx="72008" cy="496855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4139952" y="1052736"/>
              <a:ext cx="72008" cy="496855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>
              <a:off x="4716016" y="980728"/>
              <a:ext cx="72008" cy="48965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>
              <a:off x="5292080" y="1052736"/>
              <a:ext cx="72008" cy="489654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>
              <a:off x="6444208" y="1052736"/>
              <a:ext cx="0" cy="496855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>
              <a:off x="683568" y="980728"/>
              <a:ext cx="72008" cy="504056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>
              <a:off x="755576" y="1484784"/>
              <a:ext cx="56886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>
              <a:off x="683568" y="1988840"/>
              <a:ext cx="583264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>
              <a:off x="683568" y="2492896"/>
              <a:ext cx="576064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>
              <a:off x="683568" y="2924944"/>
              <a:ext cx="583264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/>
            <p:nvPr/>
          </p:nvCxnSpPr>
          <p:spPr>
            <a:xfrm>
              <a:off x="683568" y="3501008"/>
              <a:ext cx="576064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>
              <a:off x="755576" y="4005064"/>
              <a:ext cx="56886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>
              <a:off x="755576" y="4509120"/>
              <a:ext cx="56886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>
              <a:off x="755576" y="5013176"/>
              <a:ext cx="56886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>
              <a:off x="755576" y="5517232"/>
              <a:ext cx="56886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6" name="Přímá spojovací čára 65"/>
          <p:cNvCxnSpPr/>
          <p:nvPr/>
        </p:nvCxnSpPr>
        <p:spPr>
          <a:xfrm>
            <a:off x="755576" y="6021288"/>
            <a:ext cx="56886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Alena\AppData\Local\Microsoft\Windows\Temporary Internet Files\Content.IE5\XFZ2XDBR\MC9002792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087846"/>
            <a:ext cx="2160240" cy="35013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</a:rPr>
              <a:t>P    E     K     A    Ř  </a:t>
            </a:r>
            <a:r>
              <a:rPr lang="cs-CZ" b="1" dirty="0" smtClean="0">
                <a:ln>
                  <a:solidFill>
                    <a:schemeClr val="accent2"/>
                  </a:solidFill>
                </a:ln>
              </a:rPr>
              <a:t>  </a:t>
            </a:r>
            <a:r>
              <a:rPr lang="cs-CZ" b="1" dirty="0" smtClean="0">
                <a:ln>
                  <a:solidFill>
                    <a:schemeClr val="accent1">
                      <a:lumMod val="60000"/>
                      <a:lumOff val="40000"/>
                    </a:schemeClr>
                  </a:solidFill>
                </a:ln>
                <a:solidFill>
                  <a:schemeClr val="tx2"/>
                </a:solidFill>
              </a:rPr>
              <a:t>K    Á    J    O    V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00B050"/>
                </a:solidFill>
              </a:rPr>
              <a:t>K    O    U     Z    E     L    N    Í     K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M</a:t>
            </a:r>
          </a:p>
          <a:p>
            <a:pPr>
              <a:buNone/>
            </a:pPr>
            <a:r>
              <a:rPr lang="cs-CZ" b="1" dirty="0" smtClean="0"/>
              <a:t>	O    N  CH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b="1" dirty="0" smtClean="0"/>
              <a:t>    Z     E    É    A    P 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A</a:t>
            </a:r>
          </a:p>
          <a:p>
            <a:pPr>
              <a:buNone/>
            </a:pPr>
            <a:r>
              <a:rPr lang="cs-CZ" b="1" dirty="0" smtClean="0"/>
              <a:t>	M    L    A 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/>
              <a:t>    N    T    I     K    Ř 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L</a:t>
            </a:r>
          </a:p>
          <a:p>
            <a:pPr>
              <a:buNone/>
            </a:pPr>
            <a:r>
              <a:rPr lang="cs-CZ" b="1" dirty="0" smtClean="0"/>
              <a:t>	 I     E     Ř 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L</a:t>
            </a:r>
            <a:r>
              <a:rPr lang="cs-CZ" b="1" dirty="0" smtClean="0"/>
              <a:t>     Í     I     Š    A    </a:t>
            </a:r>
            <a:r>
              <a:rPr lang="cs-CZ" b="1" dirty="0" err="1" smtClean="0"/>
              <a:t>A</a:t>
            </a:r>
            <a:r>
              <a:rPr lang="cs-CZ" b="1" dirty="0" smtClean="0"/>
              <a:t> 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Í</a:t>
            </a:r>
          </a:p>
          <a:p>
            <a:pPr>
              <a:buNone/>
            </a:pPr>
            <a:r>
              <a:rPr lang="cs-CZ" b="1" dirty="0" smtClean="0"/>
              <a:t>	N    T     </a:t>
            </a:r>
            <a:r>
              <a:rPr lang="cs-CZ" b="1" dirty="0" err="1" smtClean="0"/>
              <a:t>T</a:t>
            </a:r>
            <a:r>
              <a:rPr lang="cs-CZ" b="1" dirty="0" smtClean="0"/>
              <a:t> 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b="1" dirty="0" smtClean="0"/>
              <a:t>    K    Č    B    E    V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Ř</a:t>
            </a:r>
          </a:p>
          <a:p>
            <a:pPr>
              <a:buNone/>
            </a:pPr>
            <a:r>
              <a:rPr lang="cs-CZ" b="1" dirty="0" smtClean="0"/>
              <a:t>	 Í     I      Š 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T</a:t>
            </a:r>
            <a:r>
              <a:rPr lang="cs-CZ" b="1" dirty="0" smtClean="0"/>
              <a:t>     I     U    E   CH  N    Y</a:t>
            </a:r>
          </a:p>
          <a:p>
            <a:pPr>
              <a:buNone/>
            </a:pPr>
            <a:r>
              <a:rPr lang="cs-CZ" b="1" dirty="0" smtClean="0"/>
              <a:t>	K    D     V     D   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Z    E     D    N    Í    K</a:t>
            </a:r>
          </a:p>
          <a:p>
            <a:pPr>
              <a:buNone/>
            </a:pPr>
            <a:r>
              <a:rPr lang="cs-CZ" b="1" dirty="0" smtClean="0"/>
              <a:t>	Z     E      I      </a:t>
            </a:r>
            <a:r>
              <a:rPr lang="cs-CZ" b="1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R    Ý    N    E     Ž    N   I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n>
                  <a:solidFill>
                    <a:schemeClr val="accent6"/>
                  </a:solidFill>
                </a:ln>
                <a:solidFill>
                  <a:srgbClr val="FFC000"/>
                </a:solidFill>
              </a:rPr>
              <a:t>Ú    Ř      E     D    N    Í     K    </a:t>
            </a:r>
            <a:r>
              <a:rPr lang="cs-CZ" b="1" dirty="0" smtClean="0"/>
              <a:t>O    R   Y</a:t>
            </a:r>
            <a:endParaRPr lang="cs-CZ" dirty="0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3635896" y="2060848"/>
            <a:ext cx="72008" cy="2376264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3131840" y="1556792"/>
            <a:ext cx="72008" cy="2376264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971600" y="2060848"/>
            <a:ext cx="0" cy="2736304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1547664" y="2780928"/>
            <a:ext cx="0" cy="3024336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1979712" y="1556792"/>
            <a:ext cx="72008" cy="2016224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3" descr="C:\Users\Alena\AppData\Local\Microsoft\Windows\Temporary Internet Files\Content.IE5\XFZ2XDBR\MC9002792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060848"/>
            <a:ext cx="2160240" cy="3501394"/>
          </a:xfrm>
          <a:prstGeom prst="rect">
            <a:avLst/>
          </a:prstGeom>
          <a:noFill/>
        </p:spPr>
      </p:pic>
      <p:cxnSp>
        <p:nvCxnSpPr>
          <p:cNvPr id="10" name="Přímá spojovací čára 9"/>
          <p:cNvCxnSpPr/>
          <p:nvPr/>
        </p:nvCxnSpPr>
        <p:spPr>
          <a:xfrm flipH="1">
            <a:off x="1475656" y="3789040"/>
            <a:ext cx="2304256" cy="1728192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>
            <a:off x="3203848" y="2924944"/>
            <a:ext cx="2016224" cy="1728192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563888" y="2132856"/>
            <a:ext cx="2232248" cy="180020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Urči vzor a životnost podstatných jmen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automobil ___________	</a:t>
            </a:r>
          </a:p>
          <a:p>
            <a:r>
              <a:rPr lang="cs-CZ" dirty="0" smtClean="0"/>
              <a:t>nůž ________________	</a:t>
            </a:r>
          </a:p>
          <a:p>
            <a:r>
              <a:rPr lang="cs-CZ" dirty="0" smtClean="0"/>
              <a:t>poradce_____________	</a:t>
            </a:r>
          </a:p>
          <a:p>
            <a:r>
              <a:rPr lang="cs-CZ" dirty="0" smtClean="0"/>
              <a:t>drát________________	</a:t>
            </a:r>
          </a:p>
          <a:p>
            <a:r>
              <a:rPr lang="cs-CZ" dirty="0" smtClean="0"/>
              <a:t>starosta _____________	</a:t>
            </a:r>
          </a:p>
          <a:p>
            <a:r>
              <a:rPr lang="cs-CZ" dirty="0" smtClean="0"/>
              <a:t>mák ________________	</a:t>
            </a:r>
          </a:p>
          <a:p>
            <a:r>
              <a:rPr lang="cs-CZ" dirty="0" smtClean="0"/>
              <a:t>orloj ________________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neživ., hrad</a:t>
            </a:r>
          </a:p>
          <a:p>
            <a:r>
              <a:rPr lang="cs-CZ" dirty="0" smtClean="0"/>
              <a:t>neživ., stroj</a:t>
            </a:r>
          </a:p>
          <a:p>
            <a:r>
              <a:rPr lang="cs-CZ" dirty="0" smtClean="0"/>
              <a:t>živ., soudce</a:t>
            </a:r>
          </a:p>
          <a:p>
            <a:r>
              <a:rPr lang="cs-CZ" dirty="0" smtClean="0"/>
              <a:t>neživ., hrad</a:t>
            </a:r>
          </a:p>
          <a:p>
            <a:r>
              <a:rPr lang="cs-CZ" dirty="0" smtClean="0"/>
              <a:t>živ., předseda</a:t>
            </a:r>
          </a:p>
          <a:p>
            <a:r>
              <a:rPr lang="cs-CZ" dirty="0" smtClean="0"/>
              <a:t>neživ., hrad</a:t>
            </a:r>
          </a:p>
          <a:p>
            <a:r>
              <a:rPr lang="cs-CZ" dirty="0" smtClean="0"/>
              <a:t>neživ., stroj</a:t>
            </a:r>
            <a:endParaRPr lang="cs-CZ" dirty="0"/>
          </a:p>
        </p:txBody>
      </p:sp>
      <p:pic>
        <p:nvPicPr>
          <p:cNvPr id="2050" name="Picture 2" descr="C:\Users\Alena\AppData\Local\Microsoft\Windows\Temporary Internet Files\Content.IE5\XFZ2XDBR\MC9004374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00808"/>
            <a:ext cx="3494536" cy="338437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Urči vzor a životnost podstatných jmen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čmelák __________</a:t>
            </a:r>
          </a:p>
          <a:p>
            <a:r>
              <a:rPr lang="cs-CZ" dirty="0" smtClean="0"/>
              <a:t>pilník____________</a:t>
            </a:r>
          </a:p>
          <a:p>
            <a:r>
              <a:rPr lang="cs-CZ" dirty="0" smtClean="0"/>
              <a:t>dikobraz__________</a:t>
            </a:r>
          </a:p>
          <a:p>
            <a:r>
              <a:rPr lang="cs-CZ" dirty="0" smtClean="0"/>
              <a:t>karafiát__________</a:t>
            </a:r>
          </a:p>
          <a:p>
            <a:r>
              <a:rPr lang="cs-CZ" dirty="0" smtClean="0"/>
              <a:t>listonoš __________</a:t>
            </a:r>
          </a:p>
          <a:p>
            <a:r>
              <a:rPr lang="cs-CZ" dirty="0" smtClean="0"/>
              <a:t>nůž _____________</a:t>
            </a:r>
          </a:p>
          <a:p>
            <a:r>
              <a:rPr lang="cs-CZ" dirty="0" smtClean="0"/>
              <a:t>los ______________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živ., pán</a:t>
            </a:r>
          </a:p>
          <a:p>
            <a:r>
              <a:rPr lang="cs-CZ" dirty="0" smtClean="0"/>
              <a:t>neživ., hrad</a:t>
            </a:r>
          </a:p>
          <a:p>
            <a:r>
              <a:rPr lang="cs-CZ" dirty="0" smtClean="0"/>
              <a:t>živ., pán</a:t>
            </a:r>
          </a:p>
          <a:p>
            <a:r>
              <a:rPr lang="cs-CZ" dirty="0" smtClean="0"/>
              <a:t>neživ., hrad</a:t>
            </a:r>
          </a:p>
          <a:p>
            <a:r>
              <a:rPr lang="cs-CZ" dirty="0" smtClean="0"/>
              <a:t>živ., muž</a:t>
            </a:r>
          </a:p>
          <a:p>
            <a:r>
              <a:rPr lang="cs-CZ" dirty="0" smtClean="0"/>
              <a:t>neživ., stroj</a:t>
            </a:r>
          </a:p>
          <a:p>
            <a:r>
              <a:rPr lang="cs-CZ" dirty="0" smtClean="0"/>
              <a:t>živ., pán (neživ., hrad)</a:t>
            </a:r>
          </a:p>
          <a:p>
            <a:endParaRPr lang="cs-CZ" dirty="0"/>
          </a:p>
        </p:txBody>
      </p:sp>
      <p:pic>
        <p:nvPicPr>
          <p:cNvPr id="1026" name="Picture 2" descr="C:\Users\Alena\AppData\Local\Microsoft\Windows\Temporary Internet Files\Content.IE5\XFZ2XDBR\MC9002999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4207" y="1556792"/>
            <a:ext cx="3703693" cy="3744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smtClean="0"/>
              <a:t>Použité zdroje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ŠPULÁKOVÁ, Ivana a Zita JANÁČKOVÁ. </a:t>
            </a:r>
            <a:r>
              <a:rPr lang="cs-CZ" sz="1800" i="1" dirty="0" smtClean="0"/>
              <a:t>Opakujeme češtinu ve 3.-5. ročníku</a:t>
            </a:r>
            <a:r>
              <a:rPr lang="cs-CZ" sz="1800" dirty="0" smtClean="0"/>
              <a:t>: </a:t>
            </a:r>
            <a:r>
              <a:rPr lang="cs-CZ" sz="1800" i="1" dirty="0" smtClean="0"/>
              <a:t>pravopisná cvičení, diktáty</a:t>
            </a:r>
            <a:r>
              <a:rPr lang="cs-CZ" sz="1800" dirty="0" smtClean="0"/>
              <a:t>. V Brně: Nová škola, 1998. ISBN 80-85607-69-7.</a:t>
            </a:r>
          </a:p>
          <a:p>
            <a:r>
              <a:rPr lang="cs-CZ" sz="1800" dirty="0" smtClean="0">
                <a:hlinkClick r:id="rId2"/>
              </a:rPr>
              <a:t>http://microsoft.com</a:t>
            </a:r>
            <a:endParaRPr lang="cs-CZ" sz="1800" dirty="0" smtClean="0"/>
          </a:p>
          <a:p>
            <a:r>
              <a:rPr lang="cs-CZ" sz="1800" i="1" dirty="0" smtClean="0"/>
              <a:t>Přehled české gramatiky</a:t>
            </a:r>
            <a:r>
              <a:rPr lang="cs-CZ" sz="1800" dirty="0" smtClean="0"/>
              <a:t>. 2., </a:t>
            </a:r>
            <a:r>
              <a:rPr lang="cs-CZ" sz="1800" dirty="0" err="1" smtClean="0"/>
              <a:t>rozš</a:t>
            </a:r>
            <a:r>
              <a:rPr lang="cs-CZ" sz="1800" dirty="0" smtClean="0"/>
              <a:t>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Kupka, 2009. ISBN 978-80-87020-88-3. </a:t>
            </a:r>
          </a:p>
          <a:p>
            <a:pPr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  <p:pic>
        <p:nvPicPr>
          <p:cNvPr id="3075" name="Picture 3" descr="C:\Users\Alena\AppData\Local\Microsoft\Windows\Temporary Internet Files\Content.IE5\PWE99ZHM\MC9002151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501008"/>
            <a:ext cx="1406305" cy="2121529"/>
          </a:xfrm>
          <a:prstGeom prst="rect">
            <a:avLst/>
          </a:prstGeom>
          <a:noFill/>
        </p:spPr>
      </p:pic>
      <p:pic>
        <p:nvPicPr>
          <p:cNvPr id="3079" name="Picture 7" descr="C:\Users\Alena\AppData\Local\Microsoft\Windows\Temporary Internet Files\Content.IE5\ZQ9BQQ8Z\MP9004387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3284984"/>
            <a:ext cx="3989824" cy="26717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240</Words>
  <Application>Microsoft Office PowerPoint</Application>
  <PresentationFormat>Předvádění na obrazovce (4:3)</PresentationFormat>
  <Paragraphs>98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 Vzory podstatných jmen rodu mužského</vt:lpstr>
      <vt:lpstr>Přehled vzorů rodu mužského</vt:lpstr>
      <vt:lpstr>Psaní i/í v koncovkách podstatných jmen rodu mužského</vt:lpstr>
      <vt:lpstr>Najdi 16 povolání rodu mužského a urči jejich vzory </vt:lpstr>
      <vt:lpstr>Řešení</vt:lpstr>
      <vt:lpstr>Urči vzor a životnost podstatných jmen</vt:lpstr>
      <vt:lpstr>Urči vzor a životnost podstatných jmen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Vaše jméno</cp:lastModifiedBy>
  <cp:revision>38</cp:revision>
  <dcterms:created xsi:type="dcterms:W3CDTF">2012-04-20T13:33:34Z</dcterms:created>
  <dcterms:modified xsi:type="dcterms:W3CDTF">2012-06-23T09:09:11Z</dcterms:modified>
</cp:coreProperties>
</file>