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65" r:id="rId5"/>
    <p:sldId id="260" r:id="rId6"/>
    <p:sldId id="266" r:id="rId7"/>
    <p:sldId id="262" r:id="rId8"/>
    <p:sldId id="267" r:id="rId9"/>
    <p:sldId id="26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8" y="-7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VY_32_INOVACE_15_ČESKÝ </a:t>
          </a:r>
          <a:r>
            <a:rPr lang="cs-CZ" dirty="0" smtClean="0"/>
            <a:t>JAZYK 5.ROČNÍK_VZORY PODSTATNÝCH JMEN II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VZORY PODSTATNÝCH JMEN II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79AD538-45EF-4291-B519-86CA2A95FA62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C8EAD9FD-D25E-42F9-BDD9-A43448E35DAD}" type="parTrans" cxnId="{4255A2BE-4161-47EE-822C-C171F45AED34}">
      <dgm:prSet/>
      <dgm:spPr/>
      <dgm:t>
        <a:bodyPr/>
        <a:lstStyle/>
        <a:p>
          <a:endParaRPr lang="cs-CZ"/>
        </a:p>
      </dgm:t>
    </dgm:pt>
    <dgm:pt modelId="{987C9EE8-F00F-4252-B256-A937E7DD0855}" type="sibTrans" cxnId="{4255A2BE-4161-47EE-822C-C171F45AED3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190E504F-6C5A-42D0-ADFD-CEB05CCA86B2}" type="pres">
      <dgm:prSet presAssocID="{779AD538-45EF-4291-B519-86CA2A95FA62}" presName="vertSpace5" presStyleLbl="node1" presStyleIdx="3" presStyleCnt="6"/>
      <dgm:spPr/>
      <dgm:t>
        <a:bodyPr/>
        <a:lstStyle/>
        <a:p>
          <a:endParaRPr lang="cs-CZ"/>
        </a:p>
      </dgm:t>
    </dgm:pt>
    <dgm:pt modelId="{F35B677D-2A12-49C7-8546-FBCB8C3214BF}" type="pres">
      <dgm:prSet presAssocID="{779AD538-45EF-4291-B519-86CA2A95FA62}" presName="circle5" presStyleLbl="node1" presStyleIdx="4" presStyleCnt="6"/>
      <dgm:spPr/>
      <dgm:t>
        <a:bodyPr/>
        <a:lstStyle/>
        <a:p>
          <a:endParaRPr lang="cs-CZ"/>
        </a:p>
      </dgm:t>
    </dgm:pt>
    <dgm:pt modelId="{A88B1846-21B6-4D66-A72A-31D742BE0AE2}" type="pres">
      <dgm:prSet presAssocID="{779AD538-45EF-4291-B519-86CA2A95FA62}" presName="rect5" presStyleLbl="alignAcc1" presStyleIdx="4" presStyleCnt="6"/>
      <dgm:spPr/>
      <dgm:t>
        <a:bodyPr/>
        <a:lstStyle/>
        <a:p>
          <a:endParaRPr lang="cs-CZ"/>
        </a:p>
      </dgm:t>
    </dgm:pt>
    <dgm:pt modelId="{5F247D1F-56F6-4E75-986A-265B76423007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FB571372-F2A3-42BC-AAC5-48629B72CB04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33E64963-2DFF-4F8D-A56B-96AA65DEC85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BAB96D-84AC-4E46-82D6-6FC4895741A5}" type="pres">
      <dgm:prSet presAssocID="{779AD538-45EF-4291-B519-86CA2A95FA62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884EDA-2C15-4F87-AC7E-26E7F99966A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793883-F050-4910-B3F3-2F737C1333DD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DBC5084-700F-4102-ABC0-CC60D6836BFB}" type="presOf" srcId="{779AD538-45EF-4291-B519-86CA2A95FA62}" destId="{A88B1846-21B6-4D66-A72A-31D742BE0AE2}" srcOrd="0" destOrd="0" presId="urn:microsoft.com/office/officeart/2005/8/layout/target3"/>
    <dgm:cxn modelId="{C4C631EE-BF07-40BF-BB13-C8359D0998F9}" type="presOf" srcId="{4C35D32F-0EAB-4CD7-82EE-45574DC2A586}" destId="{B8884EDA-2C15-4F87-AC7E-26E7F99966AE}" srcOrd="1" destOrd="0" presId="urn:microsoft.com/office/officeart/2005/8/layout/target3"/>
    <dgm:cxn modelId="{4255A2BE-4161-47EE-822C-C171F45AED34}" srcId="{757F3AB3-0718-4624-B441-E567A8F0AB56}" destId="{779AD538-45EF-4291-B519-86CA2A95FA62}" srcOrd="4" destOrd="0" parTransId="{C8EAD9FD-D25E-42F9-BDD9-A43448E35DAD}" sibTransId="{987C9EE8-F00F-4252-B256-A937E7DD0855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64435DB-8011-45A7-BCD5-7CC07F9AD958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40A3A0-F281-4B3A-9A29-6E9339E7A991}" type="presOf" srcId="{757F3AB3-0718-4624-B441-E567A8F0AB56}" destId="{333A1088-737F-45CB-B68E-254E46348037}" srcOrd="0" destOrd="0" presId="urn:microsoft.com/office/officeart/2005/8/layout/target3"/>
    <dgm:cxn modelId="{D50D419B-394D-4544-95CF-AAE7B47A84F2}" type="presOf" srcId="{D8197B8C-B260-4A16-BDF4-0947B075E274}" destId="{5A5FFA88-C948-4069-8E93-59FA12366E83}" srcOrd="1" destOrd="0" presId="urn:microsoft.com/office/officeart/2005/8/layout/target3"/>
    <dgm:cxn modelId="{245AF1AA-8295-4A46-AEE2-1F1359FCD24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AAAD7F-B076-4A10-9C51-120021337E2B}" type="presOf" srcId="{4C35D32F-0EAB-4CD7-82EE-45574DC2A586}" destId="{33E64963-2DFF-4F8D-A56B-96AA65DEC852}" srcOrd="0" destOrd="0" presId="urn:microsoft.com/office/officeart/2005/8/layout/target3"/>
    <dgm:cxn modelId="{8EB3C541-6315-46D8-B324-19430EAADC3A}" type="presOf" srcId="{D1B46980-6531-4606-95E6-44980827E919}" destId="{2BE915AB-18AA-4053-B92C-3BFC9ED204BB}" srcOrd="1" destOrd="0" presId="urn:microsoft.com/office/officeart/2005/8/layout/target3"/>
    <dgm:cxn modelId="{A83D06A1-E2DE-4A8A-8B63-FCDB2F683AAB}" type="presOf" srcId="{D1B46980-6531-4606-95E6-44980827E919}" destId="{6140AFEC-043D-4C43-A2F9-D0F5331DF3A3}" srcOrd="0" destOrd="0" presId="urn:microsoft.com/office/officeart/2005/8/layout/target3"/>
    <dgm:cxn modelId="{AE67D401-DAAA-4C90-ACCA-6659F6AFFEA7}" type="presOf" srcId="{B651F6E3-6281-48DB-9319-2AEAFDAE7572}" destId="{619D679B-A015-4ECF-8348-D1034C574F40}" srcOrd="0" destOrd="0" presId="urn:microsoft.com/office/officeart/2005/8/layout/target3"/>
    <dgm:cxn modelId="{FA9C0B81-BA4C-4CFC-92FC-57506FECAC92}" type="presOf" srcId="{779AD538-45EF-4291-B519-86CA2A95FA62}" destId="{DDBAB96D-84AC-4E46-82D6-6FC4895741A5}" srcOrd="1" destOrd="0" presId="urn:microsoft.com/office/officeart/2005/8/layout/target3"/>
    <dgm:cxn modelId="{9BF036C9-89B0-46B2-905D-EA8E84C6C622}" type="presOf" srcId="{B651F6E3-6281-48DB-9319-2AEAFDAE7572}" destId="{6BB5E863-4638-4E1D-BFDE-399D028AC4ED}" srcOrd="1" destOrd="0" presId="urn:microsoft.com/office/officeart/2005/8/layout/target3"/>
    <dgm:cxn modelId="{DDD8B941-82CD-422F-9774-8357F0CF7447}" type="presParOf" srcId="{333A1088-737F-45CB-B68E-254E46348037}" destId="{F5ABB229-8D3B-4694-996A-96F23CF14429}" srcOrd="0" destOrd="0" presId="urn:microsoft.com/office/officeart/2005/8/layout/target3"/>
    <dgm:cxn modelId="{F899EB47-8ACF-4BE3-954B-4058025693C6}" type="presParOf" srcId="{333A1088-737F-45CB-B68E-254E46348037}" destId="{F41139FD-01EE-4571-8B17-4FB00FC51163}" srcOrd="1" destOrd="0" presId="urn:microsoft.com/office/officeart/2005/8/layout/target3"/>
    <dgm:cxn modelId="{5F2B8E27-9D29-42F2-B786-47F58C49395E}" type="presParOf" srcId="{333A1088-737F-45CB-B68E-254E46348037}" destId="{D005CE8C-CC26-4C3E-AC11-E15060ECD759}" srcOrd="2" destOrd="0" presId="urn:microsoft.com/office/officeart/2005/8/layout/target3"/>
    <dgm:cxn modelId="{9D12D0E6-AD11-4EE1-A0E2-4834A1044A13}" type="presParOf" srcId="{333A1088-737F-45CB-B68E-254E46348037}" destId="{2C702D82-9B77-49B7-9568-BB8EB47C3372}" srcOrd="3" destOrd="0" presId="urn:microsoft.com/office/officeart/2005/8/layout/target3"/>
    <dgm:cxn modelId="{F055B287-354C-4110-8F72-F4AD2B838A29}" type="presParOf" srcId="{333A1088-737F-45CB-B68E-254E46348037}" destId="{A52A0455-90FF-4808-ABD0-F02540D31D5A}" srcOrd="4" destOrd="0" presId="urn:microsoft.com/office/officeart/2005/8/layout/target3"/>
    <dgm:cxn modelId="{C04B38E7-D5C1-4DA8-84DF-78CFDBA924F6}" type="presParOf" srcId="{333A1088-737F-45CB-B68E-254E46348037}" destId="{6140AFEC-043D-4C43-A2F9-D0F5331DF3A3}" srcOrd="5" destOrd="0" presId="urn:microsoft.com/office/officeart/2005/8/layout/target3"/>
    <dgm:cxn modelId="{C3E7D63C-EA8F-4DBC-BB7C-681FCB781A79}" type="presParOf" srcId="{333A1088-737F-45CB-B68E-254E46348037}" destId="{9358AC05-5D7D-4327-9F80-1AD486AEA664}" srcOrd="6" destOrd="0" presId="urn:microsoft.com/office/officeart/2005/8/layout/target3"/>
    <dgm:cxn modelId="{F1DDDCEF-0521-45AB-BB9E-1CE1603D46FD}" type="presParOf" srcId="{333A1088-737F-45CB-B68E-254E46348037}" destId="{313FC574-E1CD-4FB4-B054-0B805CE0447D}" srcOrd="7" destOrd="0" presId="urn:microsoft.com/office/officeart/2005/8/layout/target3"/>
    <dgm:cxn modelId="{BCE33475-522E-4BFF-8665-6A7D05664BDE}" type="presParOf" srcId="{333A1088-737F-45CB-B68E-254E46348037}" destId="{619D679B-A015-4ECF-8348-D1034C574F40}" srcOrd="8" destOrd="0" presId="urn:microsoft.com/office/officeart/2005/8/layout/target3"/>
    <dgm:cxn modelId="{64272FCF-417C-4A52-B1A5-50B0BCD00E1B}" type="presParOf" srcId="{333A1088-737F-45CB-B68E-254E46348037}" destId="{322283A8-4A27-4CDA-BAE3-F381106A9174}" srcOrd="9" destOrd="0" presId="urn:microsoft.com/office/officeart/2005/8/layout/target3"/>
    <dgm:cxn modelId="{EF10FCD2-402E-421D-BF0A-C5A86B580732}" type="presParOf" srcId="{333A1088-737F-45CB-B68E-254E46348037}" destId="{FFC9F71D-1B4F-4AD9-A4A6-86ADEFC8AF5C}" srcOrd="10" destOrd="0" presId="urn:microsoft.com/office/officeart/2005/8/layout/target3"/>
    <dgm:cxn modelId="{98C7F04F-3EB3-4C99-8151-0A6F43AF8E2D}" type="presParOf" srcId="{333A1088-737F-45CB-B68E-254E46348037}" destId="{25B08C86-7E15-44DC-BE7F-FFB55DD49D12}" srcOrd="11" destOrd="0" presId="urn:microsoft.com/office/officeart/2005/8/layout/target3"/>
    <dgm:cxn modelId="{1A7151B0-C118-4BB4-946B-D6F1D243E2C7}" type="presParOf" srcId="{333A1088-737F-45CB-B68E-254E46348037}" destId="{190E504F-6C5A-42D0-ADFD-CEB05CCA86B2}" srcOrd="12" destOrd="0" presId="urn:microsoft.com/office/officeart/2005/8/layout/target3"/>
    <dgm:cxn modelId="{328FB0A2-1B61-4BC2-AC76-34F2B1B62282}" type="presParOf" srcId="{333A1088-737F-45CB-B68E-254E46348037}" destId="{F35B677D-2A12-49C7-8546-FBCB8C3214BF}" srcOrd="13" destOrd="0" presId="urn:microsoft.com/office/officeart/2005/8/layout/target3"/>
    <dgm:cxn modelId="{96AB14FB-E191-422C-B9CC-6C4582ED618B}" type="presParOf" srcId="{333A1088-737F-45CB-B68E-254E46348037}" destId="{A88B1846-21B6-4D66-A72A-31D742BE0AE2}" srcOrd="14" destOrd="0" presId="urn:microsoft.com/office/officeart/2005/8/layout/target3"/>
    <dgm:cxn modelId="{7C04FF93-216B-4B52-828D-BC4287EC6AE6}" type="presParOf" srcId="{333A1088-737F-45CB-B68E-254E46348037}" destId="{5F247D1F-56F6-4E75-986A-265B76423007}" srcOrd="15" destOrd="0" presId="urn:microsoft.com/office/officeart/2005/8/layout/target3"/>
    <dgm:cxn modelId="{CE951CDF-1E2A-444B-B38A-FA98D088C53F}" type="presParOf" srcId="{333A1088-737F-45CB-B68E-254E46348037}" destId="{FB571372-F2A3-42BC-AAC5-48629B72CB04}" srcOrd="16" destOrd="0" presId="urn:microsoft.com/office/officeart/2005/8/layout/target3"/>
    <dgm:cxn modelId="{57C46A79-8345-4445-954B-C28CEB385A52}" type="presParOf" srcId="{333A1088-737F-45CB-B68E-254E46348037}" destId="{33E64963-2DFF-4F8D-A56B-96AA65DEC852}" srcOrd="17" destOrd="0" presId="urn:microsoft.com/office/officeart/2005/8/layout/target3"/>
    <dgm:cxn modelId="{A53FD158-F9E6-47E4-8095-581DF09D928B}" type="presParOf" srcId="{333A1088-737F-45CB-B68E-254E46348037}" destId="{AED2198E-93D5-4001-81B4-73124B309672}" srcOrd="18" destOrd="0" presId="urn:microsoft.com/office/officeart/2005/8/layout/target3"/>
    <dgm:cxn modelId="{09B904DF-ED47-4C68-B1AA-41CEF16178B3}" type="presParOf" srcId="{333A1088-737F-45CB-B68E-254E46348037}" destId="{2BE915AB-18AA-4053-B92C-3BFC9ED204BB}" srcOrd="19" destOrd="0" presId="urn:microsoft.com/office/officeart/2005/8/layout/target3"/>
    <dgm:cxn modelId="{3F876871-3F74-434C-AAFC-07376CE492A2}" type="presParOf" srcId="{333A1088-737F-45CB-B68E-254E46348037}" destId="{6BB5E863-4638-4E1D-BFDE-399D028AC4ED}" srcOrd="20" destOrd="0" presId="urn:microsoft.com/office/officeart/2005/8/layout/target3"/>
    <dgm:cxn modelId="{67B9B683-8970-484E-9CAC-04E1F6C73B63}" type="presParOf" srcId="{333A1088-737F-45CB-B68E-254E46348037}" destId="{5A5FFA88-C948-4069-8E93-59FA12366E83}" srcOrd="21" destOrd="0" presId="urn:microsoft.com/office/officeart/2005/8/layout/target3"/>
    <dgm:cxn modelId="{76D6BDCD-441C-4B9F-957E-63588E62212B}" type="presParOf" srcId="{333A1088-737F-45CB-B68E-254E46348037}" destId="{DDBAB96D-84AC-4E46-82D6-6FC4895741A5}" srcOrd="22" destOrd="0" presId="urn:microsoft.com/office/officeart/2005/8/layout/target3"/>
    <dgm:cxn modelId="{A46E069B-300A-4880-8994-7A7F17FD0BDD}" type="presParOf" srcId="{333A1088-737F-45CB-B68E-254E46348037}" destId="{B8884EDA-2C15-4F87-AC7E-26E7F99966A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VY_32_INOVACE_15_ČESKÝ </a:t>
          </a:r>
          <a:r>
            <a:rPr lang="cs-CZ" sz="1300" kern="1200" dirty="0" smtClean="0"/>
            <a:t>JAZYK 5.ROČNÍK_VZORY PODSTATNÝCH JMEN II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VZORY PODSTATNÝCH JMEN II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F35B677D-2A12-49C7-8546-FBCB8C3214B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88B1846-21B6-4D66-A72A-31D742BE0AE2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říjen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FB571372-F2A3-42BC-AAC5-48629B72CB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E64963-2DFF-4F8D-A56B-96AA65DEC85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66C13-910F-4776-9555-E55C98E69298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2F657-2FCD-4223-B7E8-6B5DDADA0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05337846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br>
              <a:rPr lang="cs-CZ" sz="2000" dirty="0" smtClean="0"/>
            </a:br>
            <a:r>
              <a:rPr lang="cs-CZ" dirty="0" smtClean="0">
                <a:solidFill>
                  <a:srgbClr val="C00000"/>
                </a:solidFill>
              </a:rPr>
              <a:t>Vzory podstatných jmen rodu ženského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Určeno pro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pravidel</a:t>
            </a:r>
          </a:p>
          <a:p>
            <a:r>
              <a:rPr lang="cs-CZ" dirty="0" smtClean="0"/>
              <a:t>Vhodné na procvičení probíraného učiva</a:t>
            </a:r>
          </a:p>
          <a:p>
            <a:r>
              <a:rPr lang="cs-CZ" dirty="0" smtClean="0"/>
              <a:t>Některé stránky lze po vytisknutí použít jako pracovní listy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700808"/>
            <a:ext cx="1289304" cy="1810512"/>
          </a:xfrm>
          <a:prstGeom prst="rect">
            <a:avLst/>
          </a:prstGeom>
          <a:noFill/>
        </p:spPr>
      </p:pic>
      <p:pic>
        <p:nvPicPr>
          <p:cNvPr id="1027" name="Picture 3" descr="C:\Users\Alena\AppData\Local\Microsoft\Windows\Temporary Internet Files\Content.IE5\Y8AXGD7B\MP9004220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700808"/>
            <a:ext cx="1224136" cy="1224136"/>
          </a:xfrm>
          <a:prstGeom prst="rect">
            <a:avLst/>
          </a:prstGeom>
          <a:noFill/>
        </p:spPr>
      </p:pic>
      <p:pic>
        <p:nvPicPr>
          <p:cNvPr id="1028" name="Picture 4" descr="C:\Users\Alena\AppData\Local\Microsoft\Windows\Temporary Internet Files\Content.IE5\Y8AXGD7B\MP9001777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5157192"/>
            <a:ext cx="1980220" cy="1320147"/>
          </a:xfrm>
          <a:prstGeom prst="rect">
            <a:avLst/>
          </a:prstGeom>
          <a:noFill/>
        </p:spPr>
      </p:pic>
      <p:pic>
        <p:nvPicPr>
          <p:cNvPr id="1030" name="Picture 6" descr="C:\Users\Alena\AppData\Local\Microsoft\Windows\Temporary Internet Files\Content.IE5\XFZ2XDBR\MC9003357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5157192"/>
            <a:ext cx="1691680" cy="939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Přehled vzorů rodu ženského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vzor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2204865"/>
            <a:ext cx="4040188" cy="2736304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žena</a:t>
            </a:r>
            <a:r>
              <a:rPr lang="cs-CZ" sz="3600" dirty="0" smtClean="0">
                <a:solidFill>
                  <a:srgbClr val="0070C0"/>
                </a:solidFill>
              </a:rPr>
              <a:t>		tvrdý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růže</a:t>
            </a:r>
            <a:r>
              <a:rPr lang="cs-CZ" sz="3600" dirty="0" smtClean="0">
                <a:solidFill>
                  <a:srgbClr val="FF0000"/>
                </a:solidFill>
              </a:rPr>
              <a:t>		měkký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píseň</a:t>
            </a:r>
            <a:r>
              <a:rPr lang="cs-CZ" sz="3600" dirty="0" smtClean="0">
                <a:solidFill>
                  <a:srgbClr val="0070C0"/>
                </a:solidFill>
              </a:rPr>
              <a:t>	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kost</a:t>
            </a:r>
            <a:r>
              <a:rPr lang="cs-CZ" sz="3600" dirty="0" smtClean="0">
                <a:solidFill>
                  <a:srgbClr val="FF0000"/>
                </a:solidFill>
              </a:rPr>
              <a:t>		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Koncovka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       </a:t>
            </a:r>
            <a:r>
              <a:rPr lang="cs-CZ" sz="1600" dirty="0" smtClean="0">
                <a:solidFill>
                  <a:srgbClr val="7030A0"/>
                </a:solidFill>
              </a:rPr>
              <a:t>1. Pád			2. pád</a:t>
            </a:r>
            <a:endParaRPr lang="cs-CZ" sz="1600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766293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sz="3600" b="1" dirty="0" smtClean="0">
                <a:solidFill>
                  <a:srgbClr val="0070C0"/>
                </a:solidFill>
              </a:rPr>
              <a:t>-a			-y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	-e			-e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	</a:t>
            </a:r>
            <a:r>
              <a:rPr lang="cs-CZ" sz="3600" b="1" dirty="0" smtClean="0">
                <a:solidFill>
                  <a:srgbClr val="0070C0"/>
                </a:solidFill>
              </a:rPr>
              <a:t>--			-e (ě)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	--			-i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8" name="Picture 2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653136"/>
            <a:ext cx="1289304" cy="1810512"/>
          </a:xfrm>
          <a:prstGeom prst="rect">
            <a:avLst/>
          </a:prstGeom>
          <a:noFill/>
        </p:spPr>
      </p:pic>
      <p:pic>
        <p:nvPicPr>
          <p:cNvPr id="9" name="Picture 3" descr="C:\Users\Alena\AppData\Local\Microsoft\Windows\Temporary Internet Files\Content.IE5\Y8AXGD7B\MP9004220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5085184"/>
            <a:ext cx="1224136" cy="1224136"/>
          </a:xfrm>
          <a:prstGeom prst="rect">
            <a:avLst/>
          </a:prstGeom>
          <a:noFill/>
        </p:spPr>
      </p:pic>
      <p:pic>
        <p:nvPicPr>
          <p:cNvPr id="10" name="Picture 4" descr="C:\Users\Alena\AppData\Local\Microsoft\Windows\Temporary Internet Files\Content.IE5\Y8AXGD7B\MP9001777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5085184"/>
            <a:ext cx="1980220" cy="1320147"/>
          </a:xfrm>
          <a:prstGeom prst="rect">
            <a:avLst/>
          </a:prstGeom>
          <a:noFill/>
        </p:spPr>
      </p:pic>
      <p:pic>
        <p:nvPicPr>
          <p:cNvPr id="11" name="Picture 6" descr="C:\Users\Alena\AppData\Local\Microsoft\Windows\Temporary Internet Files\Content.IE5\XFZ2XDBR\MC9003357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5157192"/>
            <a:ext cx="1691680" cy="939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Psaní </a:t>
            </a:r>
            <a:r>
              <a:rPr lang="cs-CZ" dirty="0" smtClean="0">
                <a:solidFill>
                  <a:srgbClr val="FF0000"/>
                </a:solidFill>
              </a:rPr>
              <a:t>i/í</a:t>
            </a:r>
            <a:r>
              <a:rPr lang="cs-CZ" dirty="0" smtClean="0">
                <a:solidFill>
                  <a:srgbClr val="C00000"/>
                </a:solidFill>
              </a:rPr>
              <a:t> v koncovkách podstatných jmen rodu ženského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Koncovky</a:t>
            </a:r>
            <a:r>
              <a:rPr lang="cs-CZ" dirty="0" smtClean="0"/>
              <a:t> </a:t>
            </a:r>
            <a:r>
              <a:rPr lang="cs-CZ" i="1" dirty="0" smtClean="0"/>
              <a:t>měkkých vzorů </a:t>
            </a:r>
            <a:r>
              <a:rPr lang="cs-CZ" dirty="0" smtClean="0"/>
              <a:t>a vzorů </a:t>
            </a:r>
            <a:r>
              <a:rPr lang="cs-CZ" i="1" dirty="0" smtClean="0">
                <a:solidFill>
                  <a:srgbClr val="C00000"/>
                </a:solidFill>
              </a:rPr>
              <a:t>píseň</a:t>
            </a:r>
            <a:r>
              <a:rPr lang="cs-CZ" dirty="0" smtClean="0"/>
              <a:t> a </a:t>
            </a:r>
            <a:r>
              <a:rPr lang="cs-CZ" i="1" dirty="0" smtClean="0">
                <a:solidFill>
                  <a:srgbClr val="C00000"/>
                </a:solidFill>
              </a:rPr>
              <a:t>kost</a:t>
            </a:r>
          </a:p>
          <a:p>
            <a:pPr>
              <a:buNone/>
            </a:pPr>
            <a:r>
              <a:rPr lang="cs-CZ" i="1" dirty="0" smtClean="0"/>
              <a:t>př.</a:t>
            </a:r>
            <a:r>
              <a:rPr lang="cs-CZ" i="1" dirty="0" smtClean="0">
                <a:solidFill>
                  <a:srgbClr val="C00000"/>
                </a:solidFill>
              </a:rPr>
              <a:t> 	</a:t>
            </a:r>
            <a:r>
              <a:rPr lang="cs-CZ" i="1" dirty="0" smtClean="0"/>
              <a:t>o růž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		</a:t>
            </a:r>
            <a:r>
              <a:rPr lang="cs-CZ" i="1" dirty="0" smtClean="0"/>
              <a:t>o písn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		</a:t>
            </a:r>
            <a:r>
              <a:rPr lang="cs-CZ" i="1" dirty="0" smtClean="0"/>
              <a:t>o kost</a:t>
            </a:r>
            <a:r>
              <a:rPr lang="cs-CZ" i="1" dirty="0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	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–</a:t>
            </a:r>
            <a:r>
              <a:rPr lang="cs-CZ" b="1" dirty="0" err="1" smtClean="0">
                <a:solidFill>
                  <a:srgbClr val="FF0000"/>
                </a:solidFill>
              </a:rPr>
              <a:t>ami</a:t>
            </a:r>
            <a:r>
              <a:rPr lang="cs-CZ" b="1" dirty="0" smtClean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7. p. č. mn. </a:t>
            </a:r>
            <a:r>
              <a:rPr lang="cs-CZ" dirty="0" smtClean="0"/>
              <a:t>vzor </a:t>
            </a:r>
            <a:r>
              <a:rPr lang="cs-CZ" i="1" dirty="0" smtClean="0">
                <a:solidFill>
                  <a:srgbClr val="FF0000"/>
                </a:solidFill>
              </a:rPr>
              <a:t>žena</a:t>
            </a:r>
          </a:p>
          <a:p>
            <a:pPr>
              <a:buNone/>
            </a:pPr>
            <a:r>
              <a:rPr lang="cs-CZ" dirty="0" smtClean="0"/>
              <a:t>př. 	</a:t>
            </a:r>
            <a:r>
              <a:rPr lang="cs-CZ" i="1" dirty="0" smtClean="0"/>
              <a:t>s dívk</a:t>
            </a:r>
            <a:r>
              <a:rPr lang="cs-CZ" i="1" dirty="0" smtClean="0">
                <a:solidFill>
                  <a:srgbClr val="FF0000"/>
                </a:solidFill>
              </a:rPr>
              <a:t>ami</a:t>
            </a:r>
          </a:p>
          <a:p>
            <a:pPr>
              <a:buNone/>
            </a:pPr>
            <a:r>
              <a:rPr lang="cs-CZ" i="1" dirty="0" smtClean="0"/>
              <a:t>		s žen</a:t>
            </a:r>
            <a:r>
              <a:rPr lang="cs-CZ" i="1" dirty="0" smtClean="0">
                <a:solidFill>
                  <a:srgbClr val="FF0000"/>
                </a:solidFill>
              </a:rPr>
              <a:t>ami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67544" y="4005064"/>
            <a:ext cx="8280920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3" descr="C:\Users\Alena\AppData\Local\Microsoft\Windows\Temporary Internet Files\Content.IE5\Y8AXGD7B\MP9004220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276872"/>
            <a:ext cx="1224136" cy="1224136"/>
          </a:xfrm>
          <a:prstGeom prst="rect">
            <a:avLst/>
          </a:prstGeom>
          <a:noFill/>
        </p:spPr>
      </p:pic>
      <p:pic>
        <p:nvPicPr>
          <p:cNvPr id="6" name="Picture 4" descr="C:\Users\Alena\AppData\Local\Microsoft\Windows\Temporary Internet Files\Content.IE5\Y8AXGD7B\MP9001777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492896"/>
            <a:ext cx="1980220" cy="1320147"/>
          </a:xfrm>
          <a:prstGeom prst="rect">
            <a:avLst/>
          </a:prstGeom>
          <a:noFill/>
        </p:spPr>
      </p:pic>
      <p:pic>
        <p:nvPicPr>
          <p:cNvPr id="9" name="Picture 6" descr="C:\Users\Alena\AppData\Local\Microsoft\Windows\Temporary Internet Files\Content.IE5\XFZ2XDBR\MC9003357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276872"/>
            <a:ext cx="1691680" cy="939585"/>
          </a:xfrm>
          <a:prstGeom prst="rect">
            <a:avLst/>
          </a:prstGeom>
          <a:noFill/>
        </p:spPr>
      </p:pic>
      <p:pic>
        <p:nvPicPr>
          <p:cNvPr id="11" name="Picture 2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581128"/>
            <a:ext cx="1289304" cy="1810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Vylušti křížovku a urči vzory doplněných podstatných jmen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r="28207"/>
          <a:stretch>
            <a:fillRect/>
          </a:stretch>
        </p:blipFill>
        <p:spPr bwMode="auto">
          <a:xfrm>
            <a:off x="4427984" y="2060848"/>
            <a:ext cx="3672408" cy="4567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683568" y="1628800"/>
            <a:ext cx="4038600" cy="4525963"/>
          </a:xfrm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Svisle:</a:t>
            </a:r>
            <a:r>
              <a:rPr lang="cs-CZ" dirty="0" smtClean="0"/>
              <a:t> </a:t>
            </a:r>
          </a:p>
          <a:p>
            <a:pPr marL="514350" indent="-514350">
              <a:buNone/>
            </a:pPr>
            <a:r>
              <a:rPr lang="cs-CZ" dirty="0" smtClean="0"/>
              <a:t>1.  namleté obilí </a:t>
            </a:r>
          </a:p>
          <a:p>
            <a:pPr marL="514350" indent="-514350">
              <a:buNone/>
            </a:pPr>
            <a:r>
              <a:rPr lang="cs-CZ" dirty="0" smtClean="0"/>
              <a:t>2.  mladé děvče</a:t>
            </a:r>
          </a:p>
          <a:p>
            <a:pPr marL="514350" indent="-514350">
              <a:buNone/>
            </a:pPr>
            <a:r>
              <a:rPr lang="cs-CZ" dirty="0" smtClean="0"/>
              <a:t>3.  červená tekutina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Vodorovně: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4.  lepíme ji na zeď 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5733256"/>
            <a:ext cx="5184576" cy="576064"/>
          </a:xfrm>
          <a:prstGeom prst="rect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/>
                </a:solidFill>
              </a:rPr>
              <a:t>Řešení nalezneš na další </a:t>
            </a:r>
            <a:r>
              <a:rPr lang="cs-CZ" sz="2800" dirty="0" err="1" smtClean="0">
                <a:solidFill>
                  <a:schemeClr val="bg2"/>
                </a:solidFill>
              </a:rPr>
              <a:t>stánce</a:t>
            </a:r>
            <a:r>
              <a:rPr lang="cs-CZ" sz="2800" dirty="0" smtClean="0">
                <a:solidFill>
                  <a:schemeClr val="bg2"/>
                </a:solidFill>
              </a:rPr>
              <a:t>.</a:t>
            </a:r>
            <a:endParaRPr lang="cs-CZ" sz="2800" dirty="0">
              <a:solidFill>
                <a:schemeClr val="bg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r="28207"/>
          <a:stretch>
            <a:fillRect/>
          </a:stretch>
        </p:blipFill>
        <p:spPr bwMode="auto">
          <a:xfrm>
            <a:off x="4427984" y="2060848"/>
            <a:ext cx="3672408" cy="4567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683568" y="1628800"/>
            <a:ext cx="4038600" cy="4525963"/>
          </a:xfrm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Svisle:</a:t>
            </a:r>
            <a:r>
              <a:rPr lang="cs-CZ" dirty="0" smtClean="0"/>
              <a:t> </a:t>
            </a:r>
          </a:p>
          <a:p>
            <a:pPr marL="514350" indent="-514350">
              <a:buNone/>
            </a:pPr>
            <a:r>
              <a:rPr lang="cs-CZ" dirty="0" smtClean="0"/>
              <a:t>1.  namleté obilí </a:t>
            </a:r>
          </a:p>
          <a:p>
            <a:pPr marL="514350" indent="-514350">
              <a:buNone/>
            </a:pPr>
            <a:r>
              <a:rPr lang="cs-CZ" dirty="0" smtClean="0"/>
              <a:t>2.  mladé děvče</a:t>
            </a:r>
          </a:p>
          <a:p>
            <a:pPr marL="514350" indent="-514350">
              <a:buNone/>
            </a:pPr>
            <a:r>
              <a:rPr lang="cs-CZ" dirty="0" smtClean="0"/>
              <a:t>3.  červená tekutina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Vodorovně: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4.  lepíme ji na zeď 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60504" y="26452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249289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306896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64502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414908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472514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256490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306896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3645024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68344" y="414908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472514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645024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422108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472514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88224" y="5229200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472514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12160" y="4725144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472514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Urči vzory podstatných jmen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200" dirty="0" smtClean="0"/>
              <a:t>skvrna ________	</a:t>
            </a:r>
          </a:p>
          <a:p>
            <a:r>
              <a:rPr lang="cs-CZ" sz="4200" dirty="0" smtClean="0"/>
              <a:t>loděnice _______</a:t>
            </a:r>
            <a:endParaRPr lang="cs-CZ" sz="4200" dirty="0" smtClean="0"/>
          </a:p>
          <a:p>
            <a:r>
              <a:rPr lang="cs-CZ" sz="4200" dirty="0" smtClean="0"/>
              <a:t>mříž _________</a:t>
            </a:r>
            <a:r>
              <a:rPr lang="cs-CZ" sz="4200" dirty="0" smtClean="0"/>
              <a:t>	</a:t>
            </a:r>
          </a:p>
          <a:p>
            <a:r>
              <a:rPr lang="cs-CZ" sz="4200" dirty="0" smtClean="0"/>
              <a:t>náplast </a:t>
            </a:r>
            <a:r>
              <a:rPr lang="cs-CZ" sz="4200" dirty="0" smtClean="0"/>
              <a:t>________</a:t>
            </a:r>
            <a:endParaRPr lang="cs-CZ" sz="4200" dirty="0" smtClean="0"/>
          </a:p>
          <a:p>
            <a:r>
              <a:rPr lang="cs-CZ" sz="4200" dirty="0" smtClean="0"/>
              <a:t>koule__________</a:t>
            </a:r>
            <a:r>
              <a:rPr lang="cs-CZ" sz="4400" dirty="0" smtClean="0"/>
              <a:t>	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556792"/>
            <a:ext cx="4258816" cy="4569371"/>
          </a:xfrm>
        </p:spPr>
        <p:txBody>
          <a:bodyPr>
            <a:normAutofit fontScale="85000" lnSpcReduction="10000"/>
          </a:bodyPr>
          <a:lstStyle/>
          <a:p>
            <a:r>
              <a:rPr lang="cs-CZ" sz="4200" dirty="0" smtClean="0"/>
              <a:t>žena</a:t>
            </a:r>
          </a:p>
          <a:p>
            <a:r>
              <a:rPr lang="cs-CZ" sz="4200" dirty="0" smtClean="0"/>
              <a:t>růže</a:t>
            </a:r>
          </a:p>
          <a:p>
            <a:r>
              <a:rPr lang="cs-CZ" sz="4200" dirty="0" smtClean="0"/>
              <a:t>píseň</a:t>
            </a:r>
          </a:p>
          <a:p>
            <a:r>
              <a:rPr lang="cs-CZ" sz="4200" dirty="0" smtClean="0"/>
              <a:t>kost</a:t>
            </a:r>
          </a:p>
          <a:p>
            <a:r>
              <a:rPr lang="cs-CZ" sz="4200" dirty="0" smtClean="0"/>
              <a:t>růže</a:t>
            </a:r>
          </a:p>
          <a:p>
            <a:endParaRPr lang="cs-CZ" sz="3700" dirty="0" smtClean="0"/>
          </a:p>
          <a:p>
            <a:pPr>
              <a:buNone/>
            </a:pPr>
            <a:r>
              <a:rPr lang="cs-CZ" sz="3700" dirty="0" smtClean="0"/>
              <a:t>	</a:t>
            </a:r>
            <a:r>
              <a:rPr lang="cs-CZ" sz="3700" dirty="0" smtClean="0">
                <a:solidFill>
                  <a:srgbClr val="C00000"/>
                </a:solidFill>
              </a:rPr>
              <a:t>Kontrola</a:t>
            </a:r>
            <a:endParaRPr lang="cs-CZ" sz="3700" dirty="0">
              <a:solidFill>
                <a:srgbClr val="C00000"/>
              </a:solidFill>
            </a:endParaRPr>
          </a:p>
        </p:txBody>
      </p:sp>
      <p:pic>
        <p:nvPicPr>
          <p:cNvPr id="1030" name="Picture 6" descr="C:\Users\Alena\AppData\Local\Microsoft\Windows\Temporary Internet Files\Content.IE5\XFZ2XDBR\MP9004334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628800"/>
            <a:ext cx="4139952" cy="27575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Urči vzory podstatných jmen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600" dirty="0" smtClean="0"/>
              <a:t>sůl </a:t>
            </a:r>
            <a:r>
              <a:rPr lang="cs-CZ" sz="4600" dirty="0" smtClean="0"/>
              <a:t>__________</a:t>
            </a:r>
          </a:p>
          <a:p>
            <a:r>
              <a:rPr lang="cs-CZ" sz="4600" dirty="0" smtClean="0"/>
              <a:t>koroptev</a:t>
            </a:r>
            <a:r>
              <a:rPr lang="cs-CZ" sz="4600" dirty="0" smtClean="0"/>
              <a:t>______</a:t>
            </a:r>
          </a:p>
          <a:p>
            <a:r>
              <a:rPr lang="cs-CZ" sz="4600" dirty="0" smtClean="0"/>
              <a:t>bota </a:t>
            </a:r>
            <a:r>
              <a:rPr lang="cs-CZ" sz="4600" dirty="0" smtClean="0"/>
              <a:t>_________</a:t>
            </a:r>
          </a:p>
          <a:p>
            <a:r>
              <a:rPr lang="cs-CZ" sz="4600" dirty="0" smtClean="0"/>
              <a:t>rýže</a:t>
            </a:r>
            <a:r>
              <a:rPr lang="cs-CZ" sz="4600" dirty="0" smtClean="0"/>
              <a:t>__________</a:t>
            </a:r>
          </a:p>
          <a:p>
            <a:r>
              <a:rPr lang="cs-CZ" sz="4600" dirty="0" smtClean="0"/>
              <a:t>tvář</a:t>
            </a:r>
            <a:r>
              <a:rPr lang="cs-CZ" sz="4600" dirty="0" smtClean="0"/>
              <a:t>__________</a:t>
            </a:r>
            <a:endParaRPr lang="cs-CZ" sz="4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400" dirty="0" smtClean="0"/>
              <a:t>kost</a:t>
            </a:r>
          </a:p>
          <a:p>
            <a:r>
              <a:rPr lang="cs-CZ" sz="4400" dirty="0" smtClean="0"/>
              <a:t>píseň</a:t>
            </a:r>
          </a:p>
          <a:p>
            <a:r>
              <a:rPr lang="cs-CZ" sz="4400" dirty="0" smtClean="0"/>
              <a:t>žena</a:t>
            </a:r>
          </a:p>
          <a:p>
            <a:r>
              <a:rPr lang="cs-CZ" sz="4400" dirty="0" smtClean="0"/>
              <a:t>růže</a:t>
            </a:r>
          </a:p>
          <a:p>
            <a:r>
              <a:rPr lang="cs-CZ" sz="4400" dirty="0" smtClean="0"/>
              <a:t>píseň</a:t>
            </a:r>
            <a:endParaRPr lang="cs-CZ" sz="4400" dirty="0"/>
          </a:p>
        </p:txBody>
      </p:sp>
      <p:pic>
        <p:nvPicPr>
          <p:cNvPr id="2055" name="Picture 7" descr="C:\Users\Alena\AppData\Local\Microsoft\Windows\Temporary Internet Files\Content.IE5\Y8AXGD7B\MP9002160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628800"/>
            <a:ext cx="2456688" cy="3657600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5004048" y="5661248"/>
            <a:ext cx="2448272" cy="720080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</a:t>
            </a:r>
            <a:r>
              <a:rPr lang="cs-CZ" sz="3200" dirty="0" smtClean="0"/>
              <a:t>ontrola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Doplň i/y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/>
              <a:t>v</a:t>
            </a:r>
            <a:r>
              <a:rPr lang="cs-CZ" sz="3600" dirty="0" smtClean="0"/>
              <a:t>e </a:t>
            </a:r>
            <a:r>
              <a:rPr lang="cs-CZ" sz="3600" dirty="0" err="1" smtClean="0"/>
              <a:t>chvíl</a:t>
            </a:r>
            <a:r>
              <a:rPr lang="cs-CZ" sz="3600" dirty="0" smtClean="0"/>
              <a:t>___			z hlav____</a:t>
            </a:r>
          </a:p>
          <a:p>
            <a:pPr>
              <a:buNone/>
            </a:pPr>
            <a:r>
              <a:rPr lang="cs-CZ" sz="3600" dirty="0"/>
              <a:t>s</a:t>
            </a:r>
            <a:r>
              <a:rPr lang="cs-CZ" sz="3600" dirty="0" smtClean="0"/>
              <a:t>lané slz____			do </a:t>
            </a:r>
            <a:r>
              <a:rPr lang="cs-CZ" sz="3600" dirty="0" err="1" smtClean="0"/>
              <a:t>tm</a:t>
            </a:r>
            <a:r>
              <a:rPr lang="cs-CZ" sz="3600" dirty="0" smtClean="0"/>
              <a:t>____</a:t>
            </a:r>
          </a:p>
          <a:p>
            <a:pPr>
              <a:buNone/>
            </a:pPr>
            <a:r>
              <a:rPr lang="cs-CZ" sz="3600" dirty="0"/>
              <a:t>z</a:t>
            </a:r>
            <a:r>
              <a:rPr lang="cs-CZ" sz="3600" dirty="0" smtClean="0"/>
              <a:t>e slám____			vyšší budov____</a:t>
            </a:r>
          </a:p>
          <a:p>
            <a:pPr>
              <a:buNone/>
            </a:pPr>
            <a:r>
              <a:rPr lang="cs-CZ" sz="3600" dirty="0"/>
              <a:t>s</a:t>
            </a:r>
            <a:r>
              <a:rPr lang="cs-CZ" sz="3600" dirty="0" smtClean="0"/>
              <a:t>e </a:t>
            </a:r>
            <a:r>
              <a:rPr lang="cs-CZ" sz="3600" dirty="0" err="1" smtClean="0"/>
              <a:t>zebram</a:t>
            </a:r>
            <a:r>
              <a:rPr lang="cs-CZ" sz="3600" dirty="0" smtClean="0"/>
              <a:t>____		v daleké zem____</a:t>
            </a:r>
          </a:p>
          <a:p>
            <a:pPr>
              <a:buNone/>
            </a:pPr>
            <a:r>
              <a:rPr lang="cs-CZ" sz="3600" dirty="0"/>
              <a:t>s</a:t>
            </a:r>
            <a:r>
              <a:rPr lang="cs-CZ" sz="3600" dirty="0" smtClean="0"/>
              <a:t> </a:t>
            </a:r>
            <a:r>
              <a:rPr lang="cs-CZ" sz="3600" dirty="0" err="1" smtClean="0"/>
              <a:t>řečm</a:t>
            </a:r>
            <a:r>
              <a:rPr lang="cs-CZ" sz="3600" dirty="0" smtClean="0"/>
              <a:t>____			o tarantul____</a:t>
            </a:r>
          </a:p>
          <a:p>
            <a:pPr>
              <a:buNone/>
            </a:pPr>
            <a:r>
              <a:rPr lang="cs-CZ" sz="3600" dirty="0"/>
              <a:t>d</a:t>
            </a:r>
            <a:r>
              <a:rPr lang="cs-CZ" sz="3600" dirty="0" smtClean="0"/>
              <a:t>o </a:t>
            </a:r>
            <a:r>
              <a:rPr lang="cs-CZ" sz="3600" dirty="0" err="1" smtClean="0"/>
              <a:t>vazb</a:t>
            </a:r>
            <a:r>
              <a:rPr lang="cs-CZ" sz="3600" dirty="0" smtClean="0"/>
              <a:t>____			s </a:t>
            </a:r>
            <a:r>
              <a:rPr lang="cs-CZ" sz="3600" dirty="0" err="1" smtClean="0"/>
              <a:t>cibul</a:t>
            </a:r>
            <a:r>
              <a:rPr lang="cs-CZ" sz="3600" dirty="0" smtClean="0"/>
              <a:t>____</a:t>
            </a:r>
            <a:endParaRPr lang="cs-CZ" sz="3600" dirty="0" smtClean="0"/>
          </a:p>
          <a:p>
            <a:pPr>
              <a:buNone/>
            </a:pPr>
            <a:r>
              <a:rPr lang="cs-CZ" sz="3600" dirty="0"/>
              <a:t>v</a:t>
            </a:r>
            <a:r>
              <a:rPr lang="cs-CZ" sz="3600" dirty="0" smtClean="0"/>
              <a:t> obuv____			v </a:t>
            </a:r>
            <a:r>
              <a:rPr lang="cs-CZ" sz="3600" dirty="0" err="1" smtClean="0"/>
              <a:t>chůz</a:t>
            </a:r>
            <a:r>
              <a:rPr lang="cs-CZ" sz="3600" dirty="0" smtClean="0"/>
              <a:t>_____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051720" y="155679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335699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40050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9712" y="52292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0352" y="34290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92280" y="40050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16216" y="45811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88224" y="52292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67744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23728" y="27809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123728" y="45091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155679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16216" y="213285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80312" y="27809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39752" y="6093296"/>
            <a:ext cx="4248472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Pro kontrolu znovu klikni.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Alena\AppData\Local\Microsoft\Windows\Temporary Internet Files\Content.IE5\XFZ2XDBR\MP9004252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628800"/>
            <a:ext cx="1950915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>
                <a:hlinkClick r:id="rId2"/>
              </a:rPr>
              <a:t>http://microsoft.com</a:t>
            </a:r>
            <a:endParaRPr lang="cs-CZ" sz="1800" dirty="0" smtClean="0"/>
          </a:p>
          <a:p>
            <a:r>
              <a:rPr lang="cs-CZ" sz="1800" dirty="0" smtClean="0"/>
              <a:t>Křížovka - http://puzzlemaker.discoveryeducation.com/code/BuildCrissCross.asp</a:t>
            </a:r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4" name="Picture 2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212976"/>
            <a:ext cx="2081392" cy="29228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252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 Vzory podstatných jmen rodu ženského</vt:lpstr>
      <vt:lpstr>Přehled vzorů rodu ženského</vt:lpstr>
      <vt:lpstr>Psaní i/í v koncovkách podstatných jmen rodu ženského</vt:lpstr>
      <vt:lpstr>Vylušti křížovku a urči vzory doplněných podstatných jmen</vt:lpstr>
      <vt:lpstr>Řešení</vt:lpstr>
      <vt:lpstr>Urči vzory podstatných jmen</vt:lpstr>
      <vt:lpstr>Urči vzory podstatných jmen</vt:lpstr>
      <vt:lpstr>Doplň i/y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39</cp:revision>
  <dcterms:created xsi:type="dcterms:W3CDTF">2012-04-20T15:56:29Z</dcterms:created>
  <dcterms:modified xsi:type="dcterms:W3CDTF">2012-06-01T20:50:08Z</dcterms:modified>
</cp:coreProperties>
</file>