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8" r:id="rId3"/>
    <p:sldId id="263" r:id="rId4"/>
    <p:sldId id="264" r:id="rId5"/>
    <p:sldId id="261" r:id="rId6"/>
    <p:sldId id="265" r:id="rId7"/>
    <p:sldId id="266" r:id="rId8"/>
    <p:sldId id="267" r:id="rId9"/>
    <p:sldId id="262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smtClean="0"/>
            <a:t>VY_32_INOVACE_16_ČESKÝ </a:t>
          </a:r>
          <a:r>
            <a:rPr lang="cs-CZ" dirty="0" smtClean="0"/>
            <a:t>JAZYK 5.ROČNÍK_VZORY PODSTATNÝCH JMEN III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VZORY PODSTATNÝCH JMEN III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577200A0-AC24-4495-9850-B51F1CC00F9A}">
      <dgm:prSet/>
      <dgm:spPr/>
      <dgm:t>
        <a:bodyPr/>
        <a:lstStyle/>
        <a:p>
          <a:pPr algn="l" rtl="0"/>
          <a:r>
            <a:rPr lang="cs-CZ" dirty="0" smtClean="0"/>
            <a:t>Vytvořeno: říjen 2011</a:t>
          </a:r>
          <a:endParaRPr lang="cs-CZ" dirty="0"/>
        </a:p>
      </dgm:t>
    </dgm:pt>
    <dgm:pt modelId="{EE79EDC7-CD41-4276-A2F8-C676ED03AA45}" type="parTrans" cxnId="{914043DA-3D89-4E22-AB22-238734DF031C}">
      <dgm:prSet/>
      <dgm:spPr/>
      <dgm:t>
        <a:bodyPr/>
        <a:lstStyle/>
        <a:p>
          <a:endParaRPr lang="cs-CZ"/>
        </a:p>
      </dgm:t>
    </dgm:pt>
    <dgm:pt modelId="{044D4FB1-92AA-4F3D-AFAA-F708445EDE1C}" type="sibTrans" cxnId="{914043DA-3D89-4E22-AB22-238734DF031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9F8F9A2F-C8ED-4B68-9F3A-0C40207C24FB}" type="pres">
      <dgm:prSet presAssocID="{577200A0-AC24-4495-9850-B51F1CC00F9A}" presName="vertSpace5" presStyleLbl="node1" presStyleIdx="3" presStyleCnt="6"/>
      <dgm:spPr/>
      <dgm:t>
        <a:bodyPr/>
        <a:lstStyle/>
        <a:p>
          <a:endParaRPr lang="cs-CZ"/>
        </a:p>
      </dgm:t>
    </dgm:pt>
    <dgm:pt modelId="{B9536C07-A34E-446A-ADC1-8D7549026012}" type="pres">
      <dgm:prSet presAssocID="{577200A0-AC24-4495-9850-B51F1CC00F9A}" presName="circle5" presStyleLbl="node1" presStyleIdx="4" presStyleCnt="6"/>
      <dgm:spPr/>
      <dgm:t>
        <a:bodyPr/>
        <a:lstStyle/>
        <a:p>
          <a:endParaRPr lang="cs-CZ"/>
        </a:p>
      </dgm:t>
    </dgm:pt>
    <dgm:pt modelId="{0936D6CF-E16A-492E-BD72-1BF213B5DF2E}" type="pres">
      <dgm:prSet presAssocID="{577200A0-AC24-4495-9850-B51F1CC00F9A}" presName="rect5" presStyleLbl="alignAcc1" presStyleIdx="4" presStyleCnt="6"/>
      <dgm:spPr/>
      <dgm:t>
        <a:bodyPr/>
        <a:lstStyle/>
        <a:p>
          <a:endParaRPr lang="cs-CZ"/>
        </a:p>
      </dgm:t>
    </dgm:pt>
    <dgm:pt modelId="{E358EB4F-1B3E-4DB1-9FCB-AA2FACADB486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A9399C4A-D68B-4815-9A2D-0C0E311A5E68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6DF815A4-A230-4A91-8B57-72662919122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D095CD-1DA4-4001-B34B-5C8A57169CA7}" type="pres">
      <dgm:prSet presAssocID="{577200A0-AC24-4495-9850-B51F1CC00F9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9F2FB6-A189-4D41-9433-2A51D8A8F26D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D15E64-41D4-42F6-87D5-74A53F64940B}" type="presOf" srcId="{757F3AB3-0718-4624-B441-E567A8F0AB56}" destId="{333A1088-737F-45CB-B68E-254E46348037}" srcOrd="0" destOrd="0" presId="urn:microsoft.com/office/officeart/2005/8/layout/target3"/>
    <dgm:cxn modelId="{31FAC2F2-9144-462D-B307-579B31144B69}" type="presOf" srcId="{D1B46980-6531-4606-95E6-44980827E919}" destId="{6140AFEC-043D-4C43-A2F9-D0F5331DF3A3}" srcOrd="0" destOrd="0" presId="urn:microsoft.com/office/officeart/2005/8/layout/target3"/>
    <dgm:cxn modelId="{57BFA1A8-E85F-439C-A873-A9BD187A321E}" type="presOf" srcId="{D1D4F407-5343-4D3F-B5B9-D407B03CAEB4}" destId="{AED2198E-93D5-4001-81B4-73124B309672}" srcOrd="1" destOrd="0" presId="urn:microsoft.com/office/officeart/2005/8/layout/target3"/>
    <dgm:cxn modelId="{FA7FD8FD-1B9B-4708-A451-B55CF900458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BFB2C286-F2A6-4A4B-B784-A0938C5DB090}" type="presOf" srcId="{D8197B8C-B260-4A16-BDF4-0947B075E274}" destId="{25B08C86-7E15-44DC-BE7F-FFB55DD49D12}" srcOrd="0" destOrd="0" presId="urn:microsoft.com/office/officeart/2005/8/layout/target3"/>
    <dgm:cxn modelId="{914043DA-3D89-4E22-AB22-238734DF031C}" srcId="{757F3AB3-0718-4624-B441-E567A8F0AB56}" destId="{577200A0-AC24-4495-9850-B51F1CC00F9A}" srcOrd="4" destOrd="0" parTransId="{EE79EDC7-CD41-4276-A2F8-C676ED03AA45}" sibTransId="{044D4FB1-92AA-4F3D-AFAA-F708445EDE1C}"/>
    <dgm:cxn modelId="{70C0759E-C50C-403C-97B9-57B7D830CE99}" type="presOf" srcId="{B651F6E3-6281-48DB-9319-2AEAFDAE7572}" destId="{619D679B-A015-4ECF-8348-D1034C574F40}" srcOrd="0" destOrd="0" presId="urn:microsoft.com/office/officeart/2005/8/layout/target3"/>
    <dgm:cxn modelId="{1BCB3A94-2F3E-4BBB-8BE0-1549FBD30194}" type="presOf" srcId="{577200A0-AC24-4495-9850-B51F1CC00F9A}" destId="{CBD095CD-1DA4-4001-B34B-5C8A57169CA7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8CC59BF-D823-4B9C-9C25-0D7FA3F86F00}" type="presOf" srcId="{D1B46980-6531-4606-95E6-44980827E919}" destId="{2BE915AB-18AA-4053-B92C-3BFC9ED204BB}" srcOrd="1" destOrd="0" presId="urn:microsoft.com/office/officeart/2005/8/layout/target3"/>
    <dgm:cxn modelId="{6D1BE047-44C2-4D5D-949E-9869B90869B2}" type="presOf" srcId="{D8197B8C-B260-4A16-BDF4-0947B075E274}" destId="{5A5FFA88-C948-4069-8E93-59FA12366E83}" srcOrd="1" destOrd="0" presId="urn:microsoft.com/office/officeart/2005/8/layout/target3"/>
    <dgm:cxn modelId="{B8A678C6-D2CB-4238-AD7C-A0222D051284}" type="presOf" srcId="{B651F6E3-6281-48DB-9319-2AEAFDAE7572}" destId="{6BB5E863-4638-4E1D-BFDE-399D028AC4ED}" srcOrd="1" destOrd="0" presId="urn:microsoft.com/office/officeart/2005/8/layout/target3"/>
    <dgm:cxn modelId="{E58BD779-69B9-4226-85DB-62F2AF47DC98}" type="presOf" srcId="{577200A0-AC24-4495-9850-B51F1CC00F9A}" destId="{0936D6CF-E16A-492E-BD72-1BF213B5DF2E}" srcOrd="0" destOrd="0" presId="urn:microsoft.com/office/officeart/2005/8/layout/target3"/>
    <dgm:cxn modelId="{D4CDC275-B37B-4871-88F4-94EB3BE3B01B}" type="presOf" srcId="{4C35D32F-0EAB-4CD7-82EE-45574DC2A586}" destId="{3A9F2FB6-A189-4D41-9433-2A51D8A8F26D}" srcOrd="1" destOrd="0" presId="urn:microsoft.com/office/officeart/2005/8/layout/target3"/>
    <dgm:cxn modelId="{76011776-5176-41B8-9478-9AB8B469CB07}" type="presOf" srcId="{4C35D32F-0EAB-4CD7-82EE-45574DC2A586}" destId="{6DF815A4-A230-4A91-8B57-726629191225}" srcOrd="0" destOrd="0" presId="urn:microsoft.com/office/officeart/2005/8/layout/target3"/>
    <dgm:cxn modelId="{D184FB67-80E1-4B26-822D-0BAA97FCB038}" type="presParOf" srcId="{333A1088-737F-45CB-B68E-254E46348037}" destId="{F5ABB229-8D3B-4694-996A-96F23CF14429}" srcOrd="0" destOrd="0" presId="urn:microsoft.com/office/officeart/2005/8/layout/target3"/>
    <dgm:cxn modelId="{7C309474-B6FB-4F67-A5A1-BF5B2D53FA60}" type="presParOf" srcId="{333A1088-737F-45CB-B68E-254E46348037}" destId="{F41139FD-01EE-4571-8B17-4FB00FC51163}" srcOrd="1" destOrd="0" presId="urn:microsoft.com/office/officeart/2005/8/layout/target3"/>
    <dgm:cxn modelId="{53D6B11B-B6E7-4FC6-A3CE-C70F2C763EC2}" type="presParOf" srcId="{333A1088-737F-45CB-B68E-254E46348037}" destId="{D005CE8C-CC26-4C3E-AC11-E15060ECD759}" srcOrd="2" destOrd="0" presId="urn:microsoft.com/office/officeart/2005/8/layout/target3"/>
    <dgm:cxn modelId="{4FC3BBC0-16E2-4558-B104-30B16D6A75AA}" type="presParOf" srcId="{333A1088-737F-45CB-B68E-254E46348037}" destId="{2C702D82-9B77-49B7-9568-BB8EB47C3372}" srcOrd="3" destOrd="0" presId="urn:microsoft.com/office/officeart/2005/8/layout/target3"/>
    <dgm:cxn modelId="{FCE73E6B-524D-4155-90B5-2B9A6F4BED44}" type="presParOf" srcId="{333A1088-737F-45CB-B68E-254E46348037}" destId="{A52A0455-90FF-4808-ABD0-F02540D31D5A}" srcOrd="4" destOrd="0" presId="urn:microsoft.com/office/officeart/2005/8/layout/target3"/>
    <dgm:cxn modelId="{F5B05AE8-E746-4EF6-813D-04E5CB507F06}" type="presParOf" srcId="{333A1088-737F-45CB-B68E-254E46348037}" destId="{6140AFEC-043D-4C43-A2F9-D0F5331DF3A3}" srcOrd="5" destOrd="0" presId="urn:microsoft.com/office/officeart/2005/8/layout/target3"/>
    <dgm:cxn modelId="{C005ED37-7592-44B2-B713-E239155DB9D9}" type="presParOf" srcId="{333A1088-737F-45CB-B68E-254E46348037}" destId="{9358AC05-5D7D-4327-9F80-1AD486AEA664}" srcOrd="6" destOrd="0" presId="urn:microsoft.com/office/officeart/2005/8/layout/target3"/>
    <dgm:cxn modelId="{21851F56-9278-4FCC-A67C-575545637ED0}" type="presParOf" srcId="{333A1088-737F-45CB-B68E-254E46348037}" destId="{313FC574-E1CD-4FB4-B054-0B805CE0447D}" srcOrd="7" destOrd="0" presId="urn:microsoft.com/office/officeart/2005/8/layout/target3"/>
    <dgm:cxn modelId="{5CB329F7-BCA3-428E-9835-8D4920E2E08B}" type="presParOf" srcId="{333A1088-737F-45CB-B68E-254E46348037}" destId="{619D679B-A015-4ECF-8348-D1034C574F40}" srcOrd="8" destOrd="0" presId="urn:microsoft.com/office/officeart/2005/8/layout/target3"/>
    <dgm:cxn modelId="{A1EABC85-32AB-4293-810B-19777EA8ABE3}" type="presParOf" srcId="{333A1088-737F-45CB-B68E-254E46348037}" destId="{322283A8-4A27-4CDA-BAE3-F381106A9174}" srcOrd="9" destOrd="0" presId="urn:microsoft.com/office/officeart/2005/8/layout/target3"/>
    <dgm:cxn modelId="{DC75F630-DD14-4916-900B-1A5F4164B954}" type="presParOf" srcId="{333A1088-737F-45CB-B68E-254E46348037}" destId="{FFC9F71D-1B4F-4AD9-A4A6-86ADEFC8AF5C}" srcOrd="10" destOrd="0" presId="urn:microsoft.com/office/officeart/2005/8/layout/target3"/>
    <dgm:cxn modelId="{7E39F8DF-0932-450D-87EF-AB860625CD06}" type="presParOf" srcId="{333A1088-737F-45CB-B68E-254E46348037}" destId="{25B08C86-7E15-44DC-BE7F-FFB55DD49D12}" srcOrd="11" destOrd="0" presId="urn:microsoft.com/office/officeart/2005/8/layout/target3"/>
    <dgm:cxn modelId="{B39B2CF1-329A-47E8-9C23-24B7532815EC}" type="presParOf" srcId="{333A1088-737F-45CB-B68E-254E46348037}" destId="{9F8F9A2F-C8ED-4B68-9F3A-0C40207C24FB}" srcOrd="12" destOrd="0" presId="urn:microsoft.com/office/officeart/2005/8/layout/target3"/>
    <dgm:cxn modelId="{F00E678A-4780-4A89-B5C2-6EDC0C9E2D4A}" type="presParOf" srcId="{333A1088-737F-45CB-B68E-254E46348037}" destId="{B9536C07-A34E-446A-ADC1-8D7549026012}" srcOrd="13" destOrd="0" presId="urn:microsoft.com/office/officeart/2005/8/layout/target3"/>
    <dgm:cxn modelId="{078514F7-CE36-473C-BF9C-7299BB284762}" type="presParOf" srcId="{333A1088-737F-45CB-B68E-254E46348037}" destId="{0936D6CF-E16A-492E-BD72-1BF213B5DF2E}" srcOrd="14" destOrd="0" presId="urn:microsoft.com/office/officeart/2005/8/layout/target3"/>
    <dgm:cxn modelId="{6E234CAE-A8AD-474F-A112-A8C3E301CE0A}" type="presParOf" srcId="{333A1088-737F-45CB-B68E-254E46348037}" destId="{E358EB4F-1B3E-4DB1-9FCB-AA2FACADB486}" srcOrd="15" destOrd="0" presId="urn:microsoft.com/office/officeart/2005/8/layout/target3"/>
    <dgm:cxn modelId="{F7F6825D-7DDA-4C58-8C46-31EFCB7C4B4B}" type="presParOf" srcId="{333A1088-737F-45CB-B68E-254E46348037}" destId="{A9399C4A-D68B-4815-9A2D-0C0E311A5E68}" srcOrd="16" destOrd="0" presId="urn:microsoft.com/office/officeart/2005/8/layout/target3"/>
    <dgm:cxn modelId="{2EDCC053-4035-497E-A37D-711B4ADBE421}" type="presParOf" srcId="{333A1088-737F-45CB-B68E-254E46348037}" destId="{6DF815A4-A230-4A91-8B57-726629191225}" srcOrd="17" destOrd="0" presId="urn:microsoft.com/office/officeart/2005/8/layout/target3"/>
    <dgm:cxn modelId="{45E72972-6CD2-425E-9485-10982548C015}" type="presParOf" srcId="{333A1088-737F-45CB-B68E-254E46348037}" destId="{AED2198E-93D5-4001-81B4-73124B309672}" srcOrd="18" destOrd="0" presId="urn:microsoft.com/office/officeart/2005/8/layout/target3"/>
    <dgm:cxn modelId="{42021236-6236-43C9-9E27-387DA7151E8D}" type="presParOf" srcId="{333A1088-737F-45CB-B68E-254E46348037}" destId="{2BE915AB-18AA-4053-B92C-3BFC9ED204BB}" srcOrd="19" destOrd="0" presId="urn:microsoft.com/office/officeart/2005/8/layout/target3"/>
    <dgm:cxn modelId="{ADA4F5CB-1188-4B75-A441-8BFA4C2AD8CF}" type="presParOf" srcId="{333A1088-737F-45CB-B68E-254E46348037}" destId="{6BB5E863-4638-4E1D-BFDE-399D028AC4ED}" srcOrd="20" destOrd="0" presId="urn:microsoft.com/office/officeart/2005/8/layout/target3"/>
    <dgm:cxn modelId="{22B2AD73-F2F7-4035-A723-11C05CF9CD0C}" type="presParOf" srcId="{333A1088-737F-45CB-B68E-254E46348037}" destId="{5A5FFA88-C948-4069-8E93-59FA12366E83}" srcOrd="21" destOrd="0" presId="urn:microsoft.com/office/officeart/2005/8/layout/target3"/>
    <dgm:cxn modelId="{7EE703B4-6CC8-4B51-82E8-F75A39576272}" type="presParOf" srcId="{333A1088-737F-45CB-B68E-254E46348037}" destId="{CBD095CD-1DA4-4001-B34B-5C8A57169CA7}" srcOrd="22" destOrd="0" presId="urn:microsoft.com/office/officeart/2005/8/layout/target3"/>
    <dgm:cxn modelId="{ECC89A41-363E-4EB3-B522-66E63AE7D308}" type="presParOf" srcId="{333A1088-737F-45CB-B68E-254E46348037}" destId="{3A9F2FB6-A189-4D41-9433-2A51D8A8F26D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Alena Darebná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VY_32_INOVACE_16_ČESKÝ </a:t>
          </a:r>
          <a:r>
            <a:rPr lang="cs-CZ" sz="1300" kern="1200" dirty="0" smtClean="0"/>
            <a:t>JAZYK 5.ROČNÍK_VZORY PODSTATNÝCH JMEN III</a:t>
          </a: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VZORY PODSTATNÝCH JMEN III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B9536C07-A34E-446A-ADC1-8D7549026012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936D6CF-E16A-492E-BD72-1BF213B5DF2E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říjen 2011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A9399C4A-D68B-4815-9A2D-0C0E311A5E68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DF815A4-A230-4A91-8B57-72662919122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2CF08D-3FFC-4703-B224-C7CA9D74373A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3A14E6-85BE-4A9D-9215-BE3A16CF19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330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píší do sešitu.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9B6C93-D091-45F9-9A04-018BAF30BE9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79C16-1042-47FA-A0AC-49A35325BF46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745C8-B79A-4013-8FB6-7B8D71CE3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79C16-1042-47FA-A0AC-49A35325BF46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745C8-B79A-4013-8FB6-7B8D71CE3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79C16-1042-47FA-A0AC-49A35325BF46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745C8-B79A-4013-8FB6-7B8D71CE3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79C16-1042-47FA-A0AC-49A35325BF46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745C8-B79A-4013-8FB6-7B8D71CE3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79C16-1042-47FA-A0AC-49A35325BF46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745C8-B79A-4013-8FB6-7B8D71CE3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79C16-1042-47FA-A0AC-49A35325BF46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745C8-B79A-4013-8FB6-7B8D71CE3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79C16-1042-47FA-A0AC-49A35325BF46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745C8-B79A-4013-8FB6-7B8D71CE3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79C16-1042-47FA-A0AC-49A35325BF46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745C8-B79A-4013-8FB6-7B8D71CE3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79C16-1042-47FA-A0AC-49A35325BF46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745C8-B79A-4013-8FB6-7B8D71CE3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79C16-1042-47FA-A0AC-49A35325BF46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745C8-B79A-4013-8FB6-7B8D71CE3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79C16-1042-47FA-A0AC-49A35325BF46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745C8-B79A-4013-8FB6-7B8D71CE3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079C16-1042-47FA-A0AC-49A35325BF46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F745C8-B79A-4013-8FB6-7B8D71CE3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68860898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Anotace</a:t>
            </a:r>
            <a:br>
              <a:rPr lang="cs-CZ" sz="2000" dirty="0" smtClean="0"/>
            </a:br>
            <a:r>
              <a:rPr lang="cs-CZ" dirty="0" smtClean="0">
                <a:solidFill>
                  <a:srgbClr val="C00000"/>
                </a:solidFill>
              </a:rPr>
              <a:t>Vzory podstatných jmen rodu středního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</p:spPr>
        <p:txBody>
          <a:bodyPr/>
          <a:lstStyle/>
          <a:p>
            <a:r>
              <a:rPr lang="cs-CZ" dirty="0" smtClean="0"/>
              <a:t>Určeno pro 5. </a:t>
            </a:r>
            <a:r>
              <a:rPr lang="cs-CZ" dirty="0" err="1" smtClean="0"/>
              <a:t>roč</a:t>
            </a:r>
            <a:r>
              <a:rPr lang="cs-CZ" dirty="0" smtClean="0"/>
              <a:t>.</a:t>
            </a:r>
          </a:p>
          <a:p>
            <a:r>
              <a:rPr lang="cs-CZ" dirty="0" smtClean="0"/>
              <a:t>Ucelený přehled pravidel</a:t>
            </a:r>
          </a:p>
          <a:p>
            <a:r>
              <a:rPr lang="cs-CZ" dirty="0" smtClean="0"/>
              <a:t>Vhodné na procvičení probíraného učiva</a:t>
            </a:r>
          </a:p>
          <a:p>
            <a:r>
              <a:rPr lang="cs-CZ" dirty="0" smtClean="0"/>
              <a:t>Některé stránky lze po vytisknutí použít jako pracovní listy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Alena\AppData\Local\Microsoft\Windows\Temporary Internet Files\Content.IE5\Y8AXGD7B\MC9000192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340768"/>
            <a:ext cx="2085819" cy="1166308"/>
          </a:xfrm>
          <a:prstGeom prst="rect">
            <a:avLst/>
          </a:prstGeom>
          <a:noFill/>
        </p:spPr>
      </p:pic>
      <p:pic>
        <p:nvPicPr>
          <p:cNvPr id="1028" name="Picture 4" descr="C:\Users\Alena\AppData\Local\Microsoft\Windows\Temporary Internet Files\Content.IE5\ZQ9BQQ8Z\MP9004332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700808"/>
            <a:ext cx="2243278" cy="1440160"/>
          </a:xfrm>
          <a:prstGeom prst="rect">
            <a:avLst/>
          </a:prstGeom>
          <a:noFill/>
        </p:spPr>
      </p:pic>
      <p:pic>
        <p:nvPicPr>
          <p:cNvPr id="1029" name="Picture 5" descr="C:\Users\Alena\AppData\Local\Microsoft\Windows\Temporary Internet Files\Content.IE5\PWE99ZHM\MP9004230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5085184"/>
            <a:ext cx="957763" cy="1440160"/>
          </a:xfrm>
          <a:prstGeom prst="rect">
            <a:avLst/>
          </a:prstGeom>
          <a:noFill/>
        </p:spPr>
      </p:pic>
      <p:pic>
        <p:nvPicPr>
          <p:cNvPr id="1031" name="Picture 7" descr="C:\Users\Alena\AppData\Local\Microsoft\Windows\Temporary Internet Files\Content.IE5\PWE99ZHM\MP90043308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4941168"/>
            <a:ext cx="1498178" cy="158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Přehled vzorů rodu středního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vzor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2838301"/>
          </a:xfrm>
          <a:solidFill>
            <a:srgbClr val="92D050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>
              <a:buNone/>
            </a:pPr>
            <a:r>
              <a:rPr lang="cs-CZ" sz="3600" b="1" dirty="0" smtClean="0"/>
              <a:t>město</a:t>
            </a:r>
            <a:r>
              <a:rPr lang="cs-CZ" sz="3600" dirty="0" smtClean="0"/>
              <a:t>	tvrdý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moře</a:t>
            </a:r>
            <a:r>
              <a:rPr lang="cs-CZ" sz="3600" dirty="0" smtClean="0">
                <a:solidFill>
                  <a:srgbClr val="FF0000"/>
                </a:solidFill>
              </a:rPr>
              <a:t>	měkký</a:t>
            </a:r>
          </a:p>
          <a:p>
            <a:pPr>
              <a:buNone/>
            </a:pPr>
            <a:r>
              <a:rPr lang="cs-CZ" sz="3600" b="1" dirty="0" smtClean="0"/>
              <a:t>kuře</a:t>
            </a:r>
            <a:r>
              <a:rPr lang="cs-CZ" sz="3600" dirty="0" smtClean="0"/>
              <a:t>		smíšený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stavení</a:t>
            </a:r>
            <a:r>
              <a:rPr lang="cs-CZ" sz="3600" dirty="0" smtClean="0">
                <a:solidFill>
                  <a:srgbClr val="FF0000"/>
                </a:solidFill>
              </a:rPr>
              <a:t>	dlouhý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1600" dirty="0" smtClean="0">
                <a:solidFill>
                  <a:srgbClr val="FF0000"/>
                </a:solidFill>
              </a:rPr>
              <a:t>Koncovka</a:t>
            </a:r>
          </a:p>
          <a:p>
            <a:r>
              <a:rPr lang="cs-CZ" sz="1600" dirty="0" smtClean="0">
                <a:solidFill>
                  <a:srgbClr val="0070C0"/>
                </a:solidFill>
              </a:rPr>
              <a:t>       </a:t>
            </a:r>
            <a:r>
              <a:rPr lang="cs-CZ" sz="1600" dirty="0" smtClean="0">
                <a:solidFill>
                  <a:srgbClr val="7030A0"/>
                </a:solidFill>
              </a:rPr>
              <a:t>1. Pád			2. pád</a:t>
            </a:r>
            <a:endParaRPr lang="cs-CZ" sz="1600" dirty="0">
              <a:solidFill>
                <a:srgbClr val="7030A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2838301"/>
          </a:xfrm>
          <a:solidFill>
            <a:srgbClr val="92D050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	</a:t>
            </a:r>
            <a:r>
              <a:rPr lang="cs-CZ" sz="8000" b="1" dirty="0" smtClean="0"/>
              <a:t>-o			-a</a:t>
            </a:r>
          </a:p>
          <a:p>
            <a:pPr>
              <a:buNone/>
            </a:pPr>
            <a:r>
              <a:rPr lang="cs-CZ" sz="8000" b="1" dirty="0" smtClean="0">
                <a:solidFill>
                  <a:srgbClr val="FF0000"/>
                </a:solidFill>
              </a:rPr>
              <a:t>	-e			-e</a:t>
            </a:r>
          </a:p>
          <a:p>
            <a:pPr>
              <a:buNone/>
            </a:pPr>
            <a:r>
              <a:rPr lang="cs-CZ" sz="8000" b="1" dirty="0" smtClean="0">
                <a:solidFill>
                  <a:srgbClr val="FF0000"/>
                </a:solidFill>
              </a:rPr>
              <a:t>	</a:t>
            </a:r>
            <a:r>
              <a:rPr lang="cs-CZ" sz="8000" b="1" dirty="0" smtClean="0"/>
              <a:t>-e			-</a:t>
            </a:r>
            <a:r>
              <a:rPr lang="cs-CZ" sz="8000" b="1" dirty="0" err="1" smtClean="0"/>
              <a:t>ete</a:t>
            </a:r>
            <a:endParaRPr lang="cs-CZ" sz="8000" b="1" dirty="0" smtClean="0"/>
          </a:p>
          <a:p>
            <a:pPr>
              <a:buNone/>
            </a:pPr>
            <a:r>
              <a:rPr lang="cs-CZ" sz="8000" b="1" dirty="0" smtClean="0">
                <a:solidFill>
                  <a:srgbClr val="FF0000"/>
                </a:solidFill>
              </a:rPr>
              <a:t>	-í			-í</a:t>
            </a:r>
          </a:p>
          <a:p>
            <a:endParaRPr lang="cs-CZ" sz="3900" b="1" dirty="0">
              <a:solidFill>
                <a:srgbClr val="FF0000"/>
              </a:solidFill>
            </a:endParaRPr>
          </a:p>
          <a:p>
            <a:pPr>
              <a:buNone/>
            </a:pPr>
            <a:endParaRPr lang="cs-CZ" sz="3900" b="1" dirty="0">
              <a:solidFill>
                <a:srgbClr val="0070C0"/>
              </a:solidFill>
            </a:endParaRPr>
          </a:p>
        </p:txBody>
      </p:sp>
      <p:pic>
        <p:nvPicPr>
          <p:cNvPr id="9" name="Picture 2" descr="C:\Users\Alena\AppData\Local\Microsoft\Windows\Temporary Internet Files\Content.IE5\Y8AXGD7B\MC9000192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229200"/>
            <a:ext cx="2085819" cy="1166308"/>
          </a:xfrm>
          <a:prstGeom prst="rect">
            <a:avLst/>
          </a:prstGeom>
          <a:noFill/>
        </p:spPr>
      </p:pic>
      <p:pic>
        <p:nvPicPr>
          <p:cNvPr id="10" name="Picture 4" descr="C:\Users\Alena\AppData\Local\Microsoft\Windows\Temporary Internet Files\Content.IE5\ZQ9BQQ8Z\MP9004332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5157192"/>
            <a:ext cx="2243278" cy="1440160"/>
          </a:xfrm>
          <a:prstGeom prst="rect">
            <a:avLst/>
          </a:prstGeom>
          <a:noFill/>
        </p:spPr>
      </p:pic>
      <p:pic>
        <p:nvPicPr>
          <p:cNvPr id="11" name="Picture 5" descr="C:\Users\Alena\AppData\Local\Microsoft\Windows\Temporary Internet Files\Content.IE5\PWE99ZHM\MP9004230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5157192"/>
            <a:ext cx="957763" cy="1440160"/>
          </a:xfrm>
          <a:prstGeom prst="rect">
            <a:avLst/>
          </a:prstGeom>
          <a:noFill/>
        </p:spPr>
      </p:pic>
      <p:pic>
        <p:nvPicPr>
          <p:cNvPr id="12" name="Picture 7" descr="C:\Users\Alena\AppData\Local\Microsoft\Windows\Temporary Internet Files\Content.IE5\PWE99ZHM\MP90043308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5013176"/>
            <a:ext cx="1498178" cy="158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Psaní </a:t>
            </a:r>
            <a:r>
              <a:rPr lang="cs-CZ" dirty="0" smtClean="0">
                <a:solidFill>
                  <a:srgbClr val="FF0000"/>
                </a:solidFill>
              </a:rPr>
              <a:t>i/í</a:t>
            </a:r>
            <a:r>
              <a:rPr lang="cs-CZ" dirty="0" smtClean="0"/>
              <a:t> v koncovkách podstatných jmen </a:t>
            </a:r>
            <a:r>
              <a:rPr lang="cs-CZ" b="1" dirty="0" smtClean="0"/>
              <a:t>rodu středního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Koncovky</a:t>
            </a:r>
            <a:r>
              <a:rPr lang="cs-CZ" dirty="0" smtClean="0"/>
              <a:t> </a:t>
            </a:r>
            <a:r>
              <a:rPr lang="cs-CZ" i="1" dirty="0" smtClean="0"/>
              <a:t>měkkých vzorů </a:t>
            </a:r>
            <a:r>
              <a:rPr lang="cs-CZ" dirty="0" smtClean="0"/>
              <a:t>a vzoru </a:t>
            </a:r>
            <a:r>
              <a:rPr lang="cs-CZ" i="1" dirty="0" smtClean="0">
                <a:solidFill>
                  <a:srgbClr val="C00000"/>
                </a:solidFill>
              </a:rPr>
              <a:t>stavení</a:t>
            </a:r>
          </a:p>
          <a:p>
            <a:pPr>
              <a:buNone/>
            </a:pPr>
            <a:r>
              <a:rPr lang="cs-CZ" i="1" dirty="0" smtClean="0"/>
              <a:t>př.</a:t>
            </a:r>
            <a:r>
              <a:rPr lang="cs-CZ" i="1" dirty="0" smtClean="0">
                <a:solidFill>
                  <a:srgbClr val="C00000"/>
                </a:solidFill>
              </a:rPr>
              <a:t> 	</a:t>
            </a:r>
            <a:r>
              <a:rPr lang="cs-CZ" i="1" dirty="0" smtClean="0"/>
              <a:t>o staven</a:t>
            </a:r>
            <a:r>
              <a:rPr lang="cs-CZ" i="1" dirty="0" smtClean="0">
                <a:solidFill>
                  <a:srgbClr val="FF0000"/>
                </a:solidFill>
              </a:rPr>
              <a:t>ích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			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			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–</a:t>
            </a:r>
            <a:r>
              <a:rPr lang="cs-CZ" b="1" dirty="0" err="1" smtClean="0">
                <a:solidFill>
                  <a:srgbClr val="FF0000"/>
                </a:solidFill>
              </a:rPr>
              <a:t>ích</a:t>
            </a:r>
            <a:r>
              <a:rPr lang="cs-CZ" b="1" dirty="0" smtClean="0">
                <a:solidFill>
                  <a:srgbClr val="FF0000"/>
                </a:solidFill>
              </a:rPr>
              <a:t>, -</a:t>
            </a:r>
            <a:r>
              <a:rPr lang="cs-CZ" b="1" dirty="0" err="1" smtClean="0">
                <a:solidFill>
                  <a:srgbClr val="FF0000"/>
                </a:solidFill>
              </a:rPr>
              <a:t>ách</a:t>
            </a:r>
            <a:r>
              <a:rPr lang="cs-CZ" b="1" dirty="0" smtClean="0">
                <a:solidFill>
                  <a:srgbClr val="C00000"/>
                </a:solidFill>
              </a:rPr>
              <a:t>	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6. p. č. mn. </a:t>
            </a:r>
            <a:r>
              <a:rPr lang="cs-CZ" dirty="0" smtClean="0"/>
              <a:t>vzor </a:t>
            </a:r>
            <a:r>
              <a:rPr lang="cs-CZ" i="1" dirty="0" smtClean="0">
                <a:solidFill>
                  <a:srgbClr val="C00000"/>
                </a:solidFill>
              </a:rPr>
              <a:t>město</a:t>
            </a:r>
          </a:p>
          <a:p>
            <a:pPr>
              <a:buNone/>
            </a:pPr>
            <a:r>
              <a:rPr lang="cs-CZ" dirty="0" smtClean="0"/>
              <a:t>př. 	</a:t>
            </a:r>
            <a:r>
              <a:rPr lang="cs-CZ" i="1" dirty="0" smtClean="0"/>
              <a:t>o </a:t>
            </a:r>
            <a:r>
              <a:rPr lang="cs-CZ" i="1" dirty="0" smtClean="0"/>
              <a:t>jablc</a:t>
            </a:r>
            <a:r>
              <a:rPr lang="cs-CZ" i="1" dirty="0" smtClean="0">
                <a:solidFill>
                  <a:srgbClr val="FF0000"/>
                </a:solidFill>
              </a:rPr>
              <a:t>ích, </a:t>
            </a:r>
            <a:r>
              <a:rPr lang="cs-CZ" i="1" dirty="0" smtClean="0"/>
              <a:t>o jablk</a:t>
            </a:r>
            <a:r>
              <a:rPr lang="cs-CZ" i="1" dirty="0" smtClean="0">
                <a:solidFill>
                  <a:srgbClr val="FF0000"/>
                </a:solidFill>
              </a:rPr>
              <a:t>ách</a:t>
            </a:r>
            <a:endParaRPr lang="cs-CZ" i="1" dirty="0">
              <a:solidFill>
                <a:srgbClr val="FF0000"/>
              </a:solidFill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39552" y="3212976"/>
            <a:ext cx="8280920" cy="0"/>
          </a:xfrm>
          <a:prstGeom prst="line">
            <a:avLst/>
          </a:prstGeom>
          <a:ln w="2857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7" descr="C:\Users\Alena\AppData\Local\Microsoft\Windows\Temporary Internet Files\Content.IE5\PWE99ZHM\MP90043308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4394" y="1484784"/>
            <a:ext cx="1430079" cy="1512168"/>
          </a:xfrm>
          <a:prstGeom prst="rect">
            <a:avLst/>
          </a:prstGeom>
          <a:noFill/>
        </p:spPr>
      </p:pic>
      <p:pic>
        <p:nvPicPr>
          <p:cNvPr id="6" name="Picture 2" descr="C:\Users\Alena\AppData\Local\Microsoft\Windows\Temporary Internet Files\Content.IE5\Y8AXGD7B\MC90001928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3933056"/>
            <a:ext cx="2085819" cy="11663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706090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800" i="1" dirty="0" smtClean="0"/>
              <a:t>Najdi 20 zvířecích mláďat a urči jejich vzory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54006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	T    E     L     </a:t>
            </a:r>
            <a:r>
              <a:rPr lang="cs-CZ" b="1" dirty="0"/>
              <a:t>E</a:t>
            </a:r>
            <a:r>
              <a:rPr lang="cs-CZ" b="1" dirty="0" smtClean="0"/>
              <a:t>     </a:t>
            </a:r>
            <a:r>
              <a:rPr lang="cs-CZ" b="1" dirty="0" err="1" smtClean="0"/>
              <a:t>E</a:t>
            </a:r>
            <a:r>
              <a:rPr lang="cs-CZ" b="1" dirty="0" smtClean="0"/>
              <a:t>      V    J    Y    S    P     Š</a:t>
            </a:r>
          </a:p>
          <a:p>
            <a:pPr>
              <a:buNone/>
            </a:pPr>
            <a:r>
              <a:rPr lang="cs-CZ" b="1" dirty="0" smtClean="0"/>
              <a:t>	S    M    O    R    Č     E    </a:t>
            </a:r>
            <a:r>
              <a:rPr lang="cs-CZ" b="1" dirty="0" err="1" smtClean="0"/>
              <a:t>E</a:t>
            </a:r>
            <a:r>
              <a:rPr lang="cs-CZ" b="1" dirty="0" smtClean="0"/>
              <a:t>    K    O    T     Ě</a:t>
            </a:r>
          </a:p>
          <a:p>
            <a:pPr>
              <a:buNone/>
            </a:pPr>
            <a:r>
              <a:rPr lang="cs-CZ" b="1" dirty="0" smtClean="0"/>
              <a:t>	E    </a:t>
            </a:r>
            <a:r>
              <a:rPr lang="cs-CZ" b="1" dirty="0" err="1" smtClean="0"/>
              <a:t>E</a:t>
            </a:r>
            <a:r>
              <a:rPr lang="cs-CZ" b="1" dirty="0" smtClean="0"/>
              <a:t>      K    L     N     O   H    </a:t>
            </a:r>
            <a:r>
              <a:rPr lang="cs-CZ" b="1" dirty="0"/>
              <a:t>Ě</a:t>
            </a:r>
            <a:r>
              <a:rPr lang="cs-CZ" b="1" dirty="0" smtClean="0"/>
              <a:t>    </a:t>
            </a:r>
            <a:r>
              <a:rPr lang="cs-CZ" b="1" dirty="0" err="1" smtClean="0"/>
              <a:t>Ě</a:t>
            </a:r>
            <a:r>
              <a:rPr lang="cs-CZ" b="1" dirty="0" smtClean="0"/>
              <a:t>     Á   D</a:t>
            </a:r>
          </a:p>
          <a:p>
            <a:pPr>
              <a:buNone/>
            </a:pPr>
            <a:r>
              <a:rPr lang="cs-CZ" b="1" dirty="0" smtClean="0"/>
              <a:t>	L    D     Ň    U     R    L    N    </a:t>
            </a:r>
            <a:r>
              <a:rPr lang="cs-CZ" b="1" dirty="0" err="1" smtClean="0"/>
              <a:t>N</a:t>
            </a:r>
            <a:r>
              <a:rPr lang="cs-CZ" b="1" dirty="0" smtClean="0"/>
              <a:t>    </a:t>
            </a:r>
            <a:r>
              <a:rPr lang="cs-CZ" b="1" dirty="0"/>
              <a:t>K</a:t>
            </a:r>
            <a:r>
              <a:rPr lang="cs-CZ" b="1" dirty="0" smtClean="0"/>
              <a:t>    Č    Á</a:t>
            </a:r>
          </a:p>
          <a:p>
            <a:pPr>
              <a:buNone/>
            </a:pPr>
            <a:r>
              <a:rPr lang="cs-CZ" b="1" dirty="0" smtClean="0"/>
              <a:t>	 E    V    J      T     S     I     Ě    Ů    L     E    H</a:t>
            </a:r>
          </a:p>
          <a:p>
            <a:pPr>
              <a:buNone/>
            </a:pPr>
            <a:r>
              <a:rPr lang="cs-CZ" b="1" dirty="0" smtClean="0"/>
              <a:t>	 Ě    Í     E      V    E     Š    E    L     Í      V    E</a:t>
            </a:r>
          </a:p>
          <a:p>
            <a:pPr>
              <a:buNone/>
            </a:pPr>
            <a:r>
              <a:rPr lang="cs-CZ" b="1" dirty="0" smtClean="0"/>
              <a:t>	 B    D    Z     S     O    Č    R    S    Š     L     </a:t>
            </a:r>
            <a:r>
              <a:rPr lang="cs-CZ" b="1" dirty="0" err="1" smtClean="0"/>
              <a:t>L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	 Í    </a:t>
            </a:r>
            <a:r>
              <a:rPr lang="cs-CZ" b="1" dirty="0"/>
              <a:t> </a:t>
            </a:r>
            <a:r>
              <a:rPr lang="cs-CZ" b="1" dirty="0" smtClean="0"/>
              <a:t>Ě     U     K    Í      E    U    Ř    T    Č    Z</a:t>
            </a:r>
          </a:p>
          <a:p>
            <a:pPr>
              <a:buNone/>
            </a:pPr>
            <a:r>
              <a:rPr lang="cs-CZ" b="1" dirty="0" smtClean="0"/>
              <a:t>	 Ř    O    E      V    K    A  CH </a:t>
            </a:r>
            <a:r>
              <a:rPr lang="cs-CZ" b="1" dirty="0"/>
              <a:t> </a:t>
            </a:r>
            <a:r>
              <a:rPr lang="cs-CZ" b="1" dirty="0" smtClean="0"/>
              <a:t>  N    Ě    E   Ů</a:t>
            </a:r>
          </a:p>
          <a:p>
            <a:pPr>
              <a:buNone/>
            </a:pPr>
            <a:r>
              <a:rPr lang="cs-CZ" b="1" dirty="0" smtClean="0"/>
              <a:t>	 H    O     L     O    U    B    Ě    E    Ř    U    K</a:t>
            </a:r>
          </a:p>
          <a:p>
            <a:endParaRPr lang="cs-CZ" b="1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1259632" y="1052736"/>
            <a:ext cx="0" cy="49685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763688" y="1052736"/>
            <a:ext cx="72008" cy="49685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411760" y="980728"/>
            <a:ext cx="72008" cy="50405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987824" y="1052736"/>
            <a:ext cx="72008" cy="49685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635896" y="1052736"/>
            <a:ext cx="72008" cy="49685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4139952" y="1052736"/>
            <a:ext cx="72008" cy="49685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4716016" y="980728"/>
            <a:ext cx="72008" cy="4896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5292080" y="1052736"/>
            <a:ext cx="72008" cy="48965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5868144" y="980728"/>
            <a:ext cx="72008" cy="49685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6444208" y="1052736"/>
            <a:ext cx="0" cy="49685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683568" y="980728"/>
            <a:ext cx="72008" cy="50405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755576" y="1484784"/>
            <a:ext cx="61926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683568" y="1988840"/>
            <a:ext cx="62646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683568" y="2492896"/>
            <a:ext cx="63367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683568" y="2924944"/>
            <a:ext cx="62646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683568" y="3501008"/>
            <a:ext cx="62646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>
            <a:off x="755576" y="4005064"/>
            <a:ext cx="62646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>
            <a:off x="755576" y="4509120"/>
            <a:ext cx="62646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>
            <a:off x="755576" y="5013176"/>
            <a:ext cx="62646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>
            <a:off x="755576" y="5517232"/>
            <a:ext cx="62646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>
            <a:off x="755576" y="6021288"/>
            <a:ext cx="62646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6948264" y="1052736"/>
            <a:ext cx="72008" cy="49685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8" descr="C:\Users\Alena\AppData\Local\Microsoft\Windows\Temporary Internet Files\Content.IE5\XFZ2XDBR\MC90021522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980728"/>
            <a:ext cx="1645891" cy="1944216"/>
          </a:xfrm>
          <a:prstGeom prst="rect">
            <a:avLst/>
          </a:prstGeom>
          <a:noFill/>
        </p:spPr>
      </p:pic>
      <p:pic>
        <p:nvPicPr>
          <p:cNvPr id="30" name="Picture 2" descr="C:\Users\Alena\AppData\Local\Microsoft\Windows\Temporary Internet Files\Content.IE5\XFZ2XDBR\MP90044487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2996952"/>
            <a:ext cx="1224135" cy="1606008"/>
          </a:xfrm>
          <a:prstGeom prst="rect">
            <a:avLst/>
          </a:prstGeom>
          <a:noFill/>
        </p:spPr>
      </p:pic>
      <p:pic>
        <p:nvPicPr>
          <p:cNvPr id="31" name="Picture 5" descr="C:\Users\Alena\AppData\Local\Microsoft\Windows\Temporary Internet Files\Content.IE5\PWE99ZHM\MP9004230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84368" y="4797152"/>
            <a:ext cx="792088" cy="11910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7030A0"/>
                </a:solidFill>
              </a:rPr>
              <a:t>T    E     L     E </a:t>
            </a:r>
            <a:r>
              <a:rPr lang="cs-CZ" b="1" dirty="0" smtClean="0"/>
              <a:t>    </a:t>
            </a:r>
            <a:r>
              <a:rPr lang="cs-CZ" b="1" dirty="0" err="1" smtClean="0"/>
              <a:t>E</a:t>
            </a:r>
            <a:r>
              <a:rPr lang="cs-CZ" b="1" dirty="0" smtClean="0"/>
              <a:t>      V    </a:t>
            </a:r>
            <a:r>
              <a:rPr lang="cs-CZ" b="1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FFC000"/>
                </a:solidFill>
              </a:rPr>
              <a:t>J</a:t>
            </a:r>
            <a:r>
              <a:rPr lang="cs-CZ" b="1" dirty="0" smtClean="0"/>
              <a:t>    Y    S    </a:t>
            </a:r>
            <a:r>
              <a:rPr lang="cs-CZ" b="1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FFC000"/>
                </a:solidFill>
              </a:rPr>
              <a:t>P</a:t>
            </a:r>
            <a:r>
              <a:rPr lang="cs-CZ" b="1" dirty="0" smtClean="0"/>
              <a:t>     </a:t>
            </a:r>
            <a:r>
              <a:rPr lang="cs-CZ" b="1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Š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rgbClr val="FFFF00"/>
                </a:solidFill>
              </a:rPr>
              <a:t>S</a:t>
            </a:r>
            <a:r>
              <a:rPr lang="cs-CZ" b="1" dirty="0" smtClean="0"/>
              <a:t>    </a:t>
            </a:r>
            <a:r>
              <a:rPr lang="cs-CZ" b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M    O    R    Č     E   </a:t>
            </a:r>
            <a:r>
              <a:rPr lang="cs-CZ" b="1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FFC000"/>
                </a:solidFill>
              </a:rPr>
              <a:t>E</a:t>
            </a:r>
            <a:r>
              <a:rPr lang="cs-CZ" b="1" dirty="0" smtClean="0"/>
              <a:t>    </a:t>
            </a:r>
            <a:r>
              <a:rPr lang="cs-CZ" b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00B050"/>
                </a:solidFill>
              </a:rPr>
              <a:t>K    O    </a:t>
            </a:r>
            <a:r>
              <a:rPr lang="cs-CZ" b="1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T</a:t>
            </a:r>
            <a:r>
              <a:rPr lang="cs-CZ" b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00B050"/>
                </a:solidFill>
              </a:rPr>
              <a:t>    </a:t>
            </a:r>
            <a:r>
              <a:rPr lang="cs-CZ" b="1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 Ě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rgbClr val="FFFF00"/>
                </a:solidFill>
              </a:rPr>
              <a:t>E</a:t>
            </a:r>
            <a:r>
              <a:rPr lang="cs-CZ" b="1" dirty="0" smtClean="0"/>
              <a:t>    </a:t>
            </a:r>
            <a:r>
              <a:rPr lang="cs-CZ" b="1" dirty="0" err="1" smtClean="0">
                <a:ln>
                  <a:solidFill>
                    <a:schemeClr val="bg2">
                      <a:lumMod val="50000"/>
                    </a:schemeClr>
                  </a:solidFill>
                </a:ln>
                <a:solidFill>
                  <a:srgbClr val="FF0000"/>
                </a:solidFill>
              </a:rPr>
              <a:t>E</a:t>
            </a:r>
            <a:r>
              <a:rPr lang="cs-CZ" b="1" dirty="0" smtClean="0"/>
              <a:t>      K    L     N    O    </a:t>
            </a:r>
            <a:r>
              <a:rPr lang="cs-CZ" b="1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FFC000"/>
                </a:solidFill>
              </a:rPr>
              <a:t>H</a:t>
            </a:r>
            <a:r>
              <a:rPr lang="cs-CZ" b="1" dirty="0" smtClean="0"/>
              <a:t>    </a:t>
            </a:r>
            <a:r>
              <a:rPr lang="cs-CZ" b="1" dirty="0" smtClean="0">
                <a:ln>
                  <a:solidFill>
                    <a:srgbClr val="92D050"/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Ě</a:t>
            </a:r>
            <a:r>
              <a:rPr lang="cs-CZ" b="1" dirty="0" smtClean="0"/>
              <a:t>    </a:t>
            </a:r>
            <a:r>
              <a:rPr lang="cs-CZ" b="1" dirty="0" err="1" smtClean="0">
                <a:ln>
                  <a:solidFill>
                    <a:schemeClr val="bg2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Ě</a:t>
            </a:r>
            <a:r>
              <a:rPr lang="cs-CZ" b="1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 </a:t>
            </a:r>
            <a:r>
              <a:rPr lang="cs-CZ" b="1" dirty="0" smtClean="0"/>
              <a:t>    </a:t>
            </a:r>
            <a:r>
              <a:rPr lang="cs-CZ" b="1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FFC000"/>
                </a:solidFill>
              </a:rPr>
              <a:t>Á </a:t>
            </a:r>
            <a:r>
              <a:rPr lang="cs-CZ" b="1" dirty="0" smtClean="0"/>
              <a:t>  </a:t>
            </a:r>
            <a:r>
              <a:rPr lang="cs-CZ" b="1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D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rgbClr val="FFFF00"/>
                </a:solidFill>
              </a:rPr>
              <a:t>L</a:t>
            </a:r>
            <a:r>
              <a:rPr lang="cs-CZ" b="1" dirty="0" smtClean="0"/>
              <a:t>    </a:t>
            </a:r>
            <a:r>
              <a:rPr lang="cs-CZ" b="1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solidFill>
                  <a:srgbClr val="FF0000"/>
                </a:solidFill>
              </a:rPr>
              <a:t>D</a:t>
            </a:r>
            <a:r>
              <a:rPr lang="cs-CZ" b="1" dirty="0" smtClean="0"/>
              <a:t>     Ň    U     R    </a:t>
            </a:r>
            <a:r>
              <a:rPr lang="cs-CZ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L</a:t>
            </a:r>
            <a:r>
              <a:rPr lang="cs-CZ" b="1" dirty="0" smtClean="0"/>
              <a:t>    </a:t>
            </a:r>
            <a:r>
              <a:rPr lang="cs-CZ" b="1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FFC000"/>
                </a:solidFill>
              </a:rPr>
              <a:t>N</a:t>
            </a:r>
            <a:r>
              <a:rPr lang="cs-CZ" b="1" dirty="0" smtClean="0"/>
              <a:t>   </a:t>
            </a:r>
            <a:r>
              <a:rPr lang="cs-CZ" b="1" dirty="0" smtClean="0">
                <a:ln>
                  <a:solidFill>
                    <a:srgbClr val="92D050"/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ln>
                  <a:solidFill>
                    <a:srgbClr val="92D050"/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N</a:t>
            </a:r>
            <a:r>
              <a:rPr lang="cs-CZ" b="1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 </a:t>
            </a:r>
            <a:r>
              <a:rPr lang="cs-CZ" b="1" dirty="0" smtClean="0"/>
              <a:t>   </a:t>
            </a:r>
            <a:r>
              <a:rPr lang="cs-CZ" b="1" dirty="0" smtClean="0">
                <a:ln>
                  <a:solidFill>
                    <a:srgbClr val="FFFF00"/>
                  </a:solidFill>
                </a:ln>
                <a:solidFill>
                  <a:srgbClr val="C00000"/>
                </a:solidFill>
              </a:rPr>
              <a:t>K</a:t>
            </a:r>
            <a:r>
              <a:rPr lang="cs-CZ" b="1" dirty="0" smtClean="0"/>
              <a:t>    </a:t>
            </a:r>
            <a:r>
              <a:rPr lang="cs-CZ" b="1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FFC000"/>
                </a:solidFill>
              </a:rPr>
              <a:t>Č </a:t>
            </a:r>
            <a:r>
              <a:rPr lang="cs-CZ" b="1" dirty="0" smtClean="0"/>
              <a:t>   </a:t>
            </a:r>
            <a:r>
              <a:rPr lang="cs-CZ" b="1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Á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rgbClr val="FFFF00"/>
                </a:solidFill>
              </a:rPr>
              <a:t>E</a:t>
            </a:r>
            <a:r>
              <a:rPr lang="cs-CZ" b="1" dirty="0" smtClean="0"/>
              <a:t>   </a:t>
            </a:r>
            <a:r>
              <a:rPr lang="cs-CZ" b="1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solidFill>
                  <a:srgbClr val="FF0000"/>
                </a:solidFill>
              </a:rPr>
              <a:t>V</a:t>
            </a:r>
            <a:r>
              <a:rPr lang="cs-CZ" b="1" dirty="0" smtClean="0"/>
              <a:t>     J      T     S     </a:t>
            </a:r>
            <a:r>
              <a:rPr lang="cs-CZ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I </a:t>
            </a:r>
            <a:r>
              <a:rPr lang="cs-CZ" b="1" dirty="0" smtClean="0"/>
              <a:t>    </a:t>
            </a:r>
            <a:r>
              <a:rPr lang="cs-CZ" b="1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Ě</a:t>
            </a:r>
            <a:r>
              <a:rPr lang="cs-CZ" b="1" dirty="0" smtClean="0"/>
              <a:t>    </a:t>
            </a:r>
            <a:r>
              <a:rPr lang="cs-CZ" b="1" dirty="0" smtClean="0">
                <a:ln>
                  <a:solidFill>
                    <a:srgbClr val="92D050"/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Ů</a:t>
            </a:r>
            <a:r>
              <a:rPr lang="cs-CZ" b="1" dirty="0" smtClean="0"/>
              <a:t>    </a:t>
            </a:r>
            <a:r>
              <a:rPr lang="cs-CZ" b="1" dirty="0" smtClean="0">
                <a:ln>
                  <a:solidFill>
                    <a:srgbClr val="FFFF00"/>
                  </a:solidFill>
                </a:ln>
                <a:solidFill>
                  <a:srgbClr val="C00000"/>
                </a:solidFill>
              </a:rPr>
              <a:t>L</a:t>
            </a:r>
            <a:r>
              <a:rPr lang="cs-CZ" b="1" dirty="0" smtClean="0"/>
              <a:t>     </a:t>
            </a:r>
            <a:r>
              <a:rPr lang="cs-CZ" b="1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FFC000"/>
                </a:solidFill>
              </a:rPr>
              <a:t>E</a:t>
            </a:r>
            <a:r>
              <a:rPr lang="cs-CZ" b="1" dirty="0" smtClean="0"/>
              <a:t>    </a:t>
            </a:r>
            <a:r>
              <a:rPr lang="cs-CZ" b="1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H</a:t>
            </a:r>
          </a:p>
          <a:p>
            <a:pPr>
              <a:buNone/>
            </a:pPr>
            <a:r>
              <a:rPr lang="cs-CZ" b="1" dirty="0" smtClean="0"/>
              <a:t>	 </a:t>
            </a:r>
            <a:r>
              <a:rPr lang="cs-CZ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accent1"/>
                </a:solidFill>
              </a:rPr>
              <a:t>Ě</a:t>
            </a:r>
            <a:r>
              <a:rPr lang="cs-CZ" b="1" dirty="0" smtClean="0"/>
              <a:t>    </a:t>
            </a:r>
            <a:r>
              <a:rPr lang="cs-CZ" b="1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solidFill>
                  <a:srgbClr val="FF0000"/>
                </a:solidFill>
              </a:rPr>
              <a:t>Í</a:t>
            </a:r>
            <a:r>
              <a:rPr lang="cs-CZ" b="1" dirty="0" smtClean="0"/>
              <a:t>     E      V   </a:t>
            </a:r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rgbClr val="7030A0"/>
                </a:solidFill>
              </a:rPr>
              <a:t> E</a:t>
            </a:r>
            <a:r>
              <a:rPr lang="cs-CZ" b="1" dirty="0" smtClean="0"/>
              <a:t>     </a:t>
            </a:r>
            <a:r>
              <a:rPr lang="cs-CZ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Š</a:t>
            </a:r>
            <a:r>
              <a:rPr lang="cs-CZ" b="1" dirty="0" smtClean="0"/>
              <a:t>    </a:t>
            </a:r>
            <a:r>
              <a:rPr lang="cs-CZ" b="1" dirty="0" smtClean="0">
                <a:solidFill>
                  <a:srgbClr val="C00000"/>
                </a:solidFill>
              </a:rPr>
              <a:t>E</a:t>
            </a:r>
            <a:r>
              <a:rPr lang="cs-CZ" b="1" dirty="0" smtClean="0"/>
              <a:t>     </a:t>
            </a:r>
            <a:r>
              <a:rPr lang="cs-CZ" b="1" dirty="0" smtClean="0">
                <a:ln>
                  <a:solidFill>
                    <a:srgbClr val="92D050"/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L</a:t>
            </a:r>
            <a:r>
              <a:rPr lang="cs-CZ" b="1" dirty="0" smtClean="0"/>
              <a:t>     </a:t>
            </a:r>
            <a:r>
              <a:rPr lang="cs-CZ" b="1" dirty="0" smtClean="0">
                <a:ln>
                  <a:solidFill>
                    <a:srgbClr val="FFFF00"/>
                  </a:solidFill>
                </a:ln>
                <a:solidFill>
                  <a:srgbClr val="C00000"/>
                </a:solidFill>
              </a:rPr>
              <a:t>Í</a:t>
            </a:r>
            <a:r>
              <a:rPr lang="cs-CZ" b="1" dirty="0" smtClean="0"/>
              <a:t>     </a:t>
            </a:r>
            <a:r>
              <a:rPr lang="cs-CZ" b="1" dirty="0" smtClean="0">
                <a:ln>
                  <a:solidFill>
                    <a:schemeClr val="accent4">
                      <a:lumMod val="50000"/>
                    </a:schemeClr>
                  </a:solidFill>
                </a:ln>
                <a:solidFill>
                  <a:schemeClr val="accent4">
                    <a:lumMod val="60000"/>
                    <a:lumOff val="40000"/>
                  </a:schemeClr>
                </a:solidFill>
              </a:rPr>
              <a:t>V </a:t>
            </a:r>
            <a:r>
              <a:rPr lang="cs-CZ" b="1" dirty="0" smtClean="0"/>
              <a:t>   </a:t>
            </a:r>
            <a:r>
              <a:rPr lang="cs-CZ" b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</a:rPr>
              <a:t>E</a:t>
            </a:r>
          </a:p>
          <a:p>
            <a:pPr>
              <a:buNone/>
            </a:pPr>
            <a:r>
              <a:rPr lang="cs-CZ" b="1" dirty="0" smtClean="0"/>
              <a:t>	 </a:t>
            </a:r>
            <a:r>
              <a:rPr lang="cs-CZ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accent1"/>
                </a:solidFill>
              </a:rPr>
              <a:t>B</a:t>
            </a:r>
            <a:r>
              <a:rPr lang="cs-CZ" b="1" dirty="0" smtClean="0"/>
              <a:t>    </a:t>
            </a:r>
            <a:r>
              <a:rPr lang="cs-CZ" b="1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solidFill>
                  <a:srgbClr val="FF0000"/>
                </a:solidFill>
              </a:rPr>
              <a:t>D</a:t>
            </a:r>
            <a:r>
              <a:rPr lang="cs-CZ" b="1" dirty="0" smtClean="0"/>
              <a:t>    Z     </a:t>
            </a:r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rgbClr val="7030A0"/>
                </a:solidFill>
              </a:rPr>
              <a:t>S</a:t>
            </a:r>
            <a:r>
              <a:rPr lang="cs-CZ" b="1" dirty="0" smtClean="0"/>
              <a:t>     O    </a:t>
            </a:r>
            <a:r>
              <a:rPr lang="cs-CZ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rgbClr val="C00000"/>
                </a:solidFill>
              </a:rPr>
              <a:t>Č</a:t>
            </a:r>
            <a:r>
              <a:rPr lang="cs-CZ" b="1" dirty="0" smtClean="0"/>
              <a:t>    R    </a:t>
            </a:r>
            <a:r>
              <a:rPr lang="cs-CZ" b="1" dirty="0" smtClean="0">
                <a:ln>
                  <a:solidFill>
                    <a:srgbClr val="92D050"/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S</a:t>
            </a:r>
            <a:r>
              <a:rPr lang="cs-CZ" b="1" dirty="0" smtClean="0"/>
              <a:t>    </a:t>
            </a:r>
            <a:r>
              <a:rPr lang="cs-CZ" b="1" dirty="0" smtClean="0">
                <a:ln>
                  <a:solidFill>
                    <a:srgbClr val="FFFF00"/>
                  </a:solidFill>
                </a:ln>
                <a:solidFill>
                  <a:srgbClr val="C00000"/>
                </a:solidFill>
              </a:rPr>
              <a:t>Š</a:t>
            </a:r>
            <a:r>
              <a:rPr lang="cs-CZ" b="1" dirty="0" smtClean="0"/>
              <a:t>     </a:t>
            </a:r>
            <a:r>
              <a:rPr lang="cs-CZ" b="1" dirty="0" smtClean="0">
                <a:ln>
                  <a:solidFill>
                    <a:schemeClr val="accent4">
                      <a:lumMod val="50000"/>
                    </a:schemeClr>
                  </a:solidFill>
                </a:ln>
                <a:solidFill>
                  <a:schemeClr val="accent4">
                    <a:lumMod val="60000"/>
                    <a:lumOff val="40000"/>
                  </a:schemeClr>
                </a:solidFill>
              </a:rPr>
              <a:t>L </a:t>
            </a:r>
            <a:r>
              <a:rPr lang="cs-CZ" b="1" dirty="0" smtClean="0"/>
              <a:t>    </a:t>
            </a:r>
            <a:r>
              <a:rPr lang="cs-CZ" b="1" dirty="0" err="1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</a:rPr>
              <a:t>L</a:t>
            </a:r>
            <a:endParaRPr lang="cs-CZ" b="1" dirty="0" smtClean="0">
              <a:ln>
                <a:solidFill>
                  <a:schemeClr val="accent2">
                    <a:lumMod val="75000"/>
                  </a:schemeClr>
                </a:solidFill>
              </a:ln>
              <a:solidFill>
                <a:schemeClr val="accent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b="1" dirty="0" smtClean="0"/>
              <a:t>	 </a:t>
            </a:r>
            <a:r>
              <a:rPr lang="cs-CZ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accent1"/>
                </a:solidFill>
              </a:rPr>
              <a:t>Í  </a:t>
            </a:r>
            <a:r>
              <a:rPr lang="cs-CZ" b="1" dirty="0" smtClean="0"/>
              <a:t>   </a:t>
            </a:r>
            <a:r>
              <a:rPr lang="cs-CZ" b="1" dirty="0" smtClean="0">
                <a:ln>
                  <a:solidFill>
                    <a:schemeClr val="bg2">
                      <a:lumMod val="50000"/>
                    </a:schemeClr>
                  </a:solidFill>
                </a:ln>
                <a:solidFill>
                  <a:srgbClr val="FF0000"/>
                </a:solidFill>
              </a:rPr>
              <a:t>Ě</a:t>
            </a:r>
            <a:r>
              <a:rPr lang="cs-CZ" b="1" dirty="0" smtClean="0"/>
              <a:t>     </a:t>
            </a:r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rgbClr val="7030A0"/>
                </a:solidFill>
              </a:rPr>
              <a:t>U</a:t>
            </a:r>
            <a:r>
              <a:rPr lang="cs-CZ" b="1" dirty="0" smtClean="0"/>
              <a:t>     K    </a:t>
            </a:r>
            <a:r>
              <a:rPr lang="cs-CZ" b="1" dirty="0" smtClean="0">
                <a:solidFill>
                  <a:srgbClr val="C00000"/>
                </a:solidFill>
              </a:rPr>
              <a:t>Í</a:t>
            </a:r>
            <a:r>
              <a:rPr lang="cs-CZ" b="1" dirty="0" smtClean="0"/>
              <a:t>      </a:t>
            </a:r>
            <a:r>
              <a:rPr lang="cs-CZ" b="1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E</a:t>
            </a:r>
            <a:r>
              <a:rPr lang="cs-CZ" b="1" dirty="0" smtClean="0"/>
              <a:t>    U    Ř    </a:t>
            </a:r>
            <a:r>
              <a:rPr lang="cs-CZ" b="1" dirty="0" smtClean="0">
                <a:ln>
                  <a:solidFill>
                    <a:srgbClr val="FFFF00"/>
                  </a:solidFill>
                </a:ln>
                <a:solidFill>
                  <a:srgbClr val="C00000"/>
                </a:solidFill>
              </a:rPr>
              <a:t>T</a:t>
            </a:r>
            <a:r>
              <a:rPr lang="cs-CZ" b="1" dirty="0" smtClean="0"/>
              <a:t>    </a:t>
            </a:r>
            <a:r>
              <a:rPr lang="cs-CZ" b="1" dirty="0" smtClean="0">
                <a:ln>
                  <a:solidFill>
                    <a:schemeClr val="accent4">
                      <a:lumMod val="50000"/>
                    </a:schemeClr>
                  </a:solidFill>
                </a:ln>
                <a:solidFill>
                  <a:schemeClr val="accent4">
                    <a:lumMod val="60000"/>
                    <a:lumOff val="40000"/>
                  </a:schemeClr>
                </a:solidFill>
              </a:rPr>
              <a:t>Č</a:t>
            </a:r>
            <a:r>
              <a:rPr lang="cs-CZ" b="1" dirty="0" smtClean="0"/>
              <a:t>    </a:t>
            </a:r>
            <a:r>
              <a:rPr lang="cs-CZ" b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</a:rPr>
              <a:t>Z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accent1"/>
                </a:solidFill>
              </a:rPr>
              <a:t> Ř</a:t>
            </a:r>
            <a:r>
              <a:rPr lang="cs-CZ" b="1" dirty="0" smtClean="0"/>
              <a:t>    </a:t>
            </a:r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rgbClr val="7030A0"/>
                </a:solidFill>
              </a:rPr>
              <a:t>O</a:t>
            </a:r>
            <a:r>
              <a:rPr lang="cs-CZ" b="1" dirty="0" smtClean="0"/>
              <a:t>    E      </a:t>
            </a:r>
            <a:r>
              <a:rPr lang="cs-CZ" b="1" dirty="0" smtClean="0">
                <a:solidFill>
                  <a:srgbClr val="C00000"/>
                </a:solidFill>
              </a:rPr>
              <a:t>V</a:t>
            </a:r>
            <a:r>
              <a:rPr lang="cs-CZ" b="1" dirty="0" smtClean="0"/>
              <a:t>    </a:t>
            </a:r>
            <a:r>
              <a:rPr lang="cs-CZ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rgbClr val="FFFF00"/>
                </a:solidFill>
              </a:rPr>
              <a:t>K    A  CH    N   </a:t>
            </a:r>
            <a:r>
              <a:rPr lang="cs-CZ" b="1" dirty="0" smtClean="0">
                <a:ln>
                  <a:solidFill>
                    <a:srgbClr val="FFFF00"/>
                  </a:solidFill>
                </a:ln>
                <a:solidFill>
                  <a:srgbClr val="C00000"/>
                </a:solidFill>
              </a:rPr>
              <a:t>Ě</a:t>
            </a:r>
            <a:r>
              <a:rPr lang="cs-CZ" b="1" dirty="0" smtClean="0"/>
              <a:t>    </a:t>
            </a:r>
            <a:r>
              <a:rPr lang="cs-CZ" b="1" dirty="0" smtClean="0">
                <a:ln>
                  <a:solidFill>
                    <a:schemeClr val="accent4">
                      <a:lumMod val="50000"/>
                    </a:schemeClr>
                  </a:solidFill>
                </a:ln>
                <a:solidFill>
                  <a:schemeClr val="accent4">
                    <a:lumMod val="60000"/>
                    <a:lumOff val="40000"/>
                  </a:schemeClr>
                </a:solidFill>
              </a:rPr>
              <a:t>E </a:t>
            </a:r>
            <a:r>
              <a:rPr lang="cs-CZ" b="1" dirty="0" smtClean="0"/>
              <a:t>   </a:t>
            </a:r>
            <a:r>
              <a:rPr lang="cs-CZ" b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</a:rPr>
              <a:t>Ů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accent1"/>
                </a:solidFill>
              </a:rPr>
              <a:t> </a:t>
            </a:r>
            <a:r>
              <a:rPr lang="cs-CZ" b="1" dirty="0" smtClean="0">
                <a:ln>
                  <a:solidFill>
                    <a:srgbClr val="0070C0"/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H</a:t>
            </a:r>
            <a:r>
              <a:rPr lang="cs-CZ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accent1"/>
                </a:solidFill>
              </a:rPr>
              <a:t>   O     </a:t>
            </a:r>
            <a:r>
              <a:rPr lang="cs-CZ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rgbClr val="C00000"/>
                </a:solidFill>
              </a:rPr>
              <a:t>L</a:t>
            </a:r>
            <a:r>
              <a:rPr lang="cs-CZ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accent1"/>
                </a:solidFill>
              </a:rPr>
              <a:t>     O    U    B    Ě    </a:t>
            </a:r>
            <a:r>
              <a:rPr lang="cs-CZ" b="1" dirty="0" smtClean="0">
                <a:ln>
                  <a:solidFill>
                    <a:schemeClr val="accent2"/>
                  </a:solidFill>
                </a:ln>
                <a:solidFill>
                  <a:schemeClr val="accent6"/>
                </a:solidFill>
              </a:rPr>
              <a:t>E    Ř    U    </a:t>
            </a:r>
            <a:r>
              <a:rPr lang="cs-CZ" b="1" dirty="0" smtClean="0">
                <a:ln>
                  <a:solidFill>
                    <a:srgbClr val="C00000"/>
                  </a:solidFill>
                </a:ln>
                <a:solidFill>
                  <a:schemeClr val="accent6"/>
                </a:solidFill>
              </a:rPr>
              <a:t>K</a:t>
            </a:r>
          </a:p>
          <a:p>
            <a:endParaRPr lang="cs-CZ" dirty="0"/>
          </a:p>
        </p:txBody>
      </p:sp>
      <p:pic>
        <p:nvPicPr>
          <p:cNvPr id="4" name="Picture 5" descr="C:\Users\Alena\AppData\Local\Microsoft\Windows\Temporary Internet Files\Content.IE5\PWE99ZHM\MP9004230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00392" y="5373216"/>
            <a:ext cx="792088" cy="1191039"/>
          </a:xfrm>
          <a:prstGeom prst="rect">
            <a:avLst/>
          </a:prstGeom>
          <a:noFill/>
        </p:spPr>
      </p:pic>
      <p:pic>
        <p:nvPicPr>
          <p:cNvPr id="1026" name="Picture 2" descr="C:\Users\Alena\AppData\Local\Microsoft\Windows\Temporary Internet Files\Content.IE5\XFZ2XDBR\MP90044487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581128"/>
            <a:ext cx="1224135" cy="1606008"/>
          </a:xfrm>
          <a:prstGeom prst="rect">
            <a:avLst/>
          </a:prstGeom>
          <a:noFill/>
        </p:spPr>
      </p:pic>
      <p:pic>
        <p:nvPicPr>
          <p:cNvPr id="1031" name="Picture 7" descr="C:\Users\Alena\AppData\Local\Microsoft\Windows\Temporary Internet Files\Content.IE5\ZQ9BQQ8Z\MP9004447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2852936"/>
            <a:ext cx="1317266" cy="1728192"/>
          </a:xfrm>
          <a:prstGeom prst="rect">
            <a:avLst/>
          </a:prstGeom>
          <a:noFill/>
        </p:spPr>
      </p:pic>
      <p:pic>
        <p:nvPicPr>
          <p:cNvPr id="1032" name="Picture 8" descr="C:\Users\Alena\AppData\Local\Microsoft\Windows\Temporary Internet Files\Content.IE5\XFZ2XDBR\MC90021522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692696"/>
            <a:ext cx="1645891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prádlo ____________	</a:t>
            </a:r>
          </a:p>
          <a:p>
            <a:r>
              <a:rPr lang="cs-CZ" dirty="0" smtClean="0"/>
              <a:t>bohatství__________	</a:t>
            </a:r>
          </a:p>
          <a:p>
            <a:r>
              <a:rPr lang="cs-CZ" dirty="0" smtClean="0"/>
              <a:t>nebe___________	</a:t>
            </a:r>
          </a:p>
          <a:p>
            <a:r>
              <a:rPr lang="cs-CZ" dirty="0" smtClean="0"/>
              <a:t>kladivo__________	</a:t>
            </a:r>
          </a:p>
          <a:p>
            <a:r>
              <a:rPr lang="cs-CZ" dirty="0" smtClean="0"/>
              <a:t>hedvábí___________</a:t>
            </a:r>
          </a:p>
          <a:p>
            <a:r>
              <a:rPr lang="cs-CZ" dirty="0" smtClean="0"/>
              <a:t>koště__________	</a:t>
            </a:r>
          </a:p>
          <a:p>
            <a:r>
              <a:rPr lang="cs-CZ" dirty="0" smtClean="0"/>
              <a:t>jmelí__________	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město</a:t>
            </a:r>
          </a:p>
          <a:p>
            <a:r>
              <a:rPr lang="cs-CZ" dirty="0" smtClean="0"/>
              <a:t>stavení</a:t>
            </a:r>
          </a:p>
          <a:p>
            <a:r>
              <a:rPr lang="cs-CZ" dirty="0" smtClean="0"/>
              <a:t>moře</a:t>
            </a:r>
          </a:p>
          <a:p>
            <a:r>
              <a:rPr lang="cs-CZ" dirty="0" smtClean="0"/>
              <a:t>město</a:t>
            </a:r>
          </a:p>
          <a:p>
            <a:r>
              <a:rPr lang="cs-CZ" dirty="0" smtClean="0"/>
              <a:t>stavení</a:t>
            </a:r>
          </a:p>
          <a:p>
            <a:r>
              <a:rPr lang="cs-CZ" dirty="0" smtClean="0"/>
              <a:t>kuře</a:t>
            </a:r>
          </a:p>
          <a:p>
            <a:r>
              <a:rPr lang="cs-CZ" dirty="0" smtClean="0"/>
              <a:t>stavení</a:t>
            </a:r>
            <a:endParaRPr lang="cs-CZ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Doplňte vzory k podstatným jménům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Alena\AppData\Local\Microsoft\Windows\Temporary Internet Files\Content.IE5\ZQ9BQQ8Z\MC9004126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1916832"/>
            <a:ext cx="3162677" cy="3441826"/>
          </a:xfrm>
          <a:prstGeom prst="rect">
            <a:avLst/>
          </a:prstGeom>
          <a:noFill/>
        </p:spPr>
      </p:pic>
      <p:pic>
        <p:nvPicPr>
          <p:cNvPr id="1027" name="Picture 3" descr="C:\Users\Alena\AppData\Local\Microsoft\Windows\Temporary Internet Files\Content.IE5\PWE99ZHM\MP90031386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484784"/>
            <a:ext cx="2736304" cy="4125082"/>
          </a:xfrm>
          <a:prstGeom prst="rect">
            <a:avLst/>
          </a:prstGeom>
          <a:noFill/>
        </p:spPr>
      </p:pic>
      <p:sp>
        <p:nvSpPr>
          <p:cNvPr id="10" name="Šipka doprava 9"/>
          <p:cNvSpPr/>
          <p:nvPr/>
        </p:nvSpPr>
        <p:spPr>
          <a:xfrm>
            <a:off x="5652120" y="594928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zábradlí__________</a:t>
            </a:r>
          </a:p>
          <a:p>
            <a:r>
              <a:rPr lang="cs-CZ" dirty="0" smtClean="0"/>
              <a:t>hříbě____________</a:t>
            </a:r>
          </a:p>
          <a:p>
            <a:r>
              <a:rPr lang="cs-CZ" dirty="0" smtClean="0"/>
              <a:t>srdce____________</a:t>
            </a:r>
          </a:p>
          <a:p>
            <a:r>
              <a:rPr lang="cs-CZ" dirty="0" smtClean="0"/>
              <a:t>dítě_____________</a:t>
            </a:r>
          </a:p>
          <a:p>
            <a:r>
              <a:rPr lang="cs-CZ" dirty="0" smtClean="0"/>
              <a:t>nářadí___________</a:t>
            </a:r>
          </a:p>
          <a:p>
            <a:r>
              <a:rPr lang="cs-CZ" dirty="0" smtClean="0"/>
              <a:t>morče___________</a:t>
            </a:r>
          </a:p>
          <a:p>
            <a:r>
              <a:rPr lang="cs-CZ" dirty="0" smtClean="0"/>
              <a:t>house___________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stavení</a:t>
            </a:r>
          </a:p>
          <a:p>
            <a:r>
              <a:rPr lang="cs-CZ" dirty="0" smtClean="0"/>
              <a:t>kuře</a:t>
            </a:r>
          </a:p>
          <a:p>
            <a:r>
              <a:rPr lang="cs-CZ" dirty="0" smtClean="0"/>
              <a:t>moře</a:t>
            </a:r>
          </a:p>
          <a:p>
            <a:r>
              <a:rPr lang="cs-CZ" dirty="0" smtClean="0"/>
              <a:t>kuře</a:t>
            </a:r>
          </a:p>
          <a:p>
            <a:r>
              <a:rPr lang="cs-CZ" dirty="0" smtClean="0"/>
              <a:t>stavení</a:t>
            </a:r>
          </a:p>
          <a:p>
            <a:r>
              <a:rPr lang="cs-CZ" dirty="0" smtClean="0"/>
              <a:t>kuře</a:t>
            </a:r>
          </a:p>
          <a:p>
            <a:r>
              <a:rPr lang="cs-CZ" dirty="0" smtClean="0"/>
              <a:t>kuře</a:t>
            </a:r>
            <a:endParaRPr lang="cs-CZ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Doplňte vzory k podstatným jménům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1" name="Picture 3" descr="C:\Users\Alena\AppData\Local\Microsoft\Windows\Temporary Internet Files\Content.IE5\ZQ9BQQ8Z\MP90026292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628800"/>
            <a:ext cx="2468880" cy="3657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Doplňte i/y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/>
              <a:t>s</a:t>
            </a:r>
            <a:r>
              <a:rPr lang="cs-CZ" dirty="0" smtClean="0"/>
              <a:t>e </a:t>
            </a:r>
            <a:r>
              <a:rPr lang="cs-CZ" dirty="0" err="1" smtClean="0"/>
              <a:t>světl</a:t>
            </a:r>
            <a:r>
              <a:rPr lang="cs-CZ" dirty="0" smtClean="0"/>
              <a:t>___				nad </a:t>
            </a:r>
            <a:r>
              <a:rPr lang="cs-CZ" dirty="0" err="1" smtClean="0"/>
              <a:t>pol</a:t>
            </a:r>
            <a:r>
              <a:rPr lang="cs-CZ" dirty="0" smtClean="0"/>
              <a:t>___</a:t>
            </a:r>
          </a:p>
          <a:p>
            <a:pPr>
              <a:buNone/>
            </a:pPr>
            <a:r>
              <a:rPr lang="cs-CZ" dirty="0"/>
              <a:t>p</a:t>
            </a:r>
            <a:r>
              <a:rPr lang="cs-CZ" dirty="0" smtClean="0"/>
              <a:t>ohodl____			se slov____</a:t>
            </a:r>
          </a:p>
          <a:p>
            <a:pPr>
              <a:buNone/>
            </a:pPr>
            <a:r>
              <a:rPr lang="cs-CZ" dirty="0"/>
              <a:t>p</a:t>
            </a:r>
            <a:r>
              <a:rPr lang="cs-CZ" dirty="0" smtClean="0"/>
              <a:t>o neb _____			sít obil____</a:t>
            </a:r>
          </a:p>
          <a:p>
            <a:pPr>
              <a:buNone/>
            </a:pPr>
            <a:r>
              <a:rPr lang="cs-CZ" dirty="0" err="1"/>
              <a:t>u</a:t>
            </a:r>
            <a:r>
              <a:rPr lang="cs-CZ" dirty="0" err="1" smtClean="0"/>
              <a:t>hl</a:t>
            </a:r>
            <a:r>
              <a:rPr lang="cs-CZ" dirty="0" smtClean="0"/>
              <a:t>____				pomez____</a:t>
            </a:r>
          </a:p>
          <a:p>
            <a:pPr>
              <a:buNone/>
            </a:pPr>
            <a:r>
              <a:rPr lang="cs-CZ" dirty="0"/>
              <a:t>z</a:t>
            </a:r>
            <a:r>
              <a:rPr lang="cs-CZ" dirty="0" smtClean="0"/>
              <a:t>a </a:t>
            </a:r>
            <a:r>
              <a:rPr lang="cs-CZ" dirty="0" err="1" smtClean="0"/>
              <a:t>zdymadl</a:t>
            </a:r>
            <a:r>
              <a:rPr lang="cs-CZ" dirty="0" smtClean="0"/>
              <a:t>____			s las____</a:t>
            </a:r>
          </a:p>
          <a:p>
            <a:pPr>
              <a:buNone/>
            </a:pPr>
            <a:r>
              <a:rPr lang="cs-CZ" dirty="0" err="1"/>
              <a:t>k</a:t>
            </a:r>
            <a:r>
              <a:rPr lang="cs-CZ" dirty="0" err="1" smtClean="0"/>
              <a:t>onop</a:t>
            </a:r>
            <a:r>
              <a:rPr lang="cs-CZ" dirty="0" smtClean="0"/>
              <a:t>____			na zdrav____</a:t>
            </a:r>
          </a:p>
          <a:p>
            <a:pPr>
              <a:buNone/>
            </a:pPr>
            <a:r>
              <a:rPr lang="cs-CZ" dirty="0" err="1" smtClean="0"/>
              <a:t>jmel</a:t>
            </a:r>
            <a:r>
              <a:rPr lang="cs-CZ" dirty="0" smtClean="0"/>
              <a:t>____				se </a:t>
            </a:r>
            <a:r>
              <a:rPr lang="cs-CZ" dirty="0" err="1" smtClean="0"/>
              <a:t>stébl</a:t>
            </a:r>
            <a:r>
              <a:rPr lang="cs-CZ" dirty="0" smtClean="0"/>
              <a:t>____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835696" y="2780928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444208" y="162880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00192" y="3356992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í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588224" y="450912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í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372200" y="2780928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í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63688" y="450912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í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259632" y="3356992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í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835696" y="220486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í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03648" y="508518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í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907704" y="1628800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516216" y="508518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868144" y="3933056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483768" y="3861048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372200" y="2204864"/>
            <a:ext cx="28803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smtClean="0"/>
              <a:t>Použité zdroje</a:t>
            </a:r>
            <a:endParaRPr lang="cs-CZ" sz="1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ŠPULÁKOVÁ, Ivana a Zita JANÁČKOVÁ. </a:t>
            </a:r>
            <a:r>
              <a:rPr lang="cs-CZ" sz="1800" i="1" dirty="0" smtClean="0"/>
              <a:t>Opakujeme češtinu ve 3.-5. ročníku</a:t>
            </a:r>
            <a:r>
              <a:rPr lang="cs-CZ" sz="1800" dirty="0" smtClean="0"/>
              <a:t>: </a:t>
            </a:r>
            <a:r>
              <a:rPr lang="cs-CZ" sz="1800" i="1" dirty="0" smtClean="0"/>
              <a:t>pravopisná cvičení, diktáty</a:t>
            </a:r>
            <a:r>
              <a:rPr lang="cs-CZ" sz="1800" dirty="0" smtClean="0"/>
              <a:t>. V Brně: Nová škola, 1998. ISBN 80-85607-69-7.</a:t>
            </a:r>
          </a:p>
          <a:p>
            <a:r>
              <a:rPr lang="cs-CZ" sz="1800" dirty="0" smtClean="0"/>
              <a:t>http://microsoft.com</a:t>
            </a:r>
          </a:p>
          <a:p>
            <a:pPr>
              <a:buNone/>
            </a:pPr>
            <a:r>
              <a:rPr lang="cs-CZ" sz="1800" dirty="0" smtClean="0"/>
              <a:t> </a:t>
            </a:r>
            <a:endParaRPr lang="cs-CZ" sz="1800" dirty="0"/>
          </a:p>
        </p:txBody>
      </p:sp>
      <p:pic>
        <p:nvPicPr>
          <p:cNvPr id="4" name="Picture 2" descr="C:\Users\Alena\AppData\Local\Microsoft\Windows\Temporary Internet Files\Content.IE5\XFZ2XDBR\MC9004404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3356992"/>
            <a:ext cx="1709565" cy="18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466</TotalTime>
  <Words>188</Words>
  <Application>Microsoft Office PowerPoint</Application>
  <PresentationFormat>Předvádění na obrazovce (4:3)</PresentationFormat>
  <Paragraphs>109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 Vzory podstatných jmen rodu středního</vt:lpstr>
      <vt:lpstr>Přehled vzorů rodu středního</vt:lpstr>
      <vt:lpstr>Psaní i/í v koncovkách podstatných jmen rodu středního</vt:lpstr>
      <vt:lpstr>Najdi 20 zvířecích mláďat a urči jejich vzory </vt:lpstr>
      <vt:lpstr>Řešení</vt:lpstr>
      <vt:lpstr>Doplňte vzory k podstatným jménům</vt:lpstr>
      <vt:lpstr>Doplňte vzory k podstatným jménům</vt:lpstr>
      <vt:lpstr>Doplňte i/y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Vaše jméno</cp:lastModifiedBy>
  <cp:revision>57</cp:revision>
  <dcterms:created xsi:type="dcterms:W3CDTF">2012-04-20T14:58:40Z</dcterms:created>
  <dcterms:modified xsi:type="dcterms:W3CDTF">2012-06-23T09:17:55Z</dcterms:modified>
</cp:coreProperties>
</file>