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8" r:id="rId6"/>
    <p:sldId id="269" r:id="rId7"/>
    <p:sldId id="271" r:id="rId8"/>
    <p:sldId id="272" r:id="rId9"/>
    <p:sldId id="273" r:id="rId10"/>
    <p:sldId id="266" r:id="rId11"/>
    <p:sldId id="270" r:id="rId12"/>
    <p:sldId id="267" r:id="rId13"/>
    <p:sldId id="274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 autoAdjust="0"/>
    <p:restoredTop sz="94604" autoAdjust="0"/>
  </p:normalViewPr>
  <p:slideViewPr>
    <p:cSldViewPr>
      <p:cViewPr varScale="1">
        <p:scale>
          <a:sx n="67" d="100"/>
          <a:sy n="67" d="100"/>
        </p:scale>
        <p:origin x="-108" y="-7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VY_32_INOVACE_17_ČESKÝ </a:t>
          </a:r>
          <a:r>
            <a:rPr lang="cs-CZ" dirty="0" smtClean="0"/>
            <a:t>JAZYK 5.ROČNÍK_VZORY PŘÍDAVNÝCH JMEN 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VZORY PŘÍDAVNÝCH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B71508D-716A-48D4-A113-D87FFB7349DD}">
      <dgm:prSet/>
      <dgm:spPr/>
      <dgm:t>
        <a:bodyPr/>
        <a:lstStyle/>
        <a:p>
          <a:pPr rtl="0"/>
          <a:r>
            <a:rPr lang="cs-CZ" dirty="0" smtClean="0"/>
            <a:t>Vytvořeno: říjen 2011</a:t>
          </a:r>
          <a:endParaRPr lang="cs-CZ" dirty="0"/>
        </a:p>
      </dgm:t>
    </dgm:pt>
    <dgm:pt modelId="{6C051001-9B18-4C40-9294-F69DD5E9FF3F}" type="parTrans" cxnId="{72D75308-4823-487B-A3B6-1D691D9BC172}">
      <dgm:prSet/>
      <dgm:spPr/>
      <dgm:t>
        <a:bodyPr/>
        <a:lstStyle/>
        <a:p>
          <a:endParaRPr lang="cs-CZ"/>
        </a:p>
      </dgm:t>
    </dgm:pt>
    <dgm:pt modelId="{4A4E9151-C9D5-4494-80E3-5FE9E445F7EB}" type="sibTrans" cxnId="{72D75308-4823-487B-A3B6-1D691D9BC17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BD98099-1690-4896-98C8-98DBA273F4A7}" type="pres">
      <dgm:prSet presAssocID="{0B71508D-716A-48D4-A113-D87FFB7349DD}" presName="vertSpace5" presStyleLbl="node1" presStyleIdx="3" presStyleCnt="6"/>
      <dgm:spPr/>
      <dgm:t>
        <a:bodyPr/>
        <a:lstStyle/>
        <a:p>
          <a:endParaRPr lang="cs-CZ"/>
        </a:p>
      </dgm:t>
    </dgm:pt>
    <dgm:pt modelId="{C416B54F-B8D5-4593-A6E2-D7190B71684A}" type="pres">
      <dgm:prSet presAssocID="{0B71508D-716A-48D4-A113-D87FFB7349DD}" presName="circle5" presStyleLbl="node1" presStyleIdx="4" presStyleCnt="6"/>
      <dgm:spPr/>
      <dgm:t>
        <a:bodyPr/>
        <a:lstStyle/>
        <a:p>
          <a:endParaRPr lang="cs-CZ"/>
        </a:p>
      </dgm:t>
    </dgm:pt>
    <dgm:pt modelId="{63FA1FDF-7B73-4DE6-84CC-1CC7AFC2C3CD}" type="pres">
      <dgm:prSet presAssocID="{0B71508D-716A-48D4-A113-D87FFB7349DD}" presName="rect5" presStyleLbl="alignAcc1" presStyleIdx="4" presStyleCnt="6"/>
      <dgm:spPr/>
      <dgm:t>
        <a:bodyPr/>
        <a:lstStyle/>
        <a:p>
          <a:endParaRPr lang="cs-CZ"/>
        </a:p>
      </dgm:t>
    </dgm:pt>
    <dgm:pt modelId="{C5EAEC1C-09EA-460D-947B-EDEB67CD693E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D1F51B8-C84E-4E17-BB92-A668EA0193C7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0C7859A6-44F9-4EB8-B666-F546F127FAF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7B0E7B-CF7E-4DEE-849D-58759B56E549}" type="pres">
      <dgm:prSet presAssocID="{0B71508D-716A-48D4-A113-D87FFB7349DD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75A92A-B1ED-4CA3-AB43-225CB88E15A3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DB264D-EA8C-4841-9D06-B9E2AA479942}" type="presOf" srcId="{757F3AB3-0718-4624-B441-E567A8F0AB56}" destId="{333A1088-737F-45CB-B68E-254E46348037}" srcOrd="0" destOrd="0" presId="urn:microsoft.com/office/officeart/2005/8/layout/target3"/>
    <dgm:cxn modelId="{C6095107-C1A9-44A7-9719-D5E04FF5A131}" type="presOf" srcId="{D1D4F407-5343-4D3F-B5B9-D407B03CAEB4}" destId="{D005CE8C-CC26-4C3E-AC11-E15060ECD759}" srcOrd="0" destOrd="0" presId="urn:microsoft.com/office/officeart/2005/8/layout/target3"/>
    <dgm:cxn modelId="{D25E0A6A-853C-49F3-ABC8-C665EA20AC5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A5D3BE9-C133-4549-8857-4635B93D64A5}" type="presOf" srcId="{0B71508D-716A-48D4-A113-D87FFB7349DD}" destId="{907B0E7B-CF7E-4DEE-849D-58759B56E549}" srcOrd="1" destOrd="0" presId="urn:microsoft.com/office/officeart/2005/8/layout/target3"/>
    <dgm:cxn modelId="{72D75308-4823-487B-A3B6-1D691D9BC172}" srcId="{757F3AB3-0718-4624-B441-E567A8F0AB56}" destId="{0B71508D-716A-48D4-A113-D87FFB7349DD}" srcOrd="4" destOrd="0" parTransId="{6C051001-9B18-4C40-9294-F69DD5E9FF3F}" sibTransId="{4A4E9151-C9D5-4494-80E3-5FE9E445F7EB}"/>
    <dgm:cxn modelId="{E60B1239-C111-4EE2-B7E3-196A472839C9}" type="presOf" srcId="{D8197B8C-B260-4A16-BDF4-0947B075E274}" destId="{5A5FFA88-C948-4069-8E93-59FA12366E83}" srcOrd="1" destOrd="0" presId="urn:microsoft.com/office/officeart/2005/8/layout/target3"/>
    <dgm:cxn modelId="{A5EFD089-341D-4D1D-9C59-DB9FF4D5C307}" type="presOf" srcId="{B651F6E3-6281-48DB-9319-2AEAFDAE7572}" destId="{6BB5E863-4638-4E1D-BFDE-399D028AC4ED}" srcOrd="1" destOrd="0" presId="urn:microsoft.com/office/officeart/2005/8/layout/target3"/>
    <dgm:cxn modelId="{A06D25FB-B559-4511-A606-54589EF458E6}" type="presOf" srcId="{B651F6E3-6281-48DB-9319-2AEAFDAE7572}" destId="{619D679B-A015-4ECF-8348-D1034C574F40}" srcOrd="0" destOrd="0" presId="urn:microsoft.com/office/officeart/2005/8/layout/target3"/>
    <dgm:cxn modelId="{390E4183-8D12-495D-AEB9-0A4A74376459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BBB54D-F635-4674-BD89-63F958D4415F}" type="presOf" srcId="{0B71508D-716A-48D4-A113-D87FFB7349DD}" destId="{63FA1FDF-7B73-4DE6-84CC-1CC7AFC2C3CD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E03C75-C3BC-43FA-9DA2-85D9CF0D10DD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650E66-05AC-49CF-BB69-720725E4CF09}" type="presOf" srcId="{4C35D32F-0EAB-4CD7-82EE-45574DC2A586}" destId="{0C7859A6-44F9-4EB8-B666-F546F127FAF1}" srcOrd="0" destOrd="0" presId="urn:microsoft.com/office/officeart/2005/8/layout/target3"/>
    <dgm:cxn modelId="{DD7247A8-B7B7-4521-BE3B-85BDA4B0960F}" type="presOf" srcId="{4C35D32F-0EAB-4CD7-82EE-45574DC2A586}" destId="{9175A92A-B1ED-4CA3-AB43-225CB88E15A3}" srcOrd="1" destOrd="0" presId="urn:microsoft.com/office/officeart/2005/8/layout/target3"/>
    <dgm:cxn modelId="{2BCE3F35-23A4-4225-B8FA-50DBA85E95EC}" type="presOf" srcId="{D1D4F407-5343-4D3F-B5B9-D407B03CAEB4}" destId="{AED2198E-93D5-4001-81B4-73124B309672}" srcOrd="1" destOrd="0" presId="urn:microsoft.com/office/officeart/2005/8/layout/target3"/>
    <dgm:cxn modelId="{5DA0F815-CC7B-491F-A8B4-19ED31EC9EBB}" type="presParOf" srcId="{333A1088-737F-45CB-B68E-254E46348037}" destId="{F5ABB229-8D3B-4694-996A-96F23CF14429}" srcOrd="0" destOrd="0" presId="urn:microsoft.com/office/officeart/2005/8/layout/target3"/>
    <dgm:cxn modelId="{DD0D92E9-59F6-4563-8A73-F9B0C8DAB78D}" type="presParOf" srcId="{333A1088-737F-45CB-B68E-254E46348037}" destId="{F41139FD-01EE-4571-8B17-4FB00FC51163}" srcOrd="1" destOrd="0" presId="urn:microsoft.com/office/officeart/2005/8/layout/target3"/>
    <dgm:cxn modelId="{FA490E4A-D996-47A5-A3D3-A3246E35FADC}" type="presParOf" srcId="{333A1088-737F-45CB-B68E-254E46348037}" destId="{D005CE8C-CC26-4C3E-AC11-E15060ECD759}" srcOrd="2" destOrd="0" presId="urn:microsoft.com/office/officeart/2005/8/layout/target3"/>
    <dgm:cxn modelId="{F28C8090-40D6-40AF-A7F9-753C7C84AF1C}" type="presParOf" srcId="{333A1088-737F-45CB-B68E-254E46348037}" destId="{2C702D82-9B77-49B7-9568-BB8EB47C3372}" srcOrd="3" destOrd="0" presId="urn:microsoft.com/office/officeart/2005/8/layout/target3"/>
    <dgm:cxn modelId="{F02F9C79-A639-4C13-B8B6-FB78211899BD}" type="presParOf" srcId="{333A1088-737F-45CB-B68E-254E46348037}" destId="{A52A0455-90FF-4808-ABD0-F02540D31D5A}" srcOrd="4" destOrd="0" presId="urn:microsoft.com/office/officeart/2005/8/layout/target3"/>
    <dgm:cxn modelId="{BDE5C4C5-2E50-4F76-BF16-06E2FE33D88F}" type="presParOf" srcId="{333A1088-737F-45CB-B68E-254E46348037}" destId="{6140AFEC-043D-4C43-A2F9-D0F5331DF3A3}" srcOrd="5" destOrd="0" presId="urn:microsoft.com/office/officeart/2005/8/layout/target3"/>
    <dgm:cxn modelId="{39302065-5181-4848-9A18-5BF577673AF6}" type="presParOf" srcId="{333A1088-737F-45CB-B68E-254E46348037}" destId="{9358AC05-5D7D-4327-9F80-1AD486AEA664}" srcOrd="6" destOrd="0" presId="urn:microsoft.com/office/officeart/2005/8/layout/target3"/>
    <dgm:cxn modelId="{8B34646F-BF20-4D23-AD35-677BB54607B6}" type="presParOf" srcId="{333A1088-737F-45CB-B68E-254E46348037}" destId="{313FC574-E1CD-4FB4-B054-0B805CE0447D}" srcOrd="7" destOrd="0" presId="urn:microsoft.com/office/officeart/2005/8/layout/target3"/>
    <dgm:cxn modelId="{C2B32CCE-13B6-4C83-8161-1CD2B45F3B47}" type="presParOf" srcId="{333A1088-737F-45CB-B68E-254E46348037}" destId="{619D679B-A015-4ECF-8348-D1034C574F40}" srcOrd="8" destOrd="0" presId="urn:microsoft.com/office/officeart/2005/8/layout/target3"/>
    <dgm:cxn modelId="{FB46A746-7970-4AC4-A296-4CD5266507F4}" type="presParOf" srcId="{333A1088-737F-45CB-B68E-254E46348037}" destId="{322283A8-4A27-4CDA-BAE3-F381106A9174}" srcOrd="9" destOrd="0" presId="urn:microsoft.com/office/officeart/2005/8/layout/target3"/>
    <dgm:cxn modelId="{AB380B8B-7315-4C68-AB28-483216C07C53}" type="presParOf" srcId="{333A1088-737F-45CB-B68E-254E46348037}" destId="{FFC9F71D-1B4F-4AD9-A4A6-86ADEFC8AF5C}" srcOrd="10" destOrd="0" presId="urn:microsoft.com/office/officeart/2005/8/layout/target3"/>
    <dgm:cxn modelId="{0A49BB3B-345A-433F-80E9-B0D0DAC095BF}" type="presParOf" srcId="{333A1088-737F-45CB-B68E-254E46348037}" destId="{25B08C86-7E15-44DC-BE7F-FFB55DD49D12}" srcOrd="11" destOrd="0" presId="urn:microsoft.com/office/officeart/2005/8/layout/target3"/>
    <dgm:cxn modelId="{58C8FE07-4417-4487-BFE8-8B7A6176E4B8}" type="presParOf" srcId="{333A1088-737F-45CB-B68E-254E46348037}" destId="{CBD98099-1690-4896-98C8-98DBA273F4A7}" srcOrd="12" destOrd="0" presId="urn:microsoft.com/office/officeart/2005/8/layout/target3"/>
    <dgm:cxn modelId="{A26494FB-F188-40A7-BC23-13EC346F26ED}" type="presParOf" srcId="{333A1088-737F-45CB-B68E-254E46348037}" destId="{C416B54F-B8D5-4593-A6E2-D7190B71684A}" srcOrd="13" destOrd="0" presId="urn:microsoft.com/office/officeart/2005/8/layout/target3"/>
    <dgm:cxn modelId="{32B17A73-CAAA-446E-938B-2F36EBDE6F0F}" type="presParOf" srcId="{333A1088-737F-45CB-B68E-254E46348037}" destId="{63FA1FDF-7B73-4DE6-84CC-1CC7AFC2C3CD}" srcOrd="14" destOrd="0" presId="urn:microsoft.com/office/officeart/2005/8/layout/target3"/>
    <dgm:cxn modelId="{4CFAF786-B2FF-4053-B584-08159CD8ECD2}" type="presParOf" srcId="{333A1088-737F-45CB-B68E-254E46348037}" destId="{C5EAEC1C-09EA-460D-947B-EDEB67CD693E}" srcOrd="15" destOrd="0" presId="urn:microsoft.com/office/officeart/2005/8/layout/target3"/>
    <dgm:cxn modelId="{93C4FA84-5C25-4FF7-8EA9-B40916503CD1}" type="presParOf" srcId="{333A1088-737F-45CB-B68E-254E46348037}" destId="{BD1F51B8-C84E-4E17-BB92-A668EA0193C7}" srcOrd="16" destOrd="0" presId="urn:microsoft.com/office/officeart/2005/8/layout/target3"/>
    <dgm:cxn modelId="{414A4C54-65BE-41A6-8CA4-5F896714C3F9}" type="presParOf" srcId="{333A1088-737F-45CB-B68E-254E46348037}" destId="{0C7859A6-44F9-4EB8-B666-F546F127FAF1}" srcOrd="17" destOrd="0" presId="urn:microsoft.com/office/officeart/2005/8/layout/target3"/>
    <dgm:cxn modelId="{88B62EAC-17D1-4147-B6A1-5888133E11AB}" type="presParOf" srcId="{333A1088-737F-45CB-B68E-254E46348037}" destId="{AED2198E-93D5-4001-81B4-73124B309672}" srcOrd="18" destOrd="0" presId="urn:microsoft.com/office/officeart/2005/8/layout/target3"/>
    <dgm:cxn modelId="{E78E817C-B40F-4E43-9BFE-CE12825397B6}" type="presParOf" srcId="{333A1088-737F-45CB-B68E-254E46348037}" destId="{2BE915AB-18AA-4053-B92C-3BFC9ED204BB}" srcOrd="19" destOrd="0" presId="urn:microsoft.com/office/officeart/2005/8/layout/target3"/>
    <dgm:cxn modelId="{B3A925CD-DD09-4AF9-8DD6-1972A9FF9DCD}" type="presParOf" srcId="{333A1088-737F-45CB-B68E-254E46348037}" destId="{6BB5E863-4638-4E1D-BFDE-399D028AC4ED}" srcOrd="20" destOrd="0" presId="urn:microsoft.com/office/officeart/2005/8/layout/target3"/>
    <dgm:cxn modelId="{DAD3ECF4-9470-4CEF-909A-43B2FCD044D2}" type="presParOf" srcId="{333A1088-737F-45CB-B68E-254E46348037}" destId="{5A5FFA88-C948-4069-8E93-59FA12366E83}" srcOrd="21" destOrd="0" presId="urn:microsoft.com/office/officeart/2005/8/layout/target3"/>
    <dgm:cxn modelId="{29077DF4-75C5-45FB-AE7D-844D2E44EE34}" type="presParOf" srcId="{333A1088-737F-45CB-B68E-254E46348037}" destId="{907B0E7B-CF7E-4DEE-849D-58759B56E549}" srcOrd="22" destOrd="0" presId="urn:microsoft.com/office/officeart/2005/8/layout/target3"/>
    <dgm:cxn modelId="{4929B6C3-FECC-4C4C-B3AB-829EA3B347FC}" type="presParOf" srcId="{333A1088-737F-45CB-B68E-254E46348037}" destId="{9175A92A-B1ED-4CA3-AB43-225CB88E15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VY_32_INOVACE_17_ČESKÝ </a:t>
          </a:r>
          <a:r>
            <a:rPr lang="cs-CZ" sz="1300" kern="1200" dirty="0" smtClean="0"/>
            <a:t>JAZYK 5.ROČNÍK_VZORY PŘÍDAVNÝCH JMEN 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</a:t>
          </a:r>
          <a:r>
            <a:rPr lang="cs-CZ" sz="1300" kern="1200" smtClean="0"/>
            <a:t>: VZORY PŘÍDAVNÝCH JMEN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C416B54F-B8D5-4593-A6E2-D7190B71684A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3FA1FDF-7B73-4DE6-84CC-1CC7AFC2C3C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D1F51B8-C84E-4E17-BB92-A668EA0193C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C7859A6-44F9-4EB8-B666-F546F127FAF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3B8F7D-F68D-4AD2-9285-D620166E8C8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468E7-4810-42AF-A435-ED7F7A50A6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575650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Alena\AppData\Local\Microsoft\Windows\Temporary Internet Files\Content.IE5\Y8AXGD7B\MP9004023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365104"/>
            <a:ext cx="2610290" cy="20882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sz="2000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Přídavná jména </a:t>
            </a:r>
            <a:r>
              <a:rPr lang="cs-CZ" dirty="0" smtClean="0">
                <a:solidFill>
                  <a:srgbClr val="C00000"/>
                </a:solidFill>
              </a:rPr>
              <a:t>– vzor </a:t>
            </a:r>
            <a:r>
              <a:rPr lang="cs-CZ" sz="4000" b="1" dirty="0" smtClean="0">
                <a:solidFill>
                  <a:srgbClr val="C00000"/>
                </a:solidFill>
              </a:rPr>
              <a:t>mladý</a:t>
            </a:r>
            <a:r>
              <a:rPr lang="cs-CZ" sz="4000" dirty="0" smtClean="0">
                <a:solidFill>
                  <a:srgbClr val="C00000"/>
                </a:solidFill>
              </a:rPr>
              <a:t> a </a:t>
            </a:r>
            <a:r>
              <a:rPr lang="cs-CZ" sz="4000" b="1" dirty="0" smtClean="0">
                <a:solidFill>
                  <a:srgbClr val="C00000"/>
                </a:solidFill>
              </a:rPr>
              <a:t>jarní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výklad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Některé stránky se dají vytisknout jako pracovní list a po doplnění společně zkontrolovat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Alena\AppData\Local\Microsoft\Windows\Temporary Internet Files\Content.IE5\ZQ9BQQ8Z\MP9002629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412776"/>
            <a:ext cx="1584176" cy="23469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C00000"/>
                </a:solidFill>
              </a:rPr>
              <a:t>Přídavná jména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Přídavná jména </a:t>
            </a:r>
            <a:r>
              <a:rPr lang="cs-CZ" dirty="0" smtClean="0"/>
              <a:t>pojmenovávají </a:t>
            </a:r>
            <a:r>
              <a:rPr lang="cs-CZ" dirty="0" smtClean="0">
                <a:solidFill>
                  <a:srgbClr val="C00000"/>
                </a:solidFill>
              </a:rPr>
              <a:t>vlastnosti</a:t>
            </a:r>
            <a:r>
              <a:rPr lang="cs-CZ" dirty="0" smtClean="0"/>
              <a:t> podstatných jmen, anebo jejich význam blíže zpřesňují. Odpovídáme jimi na otázky: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smtClean="0">
                <a:solidFill>
                  <a:srgbClr val="C00000"/>
                </a:solidFill>
              </a:rPr>
              <a:t>Jaký?  Který?  Čí?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Alena\AppData\Local\Microsoft\Windows\Temporary Internet Files\Content.IE5\ZQ9BQQ8Z\MP9002629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212976"/>
            <a:ext cx="2304256" cy="3413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Druhy přídavných jmen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95801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C00000"/>
                </a:solidFill>
              </a:rPr>
              <a:t>TEN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rgbClr val="C00000"/>
                </a:solidFill>
              </a:rPr>
              <a:t>TA</a:t>
            </a:r>
            <a:r>
              <a:rPr lang="cs-CZ" dirty="0" smtClean="0">
                <a:solidFill>
                  <a:srgbClr val="C00000"/>
                </a:solidFill>
              </a:rPr>
              <a:t>			</a:t>
            </a:r>
            <a:r>
              <a:rPr lang="cs-CZ" b="1" dirty="0" smtClean="0">
                <a:solidFill>
                  <a:srgbClr val="C00000"/>
                </a:solidFill>
              </a:rPr>
              <a:t>TO</a:t>
            </a:r>
            <a:endParaRPr lang="cs-CZ" b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mlad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b="1" dirty="0" smtClean="0"/>
              <a:t>		mlad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/>
              <a:t>		mlad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Tvrdý vzor</a:t>
            </a:r>
          </a:p>
          <a:p>
            <a:pPr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/>
              <a:t>jarn</a:t>
            </a:r>
            <a:r>
              <a:rPr lang="cs-CZ" b="1" dirty="0" smtClean="0">
                <a:solidFill>
                  <a:srgbClr val="FF0000"/>
                </a:solidFill>
              </a:rPr>
              <a:t>í			</a:t>
            </a:r>
            <a:r>
              <a:rPr lang="cs-CZ" b="1" dirty="0" err="1" smtClean="0"/>
              <a:t>jarn</a:t>
            </a:r>
            <a:r>
              <a:rPr lang="cs-CZ" b="1" dirty="0" err="1" smtClean="0">
                <a:solidFill>
                  <a:srgbClr val="FF0000"/>
                </a:solidFill>
              </a:rPr>
              <a:t>í</a:t>
            </a: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b="1" dirty="0" err="1" smtClean="0"/>
              <a:t>jarn</a:t>
            </a:r>
            <a:r>
              <a:rPr lang="cs-CZ" b="1" dirty="0" err="1" smtClean="0">
                <a:solidFill>
                  <a:srgbClr val="FF0000"/>
                </a:solidFill>
              </a:rPr>
              <a:t>í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Měkký vzor</a:t>
            </a:r>
            <a:r>
              <a:rPr lang="cs-CZ" b="1" dirty="0" smtClean="0">
                <a:solidFill>
                  <a:srgbClr val="FF0000"/>
                </a:solidFill>
              </a:rPr>
              <a:t>					</a:t>
            </a:r>
            <a:r>
              <a:rPr lang="cs-CZ" b="1" dirty="0" smtClean="0"/>
              <a:t>(ciz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ryz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)</a:t>
            </a:r>
            <a:endParaRPr lang="cs-CZ" b="1" dirty="0"/>
          </a:p>
        </p:txBody>
      </p:sp>
      <p:pic>
        <p:nvPicPr>
          <p:cNvPr id="1029" name="Picture 5" descr="C:\Users\Alena\AppData\Local\Microsoft\Windows\Temporary Internet Files\Content.IE5\XFZ2XDBR\MC90044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196752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C:\Users\Alena\AppData\Local\Microsoft\Windows\Temporary Internet Files\Content.IE5\ZQ9BQQ8Z\MC9004405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124744"/>
            <a:ext cx="1447800" cy="1828800"/>
          </a:xfrm>
          <a:prstGeom prst="rect">
            <a:avLst/>
          </a:prstGeom>
          <a:noFill/>
        </p:spPr>
      </p:pic>
      <p:pic>
        <p:nvPicPr>
          <p:cNvPr id="1037" name="Picture 13" descr="C:\Users\Alena\AppData\Local\Microsoft\Windows\Temporary Internet Files\Content.IE5\PWE99ZHM\MC900232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268760"/>
            <a:ext cx="1865014" cy="1674891"/>
          </a:xfrm>
          <a:prstGeom prst="rect">
            <a:avLst/>
          </a:prstGeom>
          <a:noFill/>
        </p:spPr>
      </p:pic>
      <p:pic>
        <p:nvPicPr>
          <p:cNvPr id="1040" name="Picture 16" descr="C:\Users\Alena\AppData\Local\Microsoft\Windows\Temporary Internet Files\Content.IE5\ZQ9BQQ8Z\MM90028363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268760"/>
            <a:ext cx="899592" cy="1526094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>
            <a:off x="467544" y="4653136"/>
            <a:ext cx="820891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67544" y="3429000"/>
            <a:ext cx="828092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zvyklý</a:t>
            </a:r>
            <a:r>
              <a:rPr lang="cs-CZ" sz="3200" dirty="0" smtClean="0"/>
              <a:t>___________	</a:t>
            </a:r>
          </a:p>
          <a:p>
            <a:r>
              <a:rPr lang="cs-CZ" sz="3200" dirty="0" smtClean="0"/>
              <a:t>bílá</a:t>
            </a:r>
            <a:r>
              <a:rPr lang="cs-CZ" sz="3200" dirty="0" smtClean="0"/>
              <a:t>_____________	</a:t>
            </a:r>
          </a:p>
          <a:p>
            <a:r>
              <a:rPr lang="cs-CZ" sz="3200" dirty="0" smtClean="0"/>
              <a:t>jednotlivé</a:t>
            </a:r>
            <a:r>
              <a:rPr lang="cs-CZ" sz="3200" dirty="0" smtClean="0"/>
              <a:t>________	</a:t>
            </a:r>
          </a:p>
          <a:p>
            <a:r>
              <a:rPr lang="cs-CZ" sz="3200" dirty="0" smtClean="0"/>
              <a:t>cestovní</a:t>
            </a:r>
            <a:r>
              <a:rPr lang="cs-CZ" sz="3200" dirty="0" smtClean="0"/>
              <a:t>__________</a:t>
            </a:r>
          </a:p>
          <a:p>
            <a:r>
              <a:rPr lang="cs-CZ" sz="3200" dirty="0" smtClean="0"/>
              <a:t>starou</a:t>
            </a:r>
            <a:r>
              <a:rPr lang="cs-CZ" sz="3200" dirty="0" smtClean="0"/>
              <a:t>___________	</a:t>
            </a:r>
          </a:p>
          <a:p>
            <a:r>
              <a:rPr lang="cs-CZ" sz="3200" dirty="0" smtClean="0"/>
              <a:t>udělanou ________</a:t>
            </a:r>
            <a:r>
              <a:rPr lang="cs-CZ" sz="3200" dirty="0" smtClean="0"/>
              <a:t>	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mladý</a:t>
            </a:r>
          </a:p>
          <a:p>
            <a:r>
              <a:rPr lang="cs-CZ" sz="3200" dirty="0" smtClean="0"/>
              <a:t>mladý</a:t>
            </a:r>
          </a:p>
          <a:p>
            <a:r>
              <a:rPr lang="cs-CZ" sz="3200" dirty="0" smtClean="0"/>
              <a:t>mladý</a:t>
            </a:r>
          </a:p>
          <a:p>
            <a:r>
              <a:rPr lang="cs-CZ" sz="3200" dirty="0" smtClean="0"/>
              <a:t>jarní</a:t>
            </a:r>
          </a:p>
          <a:p>
            <a:r>
              <a:rPr lang="cs-CZ" sz="3200" dirty="0" smtClean="0"/>
              <a:t>mladý</a:t>
            </a:r>
          </a:p>
          <a:p>
            <a:r>
              <a:rPr lang="cs-CZ" sz="3200" dirty="0" smtClean="0"/>
              <a:t>mladý</a:t>
            </a: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Urči vzory přídavných jmen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Alena\AppData\Local\Microsoft\Windows\Temporary Internet Files\Content.IE5\Y8AXGD7B\MP9004075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484784"/>
            <a:ext cx="3299292" cy="49465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západní</a:t>
            </a:r>
            <a:r>
              <a:rPr lang="cs-CZ" sz="3200" dirty="0" smtClean="0"/>
              <a:t>______</a:t>
            </a:r>
          </a:p>
          <a:p>
            <a:pPr>
              <a:buNone/>
            </a:pPr>
            <a:r>
              <a:rPr lang="cs-CZ" sz="3200" dirty="0" smtClean="0"/>
              <a:t>orlí</a:t>
            </a:r>
            <a:r>
              <a:rPr lang="cs-CZ" sz="3200" dirty="0" smtClean="0"/>
              <a:t>___________</a:t>
            </a:r>
          </a:p>
          <a:p>
            <a:pPr>
              <a:buNone/>
            </a:pPr>
            <a:r>
              <a:rPr lang="cs-CZ" sz="3200" dirty="0" smtClean="0"/>
              <a:t>bohatá________</a:t>
            </a:r>
          </a:p>
          <a:p>
            <a:pPr>
              <a:buNone/>
            </a:pPr>
            <a:r>
              <a:rPr lang="cs-CZ" sz="3200" dirty="0" smtClean="0"/>
              <a:t>cizí___________</a:t>
            </a:r>
          </a:p>
          <a:p>
            <a:pPr>
              <a:buNone/>
            </a:pPr>
            <a:r>
              <a:rPr lang="cs-CZ" sz="3200" dirty="0" smtClean="0"/>
              <a:t>českých_______</a:t>
            </a:r>
          </a:p>
          <a:p>
            <a:pPr>
              <a:buNone/>
            </a:pPr>
            <a:r>
              <a:rPr lang="cs-CZ" sz="3200" dirty="0" smtClean="0"/>
              <a:t>pevné ________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jarní</a:t>
            </a:r>
          </a:p>
          <a:p>
            <a:r>
              <a:rPr lang="cs-CZ" sz="3200" dirty="0" smtClean="0"/>
              <a:t>jarní</a:t>
            </a:r>
          </a:p>
          <a:p>
            <a:r>
              <a:rPr lang="cs-CZ" sz="3200" dirty="0" smtClean="0"/>
              <a:t>mladý</a:t>
            </a:r>
          </a:p>
          <a:p>
            <a:r>
              <a:rPr lang="cs-CZ" sz="3200" dirty="0" smtClean="0"/>
              <a:t>jarní</a:t>
            </a:r>
          </a:p>
          <a:p>
            <a:r>
              <a:rPr lang="cs-CZ" sz="3200" dirty="0" smtClean="0"/>
              <a:t>mladý</a:t>
            </a:r>
          </a:p>
          <a:p>
            <a:r>
              <a:rPr lang="cs-CZ" sz="3200" dirty="0" smtClean="0"/>
              <a:t>mladý</a:t>
            </a:r>
            <a:endParaRPr lang="cs-CZ" sz="3200" dirty="0"/>
          </a:p>
        </p:txBody>
      </p:sp>
      <p:pic>
        <p:nvPicPr>
          <p:cNvPr id="3074" name="Picture 2" descr="C:\Users\Alena\AppData\Local\Microsoft\Windows\Temporary Internet Files\Content.IE5\XFZ2XDBR\MP900178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556792"/>
            <a:ext cx="2468880" cy="3657600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Urči vzory přídavných jmen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řídavná jména tvořená příponou </a:t>
            </a:r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</a:rPr>
              <a:t>-</a:t>
            </a:r>
            <a:r>
              <a:rPr lang="cs-CZ" dirty="0" err="1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</a:rPr>
              <a:t>ský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Pamatujte!</a:t>
            </a:r>
          </a:p>
          <a:p>
            <a:pPr marL="514350" indent="-514350">
              <a:buAutoNum type="arabicPeriod"/>
            </a:pPr>
            <a:r>
              <a:rPr lang="cs-CZ" dirty="0" smtClean="0"/>
              <a:t>Kde by při tvoření přídavného jména 	příponou </a:t>
            </a:r>
            <a:r>
              <a:rPr lang="cs-CZ" i="1" dirty="0" smtClean="0">
                <a:solidFill>
                  <a:srgbClr val="FF0000"/>
                </a:solidFill>
              </a:rPr>
              <a:t>-</a:t>
            </a:r>
            <a:r>
              <a:rPr lang="cs-CZ" i="1" dirty="0" err="1" smtClean="0">
                <a:solidFill>
                  <a:srgbClr val="FF0000"/>
                </a:solidFill>
              </a:rPr>
              <a:t>ský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vznikla skupina </a:t>
            </a:r>
            <a:r>
              <a:rPr lang="cs-CZ" i="1" dirty="0" smtClean="0">
                <a:solidFill>
                  <a:srgbClr val="0070C0"/>
                </a:solidFill>
              </a:rPr>
              <a:t>s-</a:t>
            </a:r>
            <a:r>
              <a:rPr lang="cs-CZ" i="1" dirty="0" err="1" smtClean="0">
                <a:solidFill>
                  <a:srgbClr val="0070C0"/>
                </a:solidFill>
              </a:rPr>
              <a:t>ský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b="1" dirty="0" smtClean="0"/>
              <a:t>zjednodušuje se </a:t>
            </a:r>
            <a:r>
              <a:rPr lang="cs-CZ" dirty="0" smtClean="0"/>
              <a:t>na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err="1" smtClean="0">
                <a:solidFill>
                  <a:srgbClr val="FF0000"/>
                </a:solidFill>
              </a:rPr>
              <a:t>ský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i="1" dirty="0" smtClean="0">
                <a:solidFill>
                  <a:srgbClr val="0070C0"/>
                </a:solidFill>
              </a:rPr>
              <a:t>c-</a:t>
            </a:r>
            <a:r>
              <a:rPr lang="cs-CZ" i="1" dirty="0" err="1" smtClean="0">
                <a:solidFill>
                  <a:srgbClr val="0070C0"/>
                </a:solidFill>
              </a:rPr>
              <a:t>ský</a:t>
            </a:r>
            <a:r>
              <a:rPr lang="cs-CZ" dirty="0" smtClean="0"/>
              <a:t> </a:t>
            </a:r>
            <a:r>
              <a:rPr lang="cs-CZ" b="1" dirty="0" smtClean="0"/>
              <a:t>se zjednodušuje </a:t>
            </a:r>
            <a:r>
              <a:rPr lang="cs-CZ" dirty="0" smtClean="0"/>
              <a:t>na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err="1" smtClean="0">
                <a:solidFill>
                  <a:srgbClr val="FF0000"/>
                </a:solidFill>
              </a:rPr>
              <a:t>cký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None/>
            </a:pPr>
            <a:r>
              <a:rPr lang="cs-CZ" dirty="0" smtClean="0"/>
              <a:t>Př.: 	</a:t>
            </a:r>
            <a:r>
              <a:rPr lang="cs-CZ" i="1" dirty="0" smtClean="0"/>
              <a:t>Ru</a:t>
            </a:r>
            <a:r>
              <a:rPr lang="cs-CZ" i="1" dirty="0" smtClean="0">
                <a:solidFill>
                  <a:srgbClr val="FF0000"/>
                </a:solidFill>
              </a:rPr>
              <a:t>s</a:t>
            </a:r>
            <a:r>
              <a:rPr lang="cs-CZ" i="1" dirty="0" smtClean="0"/>
              <a:t>			ru</a:t>
            </a:r>
            <a:r>
              <a:rPr lang="cs-CZ" i="1" dirty="0" smtClean="0">
                <a:solidFill>
                  <a:srgbClr val="FF0000"/>
                </a:solidFill>
              </a:rPr>
              <a:t>ský</a:t>
            </a:r>
            <a:r>
              <a:rPr lang="cs-CZ" i="1" dirty="0" smtClean="0"/>
              <a:t>, ru</a:t>
            </a:r>
            <a:r>
              <a:rPr lang="cs-CZ" i="1" dirty="0" smtClean="0">
                <a:solidFill>
                  <a:srgbClr val="FF0000"/>
                </a:solidFill>
              </a:rPr>
              <a:t>ští</a:t>
            </a:r>
          </a:p>
          <a:p>
            <a:pPr marL="514350" indent="-514350">
              <a:buNone/>
            </a:pPr>
            <a:r>
              <a:rPr lang="cs-CZ" i="1" dirty="0" smtClean="0"/>
              <a:t>	</a:t>
            </a:r>
            <a:r>
              <a:rPr lang="cs-CZ" i="1" dirty="0" smtClean="0"/>
              <a:t>	Hrade</a:t>
            </a:r>
            <a:r>
              <a:rPr lang="cs-CZ" i="1" dirty="0" smtClean="0">
                <a:solidFill>
                  <a:srgbClr val="FF0000"/>
                </a:solidFill>
              </a:rPr>
              <a:t>c</a:t>
            </a:r>
            <a:r>
              <a:rPr lang="cs-CZ" i="1" dirty="0" smtClean="0"/>
              <a:t>		hrade</a:t>
            </a:r>
            <a:r>
              <a:rPr lang="cs-CZ" i="1" dirty="0" smtClean="0">
                <a:solidFill>
                  <a:srgbClr val="FF0000"/>
                </a:solidFill>
              </a:rPr>
              <a:t>cký</a:t>
            </a:r>
            <a:r>
              <a:rPr lang="cs-CZ" i="1" dirty="0" smtClean="0"/>
              <a:t>, hrade</a:t>
            </a:r>
            <a:r>
              <a:rPr lang="cs-CZ" i="1" dirty="0" smtClean="0">
                <a:solidFill>
                  <a:srgbClr val="FF0000"/>
                </a:solidFill>
              </a:rPr>
              <a:t>čtí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843808" y="5229200"/>
            <a:ext cx="64807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915816" y="5877272"/>
            <a:ext cx="64807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2. </a:t>
            </a:r>
            <a:r>
              <a:rPr lang="cs-CZ" b="1" dirty="0" smtClean="0">
                <a:solidFill>
                  <a:srgbClr val="C00000"/>
                </a:solidFill>
              </a:rPr>
              <a:t>Souhláskové skupiny se mění </a:t>
            </a:r>
            <a:r>
              <a:rPr lang="cs-CZ" dirty="0" smtClean="0"/>
              <a:t>při zakončení </a:t>
            </a:r>
            <a:r>
              <a:rPr lang="cs-CZ" b="1" dirty="0" smtClean="0">
                <a:solidFill>
                  <a:srgbClr val="FF0000"/>
                </a:solidFill>
              </a:rPr>
              <a:t>kořene</a:t>
            </a:r>
            <a:r>
              <a:rPr lang="cs-CZ" dirty="0" smtClean="0"/>
              <a:t> na:</a:t>
            </a:r>
          </a:p>
          <a:p>
            <a:pPr>
              <a:buNone/>
            </a:pPr>
            <a:r>
              <a:rPr lang="cs-CZ" dirty="0" smtClean="0"/>
              <a:t>	a) –k	Př.: Ře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		ře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ký, ře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tí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b) –h	Př.: Pra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a 		pra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ský, pra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ští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c) –g	Př.: Kon</a:t>
            </a:r>
            <a:r>
              <a:rPr lang="cs-CZ" dirty="0" smtClean="0">
                <a:solidFill>
                  <a:srgbClr val="FF0000"/>
                </a:solidFill>
              </a:rPr>
              <a:t>g</a:t>
            </a:r>
            <a:r>
              <a:rPr lang="cs-CZ" dirty="0" smtClean="0"/>
              <a:t>o		kon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ský, kon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ští</a:t>
            </a:r>
          </a:p>
          <a:p>
            <a:pPr>
              <a:buNone/>
            </a:pPr>
            <a:r>
              <a:rPr lang="cs-CZ" dirty="0" smtClean="0"/>
              <a:t>	d) –ch	Př.: černo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	černo</a:t>
            </a:r>
            <a:r>
              <a:rPr lang="cs-CZ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ský, černo</a:t>
            </a:r>
            <a:r>
              <a:rPr lang="cs-CZ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ští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 smtClean="0"/>
              <a:t>.  </a:t>
            </a:r>
            <a:r>
              <a:rPr lang="cs-CZ" dirty="0" smtClean="0"/>
              <a:t>Souhláskové </a:t>
            </a:r>
            <a:r>
              <a:rPr lang="cs-CZ" dirty="0" smtClean="0"/>
              <a:t>skupiny </a:t>
            </a:r>
            <a:r>
              <a:rPr lang="cs-CZ" b="1" dirty="0" smtClean="0"/>
              <a:t>při zakončení kořene na ostatní souhlásky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zůstávají beze </a:t>
            </a:r>
            <a:r>
              <a:rPr lang="cs-CZ" dirty="0" smtClean="0">
                <a:solidFill>
                  <a:srgbClr val="C00000"/>
                </a:solidFill>
              </a:rPr>
              <a:t>změny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řídavná jména tvořená příponou </a:t>
            </a:r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</a:rPr>
              <a:t>-</a:t>
            </a:r>
            <a:r>
              <a:rPr lang="cs-CZ" dirty="0" err="1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</a:rPr>
              <a:t>ský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Pamatujte!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</a:t>
            </a:r>
            <a:r>
              <a:rPr lang="cs-CZ" b="1" i="1" dirty="0" smtClean="0"/>
              <a:t>zvíře</a:t>
            </a:r>
            <a:r>
              <a:rPr lang="cs-CZ" b="1" i="1" dirty="0" smtClean="0">
                <a:solidFill>
                  <a:srgbClr val="FF0000"/>
                </a:solidFill>
              </a:rPr>
              <a:t>ct</a:t>
            </a:r>
            <a:r>
              <a:rPr lang="cs-CZ" b="1" i="1" dirty="0" smtClean="0"/>
              <a:t>vo, kníže</a:t>
            </a:r>
            <a:r>
              <a:rPr lang="cs-CZ" b="1" i="1" dirty="0" smtClean="0">
                <a:solidFill>
                  <a:srgbClr val="FF0000"/>
                </a:solidFill>
              </a:rPr>
              <a:t>ct</a:t>
            </a:r>
            <a:r>
              <a:rPr lang="cs-CZ" b="1" i="1" dirty="0" smtClean="0"/>
              <a:t>ví, dě</a:t>
            </a:r>
            <a:r>
              <a:rPr lang="cs-CZ" b="1" i="1" dirty="0" smtClean="0">
                <a:solidFill>
                  <a:srgbClr val="FF0000"/>
                </a:solidFill>
              </a:rPr>
              <a:t>c</a:t>
            </a:r>
            <a:r>
              <a:rPr lang="cs-CZ" b="1" i="1" dirty="0" smtClean="0"/>
              <a:t>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b="1" i="1" dirty="0" smtClean="0"/>
              <a:t>				dě</a:t>
            </a:r>
            <a:r>
              <a:rPr lang="cs-CZ" b="1" i="1" dirty="0" smtClean="0">
                <a:solidFill>
                  <a:srgbClr val="FF0000"/>
                </a:solidFill>
              </a:rPr>
              <a:t>tst</a:t>
            </a:r>
            <a:r>
              <a:rPr lang="cs-CZ" b="1" i="1" dirty="0" smtClean="0"/>
              <a:t>ví, dě</a:t>
            </a:r>
            <a:r>
              <a:rPr lang="cs-CZ" b="1" i="1" dirty="0" smtClean="0">
                <a:solidFill>
                  <a:srgbClr val="FF0000"/>
                </a:solidFill>
              </a:rPr>
              <a:t>ts</a:t>
            </a:r>
            <a:r>
              <a:rPr lang="cs-CZ" b="1" i="1" dirty="0" smtClean="0"/>
              <a:t>ký</a:t>
            </a:r>
            <a:endParaRPr lang="cs-CZ" b="1" i="1" dirty="0"/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řídavná jména tvořená příponou </a:t>
            </a:r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</a:rPr>
              <a:t>-</a:t>
            </a:r>
            <a:r>
              <a:rPr lang="cs-CZ" dirty="0" err="1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</a:rPr>
              <a:t>ský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4860032" y="2924944"/>
            <a:ext cx="914400" cy="914400"/>
          </a:xfrm>
          <a:prstGeom prst="mathMultiply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Alena\AppData\Local\Microsoft\Windows\Temporary Internet Files\Content.IE5\ZQ9BQQ8Z\MC9002320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73016"/>
            <a:ext cx="2664296" cy="23926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 i/y a opiš. Slova v závorkách dej do správného tvaru.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(Ubohý) studenti se připravoval__ na nebo__</a:t>
            </a:r>
            <a:r>
              <a:rPr lang="cs-CZ" dirty="0" err="1" smtClean="0"/>
              <a:t>čejně</a:t>
            </a:r>
            <a:r>
              <a:rPr lang="cs-CZ" dirty="0" smtClean="0"/>
              <a:t> obtížné  __</a:t>
            </a:r>
            <a:r>
              <a:rPr lang="cs-CZ" dirty="0" err="1" smtClean="0"/>
              <a:t>koušky</a:t>
            </a:r>
            <a:r>
              <a:rPr lang="cs-CZ" dirty="0" smtClean="0"/>
              <a:t>. (Hluchý) staříci a (hluchý) babky na sebe hlas__tě pokřikoval__. (Černošský) šamani zaříkával__ (kouzelný) </a:t>
            </a:r>
            <a:r>
              <a:rPr lang="cs-CZ" dirty="0" err="1" smtClean="0"/>
              <a:t>zaříkadl</a:t>
            </a:r>
            <a:r>
              <a:rPr lang="cs-CZ" dirty="0" smtClean="0"/>
              <a:t>__ (zlý) duchy. Přijel__ i vaši (velký) obdivovatelé. (Francouzský) a (ruský) chlapci se utkal__  ve v__b__</a:t>
            </a:r>
            <a:r>
              <a:rPr lang="cs-CZ" dirty="0" err="1" smtClean="0"/>
              <a:t>jené</a:t>
            </a:r>
            <a:r>
              <a:rPr lang="cs-CZ" dirty="0" smtClean="0"/>
              <a:t>. (Africký) domorodci žil__  v (</a:t>
            </a:r>
            <a:r>
              <a:rPr lang="cs-CZ" dirty="0" err="1" smtClean="0"/>
              <a:t>neob</a:t>
            </a:r>
            <a:r>
              <a:rPr lang="cs-CZ" dirty="0" smtClean="0"/>
              <a:t>__</a:t>
            </a:r>
            <a:r>
              <a:rPr lang="cs-CZ" dirty="0" err="1" smtClean="0"/>
              <a:t>čejná</a:t>
            </a:r>
            <a:r>
              <a:rPr lang="cs-CZ" dirty="0" smtClean="0"/>
              <a:t>) chudobě. (Střídmý) l__</a:t>
            </a:r>
            <a:r>
              <a:rPr lang="cs-CZ" dirty="0" err="1" smtClean="0"/>
              <a:t>dé</a:t>
            </a:r>
            <a:r>
              <a:rPr lang="cs-CZ" dirty="0" smtClean="0"/>
              <a:t> neb__</a:t>
            </a:r>
            <a:r>
              <a:rPr lang="cs-CZ" dirty="0" err="1" smtClean="0"/>
              <a:t>vají</a:t>
            </a:r>
            <a:r>
              <a:rPr lang="cs-CZ" dirty="0" smtClean="0"/>
              <a:t> obézní.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04248" y="256490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84168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501317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7784" y="551723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64288" y="357301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306896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45091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84368" y="306896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63688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45091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4048" y="501317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39952" y="566124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23928" y="364502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64088" y="45091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99992" y="213285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z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Správné tvary přídavných jmen z předchozí stránky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(Ubohý) studenti </a:t>
            </a:r>
          </a:p>
          <a:p>
            <a:r>
              <a:rPr lang="cs-CZ" dirty="0" smtClean="0"/>
              <a:t>(Hluchý) staříci</a:t>
            </a:r>
          </a:p>
          <a:p>
            <a:r>
              <a:rPr lang="cs-CZ" dirty="0" smtClean="0"/>
              <a:t>(</a:t>
            </a:r>
            <a:r>
              <a:rPr lang="cs-CZ" dirty="0" smtClean="0"/>
              <a:t>hluchý) babky </a:t>
            </a:r>
          </a:p>
          <a:p>
            <a:r>
              <a:rPr lang="cs-CZ" dirty="0" smtClean="0"/>
              <a:t>(Černošský) šamani </a:t>
            </a:r>
          </a:p>
          <a:p>
            <a:r>
              <a:rPr lang="cs-CZ" dirty="0" smtClean="0"/>
              <a:t>(kouzelný) </a:t>
            </a:r>
            <a:r>
              <a:rPr lang="cs-CZ" dirty="0" smtClean="0"/>
              <a:t>zaříkadly </a:t>
            </a:r>
            <a:endParaRPr lang="cs-CZ" dirty="0" smtClean="0"/>
          </a:p>
          <a:p>
            <a:r>
              <a:rPr lang="cs-CZ" dirty="0" smtClean="0"/>
              <a:t>(zlý) duchy</a:t>
            </a:r>
          </a:p>
          <a:p>
            <a:r>
              <a:rPr lang="cs-CZ" dirty="0" smtClean="0"/>
              <a:t>(velký) obdivovatelé</a:t>
            </a:r>
          </a:p>
          <a:p>
            <a:r>
              <a:rPr lang="cs-CZ" dirty="0" smtClean="0"/>
              <a:t>(</a:t>
            </a:r>
            <a:r>
              <a:rPr lang="cs-CZ" dirty="0" smtClean="0"/>
              <a:t>Francouzský) </a:t>
            </a:r>
          </a:p>
          <a:p>
            <a:r>
              <a:rPr lang="cs-CZ" dirty="0" smtClean="0"/>
              <a:t>(</a:t>
            </a:r>
            <a:r>
              <a:rPr lang="cs-CZ" dirty="0" smtClean="0"/>
              <a:t>ruský) chlapci </a:t>
            </a:r>
          </a:p>
          <a:p>
            <a:r>
              <a:rPr lang="cs-CZ" dirty="0" smtClean="0"/>
              <a:t>(Africký) domorodci</a:t>
            </a:r>
          </a:p>
          <a:p>
            <a:r>
              <a:rPr lang="cs-CZ" dirty="0" smtClean="0"/>
              <a:t>(</a:t>
            </a:r>
            <a:r>
              <a:rPr lang="cs-CZ" dirty="0" smtClean="0"/>
              <a:t>neobyčejná</a:t>
            </a:r>
            <a:r>
              <a:rPr lang="cs-CZ" dirty="0" smtClean="0"/>
              <a:t>) chudobě</a:t>
            </a:r>
          </a:p>
          <a:p>
            <a:r>
              <a:rPr lang="cs-CZ" dirty="0" smtClean="0"/>
              <a:t>(Střídmý) </a:t>
            </a:r>
            <a:r>
              <a:rPr lang="cs-CZ" dirty="0" smtClean="0"/>
              <a:t>lidé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ubozí</a:t>
            </a:r>
          </a:p>
          <a:p>
            <a:r>
              <a:rPr lang="cs-CZ" dirty="0" smtClean="0"/>
              <a:t>hluší</a:t>
            </a:r>
          </a:p>
          <a:p>
            <a:r>
              <a:rPr lang="cs-CZ" dirty="0" smtClean="0"/>
              <a:t>hluché</a:t>
            </a:r>
          </a:p>
          <a:p>
            <a:r>
              <a:rPr lang="cs-CZ" dirty="0" smtClean="0"/>
              <a:t>černošští</a:t>
            </a:r>
          </a:p>
          <a:p>
            <a:r>
              <a:rPr lang="cs-CZ" dirty="0" smtClean="0"/>
              <a:t>kouzelní</a:t>
            </a:r>
          </a:p>
          <a:p>
            <a:r>
              <a:rPr lang="cs-CZ" dirty="0" smtClean="0"/>
              <a:t>zlí</a:t>
            </a:r>
          </a:p>
          <a:p>
            <a:r>
              <a:rPr lang="cs-CZ" dirty="0" smtClean="0"/>
              <a:t>velcí</a:t>
            </a:r>
          </a:p>
          <a:p>
            <a:r>
              <a:rPr lang="cs-CZ" dirty="0" smtClean="0"/>
              <a:t>francouzští</a:t>
            </a:r>
          </a:p>
          <a:p>
            <a:r>
              <a:rPr lang="cs-CZ" dirty="0" smtClean="0"/>
              <a:t>ruští</a:t>
            </a:r>
          </a:p>
          <a:p>
            <a:r>
              <a:rPr lang="cs-CZ" dirty="0" smtClean="0"/>
              <a:t>afričtí</a:t>
            </a:r>
          </a:p>
          <a:p>
            <a:r>
              <a:rPr lang="cs-CZ" dirty="0" smtClean="0"/>
              <a:t>neobyčejné</a:t>
            </a:r>
          </a:p>
          <a:p>
            <a:r>
              <a:rPr lang="cs-CZ" dirty="0" smtClean="0"/>
              <a:t>střídmí</a:t>
            </a:r>
          </a:p>
          <a:p>
            <a:endParaRPr lang="cs-CZ" dirty="0"/>
          </a:p>
        </p:txBody>
      </p:sp>
      <p:pic>
        <p:nvPicPr>
          <p:cNvPr id="5128" name="Picture 8" descr="C:\Users\Alena\AppData\Local\Microsoft\Windows\Temporary Internet Files\Content.IE5\ZQ9BQQ8Z\MP900449095[1].jpg"/>
          <p:cNvPicPr>
            <a:picLocks noChangeAspect="1" noChangeArrowheads="1"/>
          </p:cNvPicPr>
          <p:nvPr/>
        </p:nvPicPr>
        <p:blipFill>
          <a:blip r:embed="rId2" cstate="print"/>
          <a:srcRect l="68480"/>
          <a:stretch>
            <a:fillRect/>
          </a:stretch>
        </p:blipFill>
        <p:spPr bwMode="auto">
          <a:xfrm>
            <a:off x="6732240" y="1412776"/>
            <a:ext cx="2023314" cy="51352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 i/y a opiš. Slova v závorkách dej do správného tvaru.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Pozdrav__l__  jsme (cizí) pána. </a:t>
            </a:r>
            <a:r>
              <a:rPr lang="cs-CZ" dirty="0" smtClean="0"/>
              <a:t>Mam__</a:t>
            </a:r>
            <a:r>
              <a:rPr lang="cs-CZ" dirty="0" err="1" smtClean="0"/>
              <a:t>nka</a:t>
            </a:r>
            <a:r>
              <a:rPr lang="cs-CZ" dirty="0" smtClean="0"/>
              <a:t> </a:t>
            </a:r>
            <a:r>
              <a:rPr lang="cs-CZ" dirty="0" smtClean="0"/>
              <a:t>nás pozval__ na pečínku z (husí) jater. (Papírový) draci létal__  v__</a:t>
            </a:r>
            <a:r>
              <a:rPr lang="cs-CZ" dirty="0" err="1" smtClean="0"/>
              <a:t>soko</a:t>
            </a:r>
            <a:r>
              <a:rPr lang="cs-CZ" dirty="0" smtClean="0"/>
              <a:t> nad zem__. Třepotal__ se ve větru jako (zběs__</a:t>
            </a:r>
            <a:r>
              <a:rPr lang="cs-CZ" dirty="0" err="1" smtClean="0"/>
              <a:t>lý</a:t>
            </a:r>
            <a:r>
              <a:rPr lang="cs-CZ" dirty="0" smtClean="0"/>
              <a:t>). B__l__  (ideální) (povyražení) pro všechny kluky v (</a:t>
            </a:r>
            <a:r>
              <a:rPr lang="cs-CZ" dirty="0" err="1" smtClean="0"/>
              <a:t>podz</a:t>
            </a:r>
            <a:r>
              <a:rPr lang="cs-CZ" dirty="0" smtClean="0"/>
              <a:t>__</a:t>
            </a:r>
            <a:r>
              <a:rPr lang="cs-CZ" dirty="0" smtClean="0"/>
              <a:t>mní) (s__</a:t>
            </a:r>
            <a:r>
              <a:rPr lang="cs-CZ" dirty="0" err="1" smtClean="0"/>
              <a:t>chrav</a:t>
            </a:r>
            <a:r>
              <a:rPr lang="cs-CZ" dirty="0" smtClean="0"/>
              <a:t>__) dnech. </a:t>
            </a:r>
            <a:r>
              <a:rPr lang="cs-CZ" dirty="0" err="1" smtClean="0"/>
              <a:t>Sl</a:t>
            </a:r>
            <a:r>
              <a:rPr lang="cs-CZ" dirty="0" smtClean="0"/>
              <a:t>__šel__  jsme (žába) kvákání. (Želva) krunýř je (pevná). Ve Švédsku jsme v__děl__  lovce se (psí) spřežením.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40152" y="263691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256490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39752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407707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6216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64288" y="357301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306896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35696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84168" y="306896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884368" y="256490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79712" y="501317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15816" y="501317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75856" y="27089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187624" y="407707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72000" y="414908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5776" y="407707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52120" y="314096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(cizí) pána</a:t>
            </a:r>
          </a:p>
          <a:p>
            <a:r>
              <a:rPr lang="cs-CZ" dirty="0" smtClean="0"/>
              <a:t>z (husí) jater</a:t>
            </a:r>
          </a:p>
          <a:p>
            <a:r>
              <a:rPr lang="cs-CZ" dirty="0" smtClean="0"/>
              <a:t>(Papírový) draci</a:t>
            </a:r>
          </a:p>
          <a:p>
            <a:r>
              <a:rPr lang="cs-CZ" dirty="0" smtClean="0"/>
              <a:t>jako (</a:t>
            </a:r>
            <a:r>
              <a:rPr lang="cs-CZ" dirty="0" smtClean="0"/>
              <a:t>zběsilý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(</a:t>
            </a:r>
            <a:r>
              <a:rPr lang="cs-CZ" dirty="0" smtClean="0"/>
              <a:t>ideální) (povyražení) </a:t>
            </a:r>
          </a:p>
          <a:p>
            <a:r>
              <a:rPr lang="cs-CZ" dirty="0" smtClean="0"/>
              <a:t>v (</a:t>
            </a:r>
            <a:r>
              <a:rPr lang="cs-CZ" dirty="0" smtClean="0"/>
              <a:t>podzimní</a:t>
            </a:r>
            <a:r>
              <a:rPr lang="cs-CZ" dirty="0" smtClean="0"/>
              <a:t>) (</a:t>
            </a:r>
            <a:r>
              <a:rPr lang="cs-CZ" dirty="0" smtClean="0"/>
              <a:t>sychravý) </a:t>
            </a:r>
            <a:r>
              <a:rPr lang="cs-CZ" dirty="0" smtClean="0"/>
              <a:t>dnech</a:t>
            </a:r>
          </a:p>
          <a:p>
            <a:r>
              <a:rPr lang="cs-CZ" dirty="0" smtClean="0"/>
              <a:t>(</a:t>
            </a:r>
            <a:r>
              <a:rPr lang="cs-CZ" dirty="0" smtClean="0"/>
              <a:t>žába) kvákání</a:t>
            </a:r>
          </a:p>
          <a:p>
            <a:r>
              <a:rPr lang="cs-CZ" dirty="0" smtClean="0"/>
              <a:t>(Želva) krunýř je (pevná)</a:t>
            </a:r>
          </a:p>
          <a:p>
            <a:r>
              <a:rPr lang="cs-CZ" dirty="0" smtClean="0"/>
              <a:t>se (psí) spřežením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cizího</a:t>
            </a:r>
          </a:p>
          <a:p>
            <a:r>
              <a:rPr lang="cs-CZ" dirty="0" smtClean="0"/>
              <a:t>husích</a:t>
            </a:r>
          </a:p>
          <a:p>
            <a:r>
              <a:rPr lang="cs-CZ" dirty="0" smtClean="0"/>
              <a:t>papíroví</a:t>
            </a:r>
          </a:p>
          <a:p>
            <a:r>
              <a:rPr lang="cs-CZ" dirty="0" smtClean="0"/>
              <a:t>zběsilí</a:t>
            </a:r>
          </a:p>
          <a:p>
            <a:r>
              <a:rPr lang="cs-CZ" dirty="0" smtClean="0"/>
              <a:t>ideálním povyražením</a:t>
            </a:r>
          </a:p>
          <a:p>
            <a:r>
              <a:rPr lang="cs-CZ" dirty="0" smtClean="0"/>
              <a:t>podzimních sychravých</a:t>
            </a:r>
          </a:p>
          <a:p>
            <a:endParaRPr lang="cs-CZ" dirty="0" smtClean="0"/>
          </a:p>
          <a:p>
            <a:r>
              <a:rPr lang="cs-CZ" dirty="0" smtClean="0"/>
              <a:t>žabí</a:t>
            </a:r>
          </a:p>
          <a:p>
            <a:r>
              <a:rPr lang="cs-CZ" dirty="0" smtClean="0"/>
              <a:t>želví	pevný</a:t>
            </a:r>
          </a:p>
          <a:p>
            <a:r>
              <a:rPr lang="cs-CZ" dirty="0" smtClean="0"/>
              <a:t>psím</a:t>
            </a:r>
          </a:p>
          <a:p>
            <a:endParaRPr lang="cs-CZ" dirty="0"/>
          </a:p>
        </p:txBody>
      </p:sp>
      <p:sp>
        <p:nvSpPr>
          <p:cNvPr id="7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Správné tvary přídavných jmen z předchozí stránky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7171" name="Picture 3" descr="C:\Users\Alena\AppData\Local\Microsoft\Windows\Temporary Internet Files\Content.IE5\ZQ9BQQ8Z\MC9003573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221088"/>
            <a:ext cx="1426464" cy="1815084"/>
          </a:xfrm>
          <a:prstGeom prst="rect">
            <a:avLst/>
          </a:prstGeom>
          <a:noFill/>
        </p:spPr>
      </p:pic>
      <p:pic>
        <p:nvPicPr>
          <p:cNvPr id="7172" name="Picture 4" descr="C:\Users\Alena\AppData\Local\Microsoft\Windows\Temporary Internet Files\Content.IE5\Y8AXGD7B\MC900237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8026" y="1484785"/>
            <a:ext cx="2333477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>
                <a:hlinkClick r:id="rId2"/>
              </a:rPr>
              <a:t>http://microsoft.com</a:t>
            </a:r>
            <a:endParaRPr lang="cs-CZ" sz="1800" dirty="0" smtClean="0"/>
          </a:p>
          <a:p>
            <a:r>
              <a:rPr lang="cs-CZ" sz="1800" dirty="0" smtClean="0"/>
              <a:t>ŠULC, Petr. </a:t>
            </a:r>
            <a:r>
              <a:rPr lang="cs-CZ" sz="1800" i="1" dirty="0" smtClean="0"/>
              <a:t>Pětiminutovky z češtiny pro 5. třídu</a:t>
            </a:r>
            <a:r>
              <a:rPr lang="cs-CZ" sz="1800" dirty="0" smtClean="0"/>
              <a:t>. Praha: Pierot, 2009. Pětiminutovky. ISBN 978-80-7353-133-1. </a:t>
            </a:r>
          </a:p>
          <a:p>
            <a:r>
              <a:rPr lang="cs-CZ" sz="1800" i="1" dirty="0" smtClean="0"/>
              <a:t>Přehled české gramatiky</a:t>
            </a:r>
            <a:r>
              <a:rPr lang="cs-CZ" sz="1800" dirty="0" smtClean="0"/>
              <a:t>. 2., </a:t>
            </a:r>
            <a:r>
              <a:rPr lang="cs-CZ" sz="1800" dirty="0" err="1" smtClean="0"/>
              <a:t>rozš</a:t>
            </a:r>
            <a:r>
              <a:rPr lang="cs-CZ" sz="1800" dirty="0" smtClean="0"/>
              <a:t>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Kupka, 2009. </a:t>
            </a:r>
            <a:r>
              <a:rPr lang="cs-CZ" sz="1800" smtClean="0"/>
              <a:t>ISBN 978-80-87020-88-3.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9219" name="Picture 3" descr="C:\Users\Alena\AppData\Local\Microsoft\Windows\Temporary Internet Files\Content.IE5\PWE99ZHM\MC9002905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933056"/>
            <a:ext cx="1887648" cy="2006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523</Words>
  <Application>Microsoft Office PowerPoint</Application>
  <PresentationFormat>Předvádění na obrazovce (4:3)</PresentationFormat>
  <Paragraphs>157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  Přídavná jména – vzor mladý a jarní</vt:lpstr>
      <vt:lpstr>Přídavná jména</vt:lpstr>
      <vt:lpstr>Druhy přídavných jmen</vt:lpstr>
      <vt:lpstr>Urči vzory přídavných jmen</vt:lpstr>
      <vt:lpstr>Urči vzory přídavných jmen</vt:lpstr>
      <vt:lpstr>Přídavná jména tvořená příponou -ský</vt:lpstr>
      <vt:lpstr>Přídavná jména tvořená příponou -ský</vt:lpstr>
      <vt:lpstr>Přídavná jména tvořená příponou -ský</vt:lpstr>
      <vt:lpstr>Doplň i/y a opiš. Slova v závorkách dej do správného tvaru. </vt:lpstr>
      <vt:lpstr>Správné tvary přídavných jmen z předchozí stránky</vt:lpstr>
      <vt:lpstr>Doplň i/y a opiš. Slova v závorkách dej do správného tvaru. </vt:lpstr>
      <vt:lpstr>Správné tvary přídavných jmen z předchozí stránky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34</cp:revision>
  <dcterms:created xsi:type="dcterms:W3CDTF">2012-04-20T18:40:05Z</dcterms:created>
  <dcterms:modified xsi:type="dcterms:W3CDTF">2012-06-03T08:00:44Z</dcterms:modified>
</cp:coreProperties>
</file>