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5" r:id="rId7"/>
    <p:sldId id="263" r:id="rId8"/>
    <p:sldId id="266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8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VY_32_INOVACE_18_ČESKÝ </a:t>
          </a:r>
          <a:r>
            <a:rPr lang="cs-CZ" dirty="0" smtClean="0"/>
            <a:t>JAZYK 5.ROČNÍK_VZORY PŘÍDAVNÝCH JMEN II 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VZORY PŘÍDAVNÝCH JMEN II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404BAE1-67B6-41BE-BC58-E098EAAF39F1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D9825549-C911-4AF9-BCB0-60ED0F0E6100}" type="parTrans" cxnId="{09C6A48A-7B1F-4873-84CB-91933410A7BB}">
      <dgm:prSet/>
      <dgm:spPr/>
      <dgm:t>
        <a:bodyPr/>
        <a:lstStyle/>
        <a:p>
          <a:endParaRPr lang="cs-CZ"/>
        </a:p>
      </dgm:t>
    </dgm:pt>
    <dgm:pt modelId="{E45117F4-5CCB-42BD-A1BD-11C2F92BE23D}" type="sibTrans" cxnId="{09C6A48A-7B1F-4873-84CB-91933410A7B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D8D74F6-EDC5-4572-8F80-109BA676DF02}" type="pres">
      <dgm:prSet presAssocID="{F404BAE1-67B6-41BE-BC58-E098EAAF39F1}" presName="vertSpace5" presStyleLbl="node1" presStyleIdx="3" presStyleCnt="6"/>
      <dgm:spPr/>
      <dgm:t>
        <a:bodyPr/>
        <a:lstStyle/>
        <a:p>
          <a:endParaRPr lang="cs-CZ"/>
        </a:p>
      </dgm:t>
    </dgm:pt>
    <dgm:pt modelId="{D4AB2C47-E44A-428D-BB5E-165A56692366}" type="pres">
      <dgm:prSet presAssocID="{F404BAE1-67B6-41BE-BC58-E098EAAF39F1}" presName="circle5" presStyleLbl="node1" presStyleIdx="4" presStyleCnt="6"/>
      <dgm:spPr/>
      <dgm:t>
        <a:bodyPr/>
        <a:lstStyle/>
        <a:p>
          <a:endParaRPr lang="cs-CZ"/>
        </a:p>
      </dgm:t>
    </dgm:pt>
    <dgm:pt modelId="{AA46384A-741C-4F1F-8C9B-DBF96EE49C72}" type="pres">
      <dgm:prSet presAssocID="{F404BAE1-67B6-41BE-BC58-E098EAAF39F1}" presName="rect5" presStyleLbl="alignAcc1" presStyleIdx="4" presStyleCnt="6"/>
      <dgm:spPr/>
      <dgm:t>
        <a:bodyPr/>
        <a:lstStyle/>
        <a:p>
          <a:endParaRPr lang="cs-CZ"/>
        </a:p>
      </dgm:t>
    </dgm:pt>
    <dgm:pt modelId="{A850D0E1-5180-4367-98C6-34D0211B21D3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B956F4A5-5B2B-413D-9FA5-A82B37AFC251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10ADBFC6-74BB-4DCD-AA8E-0D051CCC9B3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3225B0-03C8-4EFC-AB2D-3FE1CAD9BB69}" type="pres">
      <dgm:prSet presAssocID="{F404BAE1-67B6-41BE-BC58-E098EAAF39F1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C04B6E-B072-4DB8-8F56-902C80951172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864650-DAA8-4383-9365-EBC2083BA8B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BC6275-5F91-46D2-9A3D-0256B80426DF}" type="presOf" srcId="{D1D4F407-5343-4D3F-B5B9-D407B03CAEB4}" destId="{AED2198E-93D5-4001-81B4-73124B309672}" srcOrd="1" destOrd="0" presId="urn:microsoft.com/office/officeart/2005/8/layout/target3"/>
    <dgm:cxn modelId="{EE69F443-1C50-4813-8686-18D6EDEA1011}" type="presOf" srcId="{D8197B8C-B260-4A16-BDF4-0947B075E274}" destId="{5A5FFA88-C948-4069-8E93-59FA12366E83}" srcOrd="1" destOrd="0" presId="urn:microsoft.com/office/officeart/2005/8/layout/target3"/>
    <dgm:cxn modelId="{B82A9168-253A-4896-96E9-03835F71F01A}" type="presOf" srcId="{4C35D32F-0EAB-4CD7-82EE-45574DC2A586}" destId="{10ADBFC6-74BB-4DCD-AA8E-0D051CCC9B3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F5AD4B7-F59F-4017-8413-C283B4F9790A}" type="presOf" srcId="{D1B46980-6531-4606-95E6-44980827E919}" destId="{2BE915AB-18AA-4053-B92C-3BFC9ED204BB}" srcOrd="1" destOrd="0" presId="urn:microsoft.com/office/officeart/2005/8/layout/target3"/>
    <dgm:cxn modelId="{A432F302-83F6-4568-93E1-51507CEA6626}" type="presOf" srcId="{F404BAE1-67B6-41BE-BC58-E098EAAF39F1}" destId="{2B3225B0-03C8-4EFC-AB2D-3FE1CAD9BB69}" srcOrd="1" destOrd="0" presId="urn:microsoft.com/office/officeart/2005/8/layout/target3"/>
    <dgm:cxn modelId="{B386BE38-7161-4A94-8617-C28516CBB15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318F7-989D-4C59-82B1-FBE32CCDB612}" type="presOf" srcId="{D8197B8C-B260-4A16-BDF4-0947B075E274}" destId="{25B08C86-7E15-44DC-BE7F-FFB55DD49D12}" srcOrd="0" destOrd="0" presId="urn:microsoft.com/office/officeart/2005/8/layout/target3"/>
    <dgm:cxn modelId="{D061722D-66AB-431B-9B8D-C3B9BDC78781}" type="presOf" srcId="{D1D4F407-5343-4D3F-B5B9-D407B03CAEB4}" destId="{D005CE8C-CC26-4C3E-AC11-E15060ECD759}" srcOrd="0" destOrd="0" presId="urn:microsoft.com/office/officeart/2005/8/layout/target3"/>
    <dgm:cxn modelId="{444ED714-7A24-4081-969A-D86BA6A4AB1C}" type="presOf" srcId="{757F3AB3-0718-4624-B441-E567A8F0AB56}" destId="{333A1088-737F-45CB-B68E-254E46348037}" srcOrd="0" destOrd="0" presId="urn:microsoft.com/office/officeart/2005/8/layout/target3"/>
    <dgm:cxn modelId="{167750DE-A086-4960-9B44-EB9561B834FB}" type="presOf" srcId="{B651F6E3-6281-48DB-9319-2AEAFDAE7572}" destId="{6BB5E863-4638-4E1D-BFDE-399D028AC4ED}" srcOrd="1" destOrd="0" presId="urn:microsoft.com/office/officeart/2005/8/layout/target3"/>
    <dgm:cxn modelId="{09C6A48A-7B1F-4873-84CB-91933410A7BB}" srcId="{757F3AB3-0718-4624-B441-E567A8F0AB56}" destId="{F404BAE1-67B6-41BE-BC58-E098EAAF39F1}" srcOrd="4" destOrd="0" parTransId="{D9825549-C911-4AF9-BCB0-60ED0F0E6100}" sibTransId="{E45117F4-5CCB-42BD-A1BD-11C2F92BE23D}"/>
    <dgm:cxn modelId="{49C9CB19-7526-4F98-987D-8FD5E3CC6C5D}" type="presOf" srcId="{4C35D32F-0EAB-4CD7-82EE-45574DC2A586}" destId="{C9C04B6E-B072-4DB8-8F56-902C80951172}" srcOrd="1" destOrd="0" presId="urn:microsoft.com/office/officeart/2005/8/layout/target3"/>
    <dgm:cxn modelId="{7E13A6C9-3C59-4BC2-B583-BDF45970D3E8}" type="presOf" srcId="{F404BAE1-67B6-41BE-BC58-E098EAAF39F1}" destId="{AA46384A-741C-4F1F-8C9B-DBF96EE49C72}" srcOrd="0" destOrd="0" presId="urn:microsoft.com/office/officeart/2005/8/layout/target3"/>
    <dgm:cxn modelId="{03B0C55C-4090-43FD-A0C2-AFA8230D8B9A}" type="presParOf" srcId="{333A1088-737F-45CB-B68E-254E46348037}" destId="{F5ABB229-8D3B-4694-996A-96F23CF14429}" srcOrd="0" destOrd="0" presId="urn:microsoft.com/office/officeart/2005/8/layout/target3"/>
    <dgm:cxn modelId="{E5F47A95-BDFD-4896-BD5F-218F3007ED7E}" type="presParOf" srcId="{333A1088-737F-45CB-B68E-254E46348037}" destId="{F41139FD-01EE-4571-8B17-4FB00FC51163}" srcOrd="1" destOrd="0" presId="urn:microsoft.com/office/officeart/2005/8/layout/target3"/>
    <dgm:cxn modelId="{483460BA-44CE-43AD-96BE-E700DC3368BD}" type="presParOf" srcId="{333A1088-737F-45CB-B68E-254E46348037}" destId="{D005CE8C-CC26-4C3E-AC11-E15060ECD759}" srcOrd="2" destOrd="0" presId="urn:microsoft.com/office/officeart/2005/8/layout/target3"/>
    <dgm:cxn modelId="{08E59839-085A-44CF-B43E-2CF1A2DC5002}" type="presParOf" srcId="{333A1088-737F-45CB-B68E-254E46348037}" destId="{2C702D82-9B77-49B7-9568-BB8EB47C3372}" srcOrd="3" destOrd="0" presId="urn:microsoft.com/office/officeart/2005/8/layout/target3"/>
    <dgm:cxn modelId="{F29DFF5A-6E73-453A-AA3D-E2F7A8AF3E20}" type="presParOf" srcId="{333A1088-737F-45CB-B68E-254E46348037}" destId="{A52A0455-90FF-4808-ABD0-F02540D31D5A}" srcOrd="4" destOrd="0" presId="urn:microsoft.com/office/officeart/2005/8/layout/target3"/>
    <dgm:cxn modelId="{0B1D47FB-F157-4203-9CAE-5795851DE79C}" type="presParOf" srcId="{333A1088-737F-45CB-B68E-254E46348037}" destId="{6140AFEC-043D-4C43-A2F9-D0F5331DF3A3}" srcOrd="5" destOrd="0" presId="urn:microsoft.com/office/officeart/2005/8/layout/target3"/>
    <dgm:cxn modelId="{2D73DFCD-761B-4798-B01F-92617946E9E2}" type="presParOf" srcId="{333A1088-737F-45CB-B68E-254E46348037}" destId="{9358AC05-5D7D-4327-9F80-1AD486AEA664}" srcOrd="6" destOrd="0" presId="urn:microsoft.com/office/officeart/2005/8/layout/target3"/>
    <dgm:cxn modelId="{DB8309F2-CC03-4785-AA9A-93541CBCD7B7}" type="presParOf" srcId="{333A1088-737F-45CB-B68E-254E46348037}" destId="{313FC574-E1CD-4FB4-B054-0B805CE0447D}" srcOrd="7" destOrd="0" presId="urn:microsoft.com/office/officeart/2005/8/layout/target3"/>
    <dgm:cxn modelId="{8105ADC5-DE5D-44B5-9BD2-428A95F283B7}" type="presParOf" srcId="{333A1088-737F-45CB-B68E-254E46348037}" destId="{619D679B-A015-4ECF-8348-D1034C574F40}" srcOrd="8" destOrd="0" presId="urn:microsoft.com/office/officeart/2005/8/layout/target3"/>
    <dgm:cxn modelId="{26A3EAD6-F59C-4E71-8817-5DE05ECB7B0D}" type="presParOf" srcId="{333A1088-737F-45CB-B68E-254E46348037}" destId="{322283A8-4A27-4CDA-BAE3-F381106A9174}" srcOrd="9" destOrd="0" presId="urn:microsoft.com/office/officeart/2005/8/layout/target3"/>
    <dgm:cxn modelId="{AE00971D-F634-4141-B780-84B7B7432AB6}" type="presParOf" srcId="{333A1088-737F-45CB-B68E-254E46348037}" destId="{FFC9F71D-1B4F-4AD9-A4A6-86ADEFC8AF5C}" srcOrd="10" destOrd="0" presId="urn:microsoft.com/office/officeart/2005/8/layout/target3"/>
    <dgm:cxn modelId="{A92EC0C8-B808-4293-A124-E7D92AED0E00}" type="presParOf" srcId="{333A1088-737F-45CB-B68E-254E46348037}" destId="{25B08C86-7E15-44DC-BE7F-FFB55DD49D12}" srcOrd="11" destOrd="0" presId="urn:microsoft.com/office/officeart/2005/8/layout/target3"/>
    <dgm:cxn modelId="{FECE3120-1DC0-4F92-BB91-6824ECB706D1}" type="presParOf" srcId="{333A1088-737F-45CB-B68E-254E46348037}" destId="{0D8D74F6-EDC5-4572-8F80-109BA676DF02}" srcOrd="12" destOrd="0" presId="urn:microsoft.com/office/officeart/2005/8/layout/target3"/>
    <dgm:cxn modelId="{35033949-84DD-4837-889A-835E612AA5A8}" type="presParOf" srcId="{333A1088-737F-45CB-B68E-254E46348037}" destId="{D4AB2C47-E44A-428D-BB5E-165A56692366}" srcOrd="13" destOrd="0" presId="urn:microsoft.com/office/officeart/2005/8/layout/target3"/>
    <dgm:cxn modelId="{5307445F-6072-4B20-ACDF-4D87D18E2C26}" type="presParOf" srcId="{333A1088-737F-45CB-B68E-254E46348037}" destId="{AA46384A-741C-4F1F-8C9B-DBF96EE49C72}" srcOrd="14" destOrd="0" presId="urn:microsoft.com/office/officeart/2005/8/layout/target3"/>
    <dgm:cxn modelId="{1484054C-790A-439B-9575-EDCF184AD705}" type="presParOf" srcId="{333A1088-737F-45CB-B68E-254E46348037}" destId="{A850D0E1-5180-4367-98C6-34D0211B21D3}" srcOrd="15" destOrd="0" presId="urn:microsoft.com/office/officeart/2005/8/layout/target3"/>
    <dgm:cxn modelId="{57B549C7-60C1-42DB-B362-818B47D7ABB5}" type="presParOf" srcId="{333A1088-737F-45CB-B68E-254E46348037}" destId="{B956F4A5-5B2B-413D-9FA5-A82B37AFC251}" srcOrd="16" destOrd="0" presId="urn:microsoft.com/office/officeart/2005/8/layout/target3"/>
    <dgm:cxn modelId="{8B3DEC3A-B799-46D3-9475-157850E86B09}" type="presParOf" srcId="{333A1088-737F-45CB-B68E-254E46348037}" destId="{10ADBFC6-74BB-4DCD-AA8E-0D051CCC9B32}" srcOrd="17" destOrd="0" presId="urn:microsoft.com/office/officeart/2005/8/layout/target3"/>
    <dgm:cxn modelId="{77A459C8-A486-4475-8E08-8E076887A4F5}" type="presParOf" srcId="{333A1088-737F-45CB-B68E-254E46348037}" destId="{AED2198E-93D5-4001-81B4-73124B309672}" srcOrd="18" destOrd="0" presId="urn:microsoft.com/office/officeart/2005/8/layout/target3"/>
    <dgm:cxn modelId="{F0D9EFFE-EAE3-4B3B-A219-1A0A8658F529}" type="presParOf" srcId="{333A1088-737F-45CB-B68E-254E46348037}" destId="{2BE915AB-18AA-4053-B92C-3BFC9ED204BB}" srcOrd="19" destOrd="0" presId="urn:microsoft.com/office/officeart/2005/8/layout/target3"/>
    <dgm:cxn modelId="{E32983D8-48BD-42B4-B20C-BB3A5DAAA2AE}" type="presParOf" srcId="{333A1088-737F-45CB-B68E-254E46348037}" destId="{6BB5E863-4638-4E1D-BFDE-399D028AC4ED}" srcOrd="20" destOrd="0" presId="urn:microsoft.com/office/officeart/2005/8/layout/target3"/>
    <dgm:cxn modelId="{665C64AF-0DFA-4681-B193-4690F3C65DAF}" type="presParOf" srcId="{333A1088-737F-45CB-B68E-254E46348037}" destId="{5A5FFA88-C948-4069-8E93-59FA12366E83}" srcOrd="21" destOrd="0" presId="urn:microsoft.com/office/officeart/2005/8/layout/target3"/>
    <dgm:cxn modelId="{8F3D1664-2C6C-4577-B14F-04FF0F14B350}" type="presParOf" srcId="{333A1088-737F-45CB-B68E-254E46348037}" destId="{2B3225B0-03C8-4EFC-AB2D-3FE1CAD9BB69}" srcOrd="22" destOrd="0" presId="urn:microsoft.com/office/officeart/2005/8/layout/target3"/>
    <dgm:cxn modelId="{85898D96-F5FE-4D62-9345-F85C1613F62C}" type="presParOf" srcId="{333A1088-737F-45CB-B68E-254E46348037}" destId="{C9C04B6E-B072-4DB8-8F56-902C8095117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VY_32_INOVACE_18_ČESKÝ </a:t>
          </a:r>
          <a:r>
            <a:rPr lang="cs-CZ" sz="1300" kern="1200" dirty="0" smtClean="0"/>
            <a:t>JAZYK 5.ROČNÍK_VZORY PŘÍDAVNÝCH JMEN II 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VZORY PŘÍDAVNÝCH JMEN II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D4AB2C47-E44A-428D-BB5E-165A5669236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A46384A-741C-4F1F-8C9B-DBF96EE49C72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říjen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B956F4A5-5B2B-413D-9FA5-A82B37AFC2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0ADBFC6-74BB-4DCD-AA8E-0D051CCC9B3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ABECC4-053C-4558-9787-C276D05CE57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7286-BA83-4FE0-BAF7-C769885EA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gi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814033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</a:t>
            </a:r>
            <a:br>
              <a:rPr lang="cs-CZ" sz="2000" dirty="0" smtClean="0"/>
            </a:br>
            <a:r>
              <a:rPr lang="cs-CZ" sz="2000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Přídavná jména – vzory </a:t>
            </a:r>
            <a:r>
              <a:rPr lang="cs-CZ" b="1" dirty="0" smtClean="0">
                <a:solidFill>
                  <a:srgbClr val="C00000"/>
                </a:solidFill>
              </a:rPr>
              <a:t>otcův</a:t>
            </a:r>
            <a:r>
              <a:rPr lang="cs-CZ" dirty="0" smtClean="0">
                <a:solidFill>
                  <a:srgbClr val="C00000"/>
                </a:solidFill>
              </a:rPr>
              <a:t> a </a:t>
            </a:r>
            <a:r>
              <a:rPr lang="cs-CZ" b="1" dirty="0" smtClean="0">
                <a:solidFill>
                  <a:srgbClr val="C00000"/>
                </a:solidFill>
              </a:rPr>
              <a:t>matčin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smtClean="0"/>
              <a:t>Určeno pro výklad v 5.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Ucelený přehled pravidel</a:t>
            </a:r>
          </a:p>
          <a:p>
            <a:r>
              <a:rPr lang="cs-CZ" dirty="0" smtClean="0"/>
              <a:t>Vhodné na procvičení probíraného učiva</a:t>
            </a:r>
          </a:p>
          <a:p>
            <a:r>
              <a:rPr lang="cs-CZ" dirty="0" smtClean="0"/>
              <a:t>Některé stránky se dají vytisknout jako pracovní list a po doplnění společně zkontrolovat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Alena\AppData\Local\Microsoft\Windows\Temporary Internet Files\Content.IE5\ZQ9BQQ8Z\MP9004388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293096"/>
            <a:ext cx="1368152" cy="2052228"/>
          </a:xfrm>
          <a:prstGeom prst="rect">
            <a:avLst/>
          </a:prstGeom>
          <a:noFill/>
        </p:spPr>
      </p:pic>
      <p:pic>
        <p:nvPicPr>
          <p:cNvPr id="2051" name="Picture 3" descr="C:\Users\Alena\AppData\Local\Microsoft\Windows\Temporary Internet Files\Content.IE5\PWE99ZHM\MP9002020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412776"/>
            <a:ext cx="1522304" cy="2260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Přídavná jména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Přídavná jména </a:t>
            </a:r>
            <a:r>
              <a:rPr lang="cs-CZ" dirty="0" smtClean="0"/>
              <a:t>pojmenovávají </a:t>
            </a:r>
            <a:r>
              <a:rPr lang="cs-CZ" dirty="0" smtClean="0">
                <a:solidFill>
                  <a:srgbClr val="C00000"/>
                </a:solidFill>
              </a:rPr>
              <a:t>vlastnosti</a:t>
            </a:r>
            <a:r>
              <a:rPr lang="cs-CZ" dirty="0" smtClean="0"/>
              <a:t> podstatných jmen, anebo jejich význam blíže zpřesňují. Odpovídáme jimi na otázky: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smtClean="0">
                <a:solidFill>
                  <a:srgbClr val="C00000"/>
                </a:solidFill>
              </a:rPr>
              <a:t>Jaký?  Který?  Čí?</a:t>
            </a:r>
            <a:endParaRPr lang="cs-CZ" i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Alena\AppData\Local\Microsoft\Windows\Temporary Internet Files\Content.IE5\XFZ2XDBR\MC9002327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501008"/>
            <a:ext cx="4092576" cy="27771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Druhy přídavných jmen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95801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C00000"/>
                </a:solidFill>
              </a:rPr>
              <a:t>TEN</a:t>
            </a:r>
            <a:r>
              <a:rPr lang="cs-CZ" dirty="0" smtClean="0"/>
              <a:t>			</a:t>
            </a:r>
            <a:r>
              <a:rPr lang="cs-CZ" b="1" dirty="0" smtClean="0">
                <a:solidFill>
                  <a:srgbClr val="C00000"/>
                </a:solidFill>
              </a:rPr>
              <a:t>TA</a:t>
            </a:r>
            <a:r>
              <a:rPr lang="cs-CZ" dirty="0" smtClean="0">
                <a:solidFill>
                  <a:srgbClr val="C00000"/>
                </a:solidFill>
              </a:rPr>
              <a:t>			</a:t>
            </a:r>
            <a:r>
              <a:rPr lang="cs-CZ" b="1" dirty="0" smtClean="0">
                <a:solidFill>
                  <a:srgbClr val="C00000"/>
                </a:solidFill>
              </a:rPr>
              <a:t>TO</a:t>
            </a:r>
            <a:endParaRPr lang="cs-CZ" b="1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otc</a:t>
            </a:r>
            <a:r>
              <a:rPr lang="cs-CZ" b="1" dirty="0" smtClean="0">
                <a:solidFill>
                  <a:srgbClr val="FF0000"/>
                </a:solidFill>
              </a:rPr>
              <a:t>ův</a:t>
            </a:r>
            <a:r>
              <a:rPr lang="cs-CZ" dirty="0" smtClean="0"/>
              <a:t>		</a:t>
            </a:r>
            <a:r>
              <a:rPr lang="cs-CZ" b="1" dirty="0" smtClean="0"/>
              <a:t>otc</a:t>
            </a:r>
            <a:r>
              <a:rPr lang="cs-CZ" b="1" dirty="0" smtClean="0">
                <a:solidFill>
                  <a:srgbClr val="FF0000"/>
                </a:solidFill>
              </a:rPr>
              <a:t>ova</a:t>
            </a:r>
            <a:r>
              <a:rPr lang="cs-CZ" dirty="0" smtClean="0"/>
              <a:t>		</a:t>
            </a:r>
            <a:r>
              <a:rPr lang="cs-CZ" b="1" dirty="0" smtClean="0"/>
              <a:t>otc</a:t>
            </a:r>
            <a:r>
              <a:rPr lang="cs-CZ" b="1" dirty="0" smtClean="0">
                <a:solidFill>
                  <a:srgbClr val="FF0000"/>
                </a:solidFill>
              </a:rPr>
              <a:t>ovo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		matč</a:t>
            </a:r>
            <a:r>
              <a:rPr lang="cs-CZ" b="1" dirty="0" smtClean="0">
                <a:solidFill>
                  <a:srgbClr val="FF0000"/>
                </a:solidFill>
              </a:rPr>
              <a:t>in</a:t>
            </a:r>
            <a:r>
              <a:rPr lang="cs-CZ" b="1" dirty="0" smtClean="0"/>
              <a:t>		matč</a:t>
            </a:r>
            <a:r>
              <a:rPr lang="cs-CZ" b="1" dirty="0" smtClean="0">
                <a:solidFill>
                  <a:srgbClr val="FF0000"/>
                </a:solidFill>
              </a:rPr>
              <a:t>ina</a:t>
            </a:r>
            <a:r>
              <a:rPr lang="cs-CZ" b="1" dirty="0" smtClean="0"/>
              <a:t>		matč</a:t>
            </a:r>
            <a:r>
              <a:rPr lang="cs-CZ" b="1" dirty="0" smtClean="0">
                <a:solidFill>
                  <a:srgbClr val="FF0000"/>
                </a:solidFill>
              </a:rPr>
              <a:t>ino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Alena\AppData\Local\Microsoft\Windows\Temporary Internet Files\Content.IE5\XFZ2XDBR\MC9004406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196752"/>
            <a:ext cx="1828800" cy="1828800"/>
          </a:xfrm>
          <a:prstGeom prst="rect">
            <a:avLst/>
          </a:prstGeom>
          <a:noFill/>
        </p:spPr>
      </p:pic>
      <p:pic>
        <p:nvPicPr>
          <p:cNvPr id="1036" name="Picture 12" descr="C:\Users\Alena\AppData\Local\Microsoft\Windows\Temporary Internet Files\Content.IE5\ZQ9BQQ8Z\MC9004405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124744"/>
            <a:ext cx="1447800" cy="1828800"/>
          </a:xfrm>
          <a:prstGeom prst="rect">
            <a:avLst/>
          </a:prstGeom>
          <a:noFill/>
        </p:spPr>
      </p:pic>
      <p:pic>
        <p:nvPicPr>
          <p:cNvPr id="1037" name="Picture 13" descr="C:\Users\Alena\AppData\Local\Microsoft\Windows\Temporary Internet Files\Content.IE5\PWE99ZHM\MC9002320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268760"/>
            <a:ext cx="1865014" cy="1674891"/>
          </a:xfrm>
          <a:prstGeom prst="rect">
            <a:avLst/>
          </a:prstGeom>
          <a:noFill/>
        </p:spPr>
      </p:pic>
      <p:pic>
        <p:nvPicPr>
          <p:cNvPr id="1040" name="Picture 16" descr="C:\Users\Alena\AppData\Local\Microsoft\Windows\Temporary Internet Files\Content.IE5\ZQ9BQQ8Z\MM90028363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1268760"/>
            <a:ext cx="899592" cy="1526094"/>
          </a:xfrm>
          <a:prstGeom prst="rect">
            <a:avLst/>
          </a:prstGeom>
          <a:noFill/>
        </p:spPr>
      </p:pic>
      <p:cxnSp>
        <p:nvCxnSpPr>
          <p:cNvPr id="20" name="Přímá spojovací čára 19"/>
          <p:cNvCxnSpPr/>
          <p:nvPr/>
        </p:nvCxnSpPr>
        <p:spPr>
          <a:xfrm>
            <a:off x="467544" y="4653136"/>
            <a:ext cx="8208912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67544" y="3429000"/>
            <a:ext cx="828092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ln>
                  <a:solidFill>
                    <a:srgbClr val="7030A0"/>
                  </a:solidFill>
                </a:ln>
                <a:solidFill>
                  <a:srgbClr val="C00000"/>
                </a:solidFill>
              </a:rPr>
              <a:t>Urči vzory přídavných jmen</a:t>
            </a:r>
            <a:endParaRPr lang="cs-CZ" dirty="0">
              <a:ln>
                <a:solidFill>
                  <a:srgbClr val="7030A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t</a:t>
            </a:r>
            <a:r>
              <a:rPr lang="cs-CZ" sz="4400" dirty="0" smtClean="0"/>
              <a:t>etin </a:t>
            </a:r>
            <a:r>
              <a:rPr lang="cs-CZ" sz="4400" dirty="0" smtClean="0"/>
              <a:t>________	</a:t>
            </a:r>
          </a:p>
          <a:p>
            <a:pPr>
              <a:buNone/>
            </a:pPr>
            <a:r>
              <a:rPr lang="cs-CZ" sz="4400" dirty="0" smtClean="0"/>
              <a:t>Janova _______	</a:t>
            </a:r>
          </a:p>
          <a:p>
            <a:pPr>
              <a:buNone/>
            </a:pPr>
            <a:r>
              <a:rPr lang="cs-CZ" sz="4400" dirty="0" smtClean="0"/>
              <a:t>o</a:t>
            </a:r>
            <a:r>
              <a:rPr lang="cs-CZ" sz="4400" dirty="0" smtClean="0"/>
              <a:t>tcův </a:t>
            </a:r>
            <a:r>
              <a:rPr lang="cs-CZ" sz="4400" dirty="0" smtClean="0"/>
              <a:t>_______	</a:t>
            </a:r>
          </a:p>
          <a:p>
            <a:pPr>
              <a:buNone/>
            </a:pPr>
            <a:r>
              <a:rPr lang="cs-CZ" sz="4400" dirty="0" smtClean="0"/>
              <a:t>Janin </a:t>
            </a:r>
            <a:r>
              <a:rPr lang="cs-CZ" sz="4400" dirty="0" smtClean="0"/>
              <a:t>________</a:t>
            </a:r>
          </a:p>
          <a:p>
            <a:pPr>
              <a:buNone/>
            </a:pPr>
            <a:r>
              <a:rPr lang="cs-CZ" sz="4400" dirty="0" smtClean="0"/>
              <a:t>dědovo_______</a:t>
            </a:r>
            <a:r>
              <a:rPr lang="cs-CZ" sz="4400" dirty="0" smtClean="0"/>
              <a:t>	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matčin</a:t>
            </a:r>
          </a:p>
          <a:p>
            <a:r>
              <a:rPr lang="cs-CZ" sz="4400" dirty="0" smtClean="0"/>
              <a:t>otcův</a:t>
            </a:r>
          </a:p>
          <a:p>
            <a:r>
              <a:rPr lang="cs-CZ" sz="4400" dirty="0" smtClean="0"/>
              <a:t>otcův</a:t>
            </a:r>
          </a:p>
          <a:p>
            <a:r>
              <a:rPr lang="cs-CZ" sz="4400" dirty="0" smtClean="0"/>
              <a:t>matčin</a:t>
            </a:r>
          </a:p>
          <a:p>
            <a:r>
              <a:rPr lang="cs-CZ" sz="4400" dirty="0" smtClean="0"/>
              <a:t>otcův</a:t>
            </a:r>
            <a:endParaRPr lang="cs-CZ" sz="4400" dirty="0"/>
          </a:p>
        </p:txBody>
      </p:sp>
      <p:pic>
        <p:nvPicPr>
          <p:cNvPr id="1033" name="Picture 9" descr="C:\Users\Alena\AppData\Local\Microsoft\Windows\Temporary Internet Files\Content.IE5\PWE99ZHM\MP9003863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72816"/>
            <a:ext cx="3055992" cy="46420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učencův______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Evin _________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Petrovo_______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bratrova______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Tomův________</a:t>
            </a:r>
            <a:endParaRPr lang="cs-CZ" sz="44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otcův</a:t>
            </a:r>
          </a:p>
          <a:p>
            <a:r>
              <a:rPr lang="cs-CZ" sz="4400" dirty="0" smtClean="0"/>
              <a:t>matčin</a:t>
            </a:r>
          </a:p>
          <a:p>
            <a:r>
              <a:rPr lang="cs-CZ" sz="4400" dirty="0" smtClean="0"/>
              <a:t>otcův</a:t>
            </a:r>
          </a:p>
          <a:p>
            <a:r>
              <a:rPr lang="cs-CZ" sz="4400" dirty="0" smtClean="0"/>
              <a:t>otcův</a:t>
            </a:r>
          </a:p>
          <a:p>
            <a:r>
              <a:rPr lang="cs-CZ" sz="4400" dirty="0" smtClean="0"/>
              <a:t>otcův</a:t>
            </a:r>
            <a:endParaRPr lang="cs-CZ" sz="44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Urči vzory přídavných jmen</a:t>
            </a:r>
            <a:endParaRPr lang="cs-CZ" dirty="0">
              <a:ln>
                <a:solidFill>
                  <a:schemeClr val="bg2">
                    <a:lumMod val="10000"/>
                  </a:schemeClr>
                </a:solidFill>
              </a:ln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Alena\AppData\Local\Microsoft\Windows\Temporary Internet Files\Content.IE5\XFZ2XDBR\MP9004008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484784"/>
            <a:ext cx="3096344" cy="46422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Doplň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i/y a opiš. Slova v závorkách dej do správného tvaru. </a:t>
            </a:r>
            <a:endParaRPr lang="cs-CZ" dirty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Hudebníci hrál__ (Dvořák) s__</a:t>
            </a:r>
            <a:r>
              <a:rPr lang="cs-CZ" dirty="0" err="1" smtClean="0"/>
              <a:t>mfonie</a:t>
            </a:r>
            <a:r>
              <a:rPr lang="cs-CZ" dirty="0" smtClean="0"/>
              <a:t>. Děti si na V__</a:t>
            </a:r>
            <a:r>
              <a:rPr lang="cs-CZ" dirty="0" err="1" smtClean="0"/>
              <a:t>šehradě</a:t>
            </a:r>
            <a:r>
              <a:rPr lang="cs-CZ" dirty="0" smtClean="0"/>
              <a:t> prohlédl__ (M__</a:t>
            </a:r>
            <a:r>
              <a:rPr lang="cs-CZ" dirty="0" err="1" smtClean="0"/>
              <a:t>slbek</a:t>
            </a:r>
            <a:r>
              <a:rPr lang="cs-CZ" dirty="0" smtClean="0"/>
              <a:t>) sochy. (Hus) následovníci v__bojoval__ s nepřátel__ v__</a:t>
            </a:r>
            <a:r>
              <a:rPr lang="cs-CZ" dirty="0" err="1" smtClean="0"/>
              <a:t>tězné</a:t>
            </a:r>
            <a:r>
              <a:rPr lang="cs-CZ" dirty="0" smtClean="0"/>
              <a:t> b__</a:t>
            </a:r>
            <a:r>
              <a:rPr lang="cs-CZ" dirty="0" err="1" smtClean="0"/>
              <a:t>tv</a:t>
            </a:r>
            <a:r>
              <a:rPr lang="cs-CZ" dirty="0" smtClean="0"/>
              <a:t>__. Bojoval__ za (Hus) ideál__ a m__</a:t>
            </a:r>
            <a:r>
              <a:rPr lang="cs-CZ" dirty="0" err="1" smtClean="0"/>
              <a:t>šlenky</a:t>
            </a:r>
            <a:r>
              <a:rPr lang="cs-CZ" dirty="0" smtClean="0"/>
              <a:t>. (Třeboň) kapři vždy b__l__ </a:t>
            </a:r>
            <a:r>
              <a:rPr lang="cs-CZ" dirty="0" err="1" smtClean="0"/>
              <a:t>obl</a:t>
            </a:r>
            <a:r>
              <a:rPr lang="cs-CZ" dirty="0" smtClean="0"/>
              <a:t>__</a:t>
            </a:r>
            <a:r>
              <a:rPr lang="cs-CZ" dirty="0" err="1" smtClean="0"/>
              <a:t>benou</a:t>
            </a:r>
            <a:r>
              <a:rPr lang="cs-CZ" dirty="0" smtClean="0"/>
              <a:t> pochoutkou na vánoční </a:t>
            </a:r>
            <a:r>
              <a:rPr lang="cs-CZ" dirty="0" err="1" smtClean="0"/>
              <a:t>tabul</a:t>
            </a:r>
            <a:r>
              <a:rPr lang="cs-CZ" dirty="0" smtClean="0"/>
              <a:t>__.</a:t>
            </a:r>
          </a:p>
          <a:p>
            <a:pPr>
              <a:buNone/>
            </a:pPr>
            <a:r>
              <a:rPr lang="cs-CZ" dirty="0" smtClean="0"/>
              <a:t>	(Vltava) voraři už dávno v__mřel__. (Bratr) se </a:t>
            </a:r>
            <a:r>
              <a:rPr lang="cs-CZ" dirty="0" err="1" smtClean="0"/>
              <a:t>rozs</a:t>
            </a:r>
            <a:r>
              <a:rPr lang="cs-CZ" dirty="0" smtClean="0"/>
              <a:t>__pal__  pastelky po zem__.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96136" y="263691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740352" y="407707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8184" y="465313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4128" y="508518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99792" y="306896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92280" y="357301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47864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956376" y="263691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75656" y="407707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88224" y="364502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47664" y="364502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76056" y="472514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956376" y="314096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436096" y="170080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83768" y="52292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619672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11960" y="27089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419872" y="314096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860032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796136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19672" y="52292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115616" y="306896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292080" y="314096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</a:t>
            </a:r>
            <a:r>
              <a:rPr lang="cs-CZ" dirty="0" smtClean="0">
                <a:solidFill>
                  <a:srgbClr val="C00000"/>
                </a:solidFill>
              </a:rPr>
              <a:t>ak to má být správně 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(Dvořák) </a:t>
            </a:r>
            <a:r>
              <a:rPr lang="cs-CZ" sz="3200" dirty="0" smtClean="0"/>
              <a:t>symfonie</a:t>
            </a:r>
            <a:endParaRPr lang="cs-CZ" sz="3200" dirty="0" smtClean="0"/>
          </a:p>
          <a:p>
            <a:r>
              <a:rPr lang="cs-CZ" sz="3200" dirty="0" smtClean="0"/>
              <a:t>(</a:t>
            </a:r>
            <a:r>
              <a:rPr lang="cs-CZ" sz="3200" dirty="0" err="1" smtClean="0"/>
              <a:t>Myslbek</a:t>
            </a:r>
            <a:r>
              <a:rPr lang="cs-CZ" sz="3200" dirty="0" smtClean="0"/>
              <a:t>) sochy</a:t>
            </a:r>
          </a:p>
          <a:p>
            <a:r>
              <a:rPr lang="cs-CZ" sz="3200" dirty="0" smtClean="0"/>
              <a:t>(Hus) následovníci </a:t>
            </a:r>
          </a:p>
          <a:p>
            <a:r>
              <a:rPr lang="cs-CZ" sz="3200" dirty="0" smtClean="0"/>
              <a:t>(Hus) </a:t>
            </a:r>
            <a:r>
              <a:rPr lang="cs-CZ" sz="3200" dirty="0" smtClean="0"/>
              <a:t>ideály </a:t>
            </a:r>
            <a:endParaRPr lang="cs-CZ" sz="3200" dirty="0" smtClean="0"/>
          </a:p>
          <a:p>
            <a:r>
              <a:rPr lang="cs-CZ" sz="3200" dirty="0" smtClean="0"/>
              <a:t>(Třeboň) kapři </a:t>
            </a:r>
          </a:p>
          <a:p>
            <a:r>
              <a:rPr lang="cs-CZ" sz="3200" dirty="0" smtClean="0"/>
              <a:t>(Vltava) voraři </a:t>
            </a:r>
          </a:p>
          <a:p>
            <a:r>
              <a:rPr lang="cs-CZ" sz="3200" dirty="0" smtClean="0"/>
              <a:t>(Bratr) se </a:t>
            </a:r>
            <a:r>
              <a:rPr lang="cs-CZ" sz="3200" dirty="0" smtClean="0"/>
              <a:t>rozsypaly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Dvořákovy</a:t>
            </a:r>
          </a:p>
          <a:p>
            <a:r>
              <a:rPr lang="cs-CZ" sz="3200" dirty="0" err="1" smtClean="0"/>
              <a:t>Myslbekovy</a:t>
            </a:r>
            <a:endParaRPr lang="cs-CZ" sz="3200" dirty="0" smtClean="0"/>
          </a:p>
          <a:p>
            <a:r>
              <a:rPr lang="cs-CZ" sz="3200" dirty="0" smtClean="0"/>
              <a:t>Husovi</a:t>
            </a:r>
          </a:p>
          <a:p>
            <a:r>
              <a:rPr lang="cs-CZ" sz="3200" dirty="0" smtClean="0"/>
              <a:t>Husovy</a:t>
            </a:r>
          </a:p>
          <a:p>
            <a:r>
              <a:rPr lang="cs-CZ" sz="3200" dirty="0" smtClean="0"/>
              <a:t>třeboňští</a:t>
            </a:r>
          </a:p>
          <a:p>
            <a:r>
              <a:rPr lang="cs-CZ" sz="3200" dirty="0" smtClean="0"/>
              <a:t>vltavští</a:t>
            </a:r>
          </a:p>
          <a:p>
            <a:r>
              <a:rPr lang="cs-CZ" sz="3200" dirty="0" smtClean="0"/>
              <a:t>bratrovi</a:t>
            </a:r>
            <a:endParaRPr lang="cs-CZ" sz="3200" dirty="0"/>
          </a:p>
        </p:txBody>
      </p:sp>
      <p:pic>
        <p:nvPicPr>
          <p:cNvPr id="3074" name="Picture 2" descr="C:\Users\Alena\AppData\Local\Microsoft\Windows\Temporary Internet Files\Content.IE5\Y8AXGD7B\MP9003138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00808"/>
            <a:ext cx="3657600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down)">
                                      <p:cBhvr>
                                        <p:cTn id="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 i/y a opiš. Slova v závorkách dej do správného tvaru.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M__</a:t>
            </a:r>
            <a:r>
              <a:rPr lang="cs-CZ" dirty="0" err="1" smtClean="0"/>
              <a:t>mořádně</a:t>
            </a:r>
            <a:r>
              <a:rPr lang="cs-CZ" dirty="0" smtClean="0"/>
              <a:t> se m__   </a:t>
            </a:r>
            <a:r>
              <a:rPr lang="cs-CZ" dirty="0" smtClean="0"/>
              <a:t>l_b</a:t>
            </a:r>
            <a:r>
              <a:rPr lang="cs-CZ" dirty="0" smtClean="0"/>
              <a:t>__l__  (Anička) obraz__. (Babička) vlas__  b__l__  b__</a:t>
            </a:r>
            <a:r>
              <a:rPr lang="cs-CZ" dirty="0" err="1" smtClean="0"/>
              <a:t>lé</a:t>
            </a:r>
            <a:r>
              <a:rPr lang="cs-CZ" dirty="0" smtClean="0"/>
              <a:t>. (Matka) přátelé se </a:t>
            </a:r>
            <a:r>
              <a:rPr lang="cs-CZ" dirty="0" err="1" smtClean="0"/>
              <a:t>uzale</a:t>
            </a:r>
            <a:r>
              <a:rPr lang="cs-CZ" dirty="0" smtClean="0"/>
              <a:t> v__</a:t>
            </a:r>
            <a:r>
              <a:rPr lang="cs-CZ" dirty="0" err="1" smtClean="0"/>
              <a:t>jadřoval</a:t>
            </a:r>
            <a:r>
              <a:rPr lang="cs-CZ" dirty="0" smtClean="0"/>
              <a:t>__ o (otec) úspěších. (Anežka) mam__</a:t>
            </a:r>
            <a:r>
              <a:rPr lang="cs-CZ" dirty="0" err="1" smtClean="0"/>
              <a:t>nka</a:t>
            </a:r>
            <a:r>
              <a:rPr lang="cs-CZ" dirty="0" smtClean="0"/>
              <a:t> je lékařka. (Jitka) bratr ještě chodí do škol__, ale až v__roste, chtěl b__  </a:t>
            </a:r>
            <a:r>
              <a:rPr lang="cs-CZ" dirty="0" err="1" smtClean="0"/>
              <a:t>b</a:t>
            </a:r>
            <a:r>
              <a:rPr lang="cs-CZ" dirty="0" smtClean="0"/>
              <a:t>__t jako (teta) bratr m__</a:t>
            </a:r>
            <a:r>
              <a:rPr lang="cs-CZ" dirty="0" err="1" smtClean="0"/>
              <a:t>sl</a:t>
            </a:r>
            <a:r>
              <a:rPr lang="cs-CZ" dirty="0" smtClean="0"/>
              <a:t>__</a:t>
            </a:r>
            <a:r>
              <a:rPr lang="cs-CZ" dirty="0" err="1" smtClean="0"/>
              <a:t>vcem</a:t>
            </a:r>
            <a:r>
              <a:rPr lang="cs-CZ" dirty="0" smtClean="0"/>
              <a:t>. Na (</a:t>
            </a:r>
            <a:r>
              <a:rPr lang="cs-CZ" dirty="0" err="1" smtClean="0"/>
              <a:t>Litom</a:t>
            </a:r>
            <a:r>
              <a:rPr lang="cs-CZ" dirty="0" smtClean="0"/>
              <a:t>__</a:t>
            </a:r>
            <a:r>
              <a:rPr lang="cs-CZ" dirty="0" err="1" smtClean="0"/>
              <a:t>šl</a:t>
            </a:r>
            <a:r>
              <a:rPr lang="cs-CZ" dirty="0" smtClean="0"/>
              <a:t>) slavnosti přijel__ všichni (teta) příbuzní. Dítě se utišil__  jen v (máma) náručí.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67944" y="170080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04248" y="27089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07704" y="458112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170080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508518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40152" y="314096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16016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4248" y="213285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08104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35696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148064" y="27089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308304" y="371703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04048" y="465313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44008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47664" y="414908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796136" y="170080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067944" y="414908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932040" y="414908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259632" y="465313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028384" y="508518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o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ŠPULÁKOVÁ, Ivana a Zita JANÁČKOVÁ. </a:t>
            </a:r>
            <a:r>
              <a:rPr lang="cs-CZ" sz="1800" i="1" dirty="0" smtClean="0"/>
              <a:t>Opakujeme češtinu ve 3.-5. ročníku</a:t>
            </a:r>
            <a:r>
              <a:rPr lang="cs-CZ" sz="1800" dirty="0" smtClean="0"/>
              <a:t>: </a:t>
            </a:r>
            <a:r>
              <a:rPr lang="cs-CZ" sz="1800" i="1" dirty="0" smtClean="0"/>
              <a:t>pravopisná cvičení, diktáty</a:t>
            </a:r>
            <a:r>
              <a:rPr lang="cs-CZ" sz="1800" dirty="0" smtClean="0"/>
              <a:t>. V Brně: Nová škola, 1998. ISBN 80-85607-69-7.</a:t>
            </a:r>
          </a:p>
          <a:p>
            <a:r>
              <a:rPr lang="cs-CZ" sz="1800" dirty="0" smtClean="0">
                <a:hlinkClick r:id="rId2"/>
              </a:rPr>
              <a:t>http://microsoft.com</a:t>
            </a:r>
            <a:endParaRPr lang="cs-CZ" sz="1800" dirty="0" smtClean="0"/>
          </a:p>
          <a:p>
            <a:r>
              <a:rPr lang="cs-CZ" sz="1800" dirty="0" smtClean="0"/>
              <a:t>ŠULC, Petr. </a:t>
            </a:r>
            <a:r>
              <a:rPr lang="cs-CZ" sz="1800" i="1" dirty="0" smtClean="0"/>
              <a:t>Pětiminutovky z češtiny pro 5. třídu</a:t>
            </a:r>
            <a:r>
              <a:rPr lang="cs-CZ" sz="1800" dirty="0" smtClean="0"/>
              <a:t>. Praha: Pierot, 2009. Pětiminutovky. ISBN 978-80-7353-133-1.</a:t>
            </a:r>
          </a:p>
          <a:p>
            <a:pPr>
              <a:buNone/>
            </a:pPr>
            <a:r>
              <a:rPr lang="cs-CZ" sz="1800" smtClean="0"/>
              <a:t> </a:t>
            </a:r>
            <a:endParaRPr lang="cs-CZ" sz="1800" dirty="0"/>
          </a:p>
        </p:txBody>
      </p:sp>
      <p:pic>
        <p:nvPicPr>
          <p:cNvPr id="4098" name="Picture 2" descr="C:\Users\Alena\AppData\Local\Microsoft\Windows\Temporary Internet Files\Content.IE5\PWE99ZHM\MP9002020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924944"/>
            <a:ext cx="2462784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282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  Přídavná jména – vzory otcův a matčin</vt:lpstr>
      <vt:lpstr>Přídavná jména</vt:lpstr>
      <vt:lpstr>Druhy přídavných jmen</vt:lpstr>
      <vt:lpstr>Urči vzory přídavných jmen</vt:lpstr>
      <vt:lpstr>Urči vzory přídavných jmen</vt:lpstr>
      <vt:lpstr>Doplň i/y a opiš. Slova v závorkách dej do správného tvaru. </vt:lpstr>
      <vt:lpstr>Jak to má být správně ?</vt:lpstr>
      <vt:lpstr>Doplň i/y a opiš. Slova v závorkách dej do správného tvaru.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14</cp:revision>
  <dcterms:created xsi:type="dcterms:W3CDTF">2012-04-21T05:41:28Z</dcterms:created>
  <dcterms:modified xsi:type="dcterms:W3CDTF">2012-06-03T15:20:32Z</dcterms:modified>
</cp:coreProperties>
</file>