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8"/>
  </p:notesMasterIdLst>
  <p:sldIdLst>
    <p:sldId id="271" r:id="rId3"/>
    <p:sldId id="256" r:id="rId4"/>
    <p:sldId id="272" r:id="rId5"/>
    <p:sldId id="257" r:id="rId6"/>
    <p:sldId id="258" r:id="rId7"/>
    <p:sldId id="259" r:id="rId8"/>
    <p:sldId id="260" r:id="rId9"/>
    <p:sldId id="268" r:id="rId10"/>
    <p:sldId id="261" r:id="rId11"/>
    <p:sldId id="269" r:id="rId12"/>
    <p:sldId id="263" r:id="rId13"/>
    <p:sldId id="266" r:id="rId14"/>
    <p:sldId id="264" r:id="rId15"/>
    <p:sldId id="267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06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Hydrostatický tlak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023A9E-DBB2-4E11-8364-B81D37920257}" type="presOf" srcId="{4C35D32F-0EAB-4CD7-82EE-45574DC2A586}" destId="{8BEBB6EC-1DAA-4CAC-8A25-BC0FCBD5DBD5}" srcOrd="0" destOrd="0" presId="urn:microsoft.com/office/officeart/2005/8/layout/target3"/>
    <dgm:cxn modelId="{8497159B-7034-4E56-A1A6-3904A8405E9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69BD4E-8671-4804-AF85-0DDBC2DE2DD1}" type="presOf" srcId="{D8197B8C-B260-4A16-BDF4-0947B075E274}" destId="{5A5FFA88-C948-4069-8E93-59FA12366E83}" srcOrd="1" destOrd="0" presId="urn:microsoft.com/office/officeart/2005/8/layout/target3"/>
    <dgm:cxn modelId="{8DDD9B58-66D9-428B-A0D5-8D8A0520D77D}" type="presOf" srcId="{B651F6E3-6281-48DB-9319-2AEAFDAE7572}" destId="{619D679B-A015-4ECF-8348-D1034C574F40}" srcOrd="0" destOrd="0" presId="urn:microsoft.com/office/officeart/2005/8/layout/target3"/>
    <dgm:cxn modelId="{011A61C0-2006-4B1C-8022-9B011BAEE70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8164B9-42A8-4D2D-982B-85EECCA3AA2D}" type="presOf" srcId="{D1B46980-6531-4606-95E6-44980827E919}" destId="{6140AFEC-043D-4C43-A2F9-D0F5331DF3A3}" srcOrd="0" destOrd="0" presId="urn:microsoft.com/office/officeart/2005/8/layout/target3"/>
    <dgm:cxn modelId="{1D6C5DAF-D085-4C93-88CB-C0550CF21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47155F-1BB6-442D-8B77-A4BCC100AAB9}" type="presOf" srcId="{4C35D32F-0EAB-4CD7-82EE-45574DC2A586}" destId="{890E4F0B-2866-4A3F-A3C7-2A14B1797930}" srcOrd="1" destOrd="0" presId="urn:microsoft.com/office/officeart/2005/8/layout/target3"/>
    <dgm:cxn modelId="{39353629-A985-4FAB-9BCC-510993C0509E}" type="presOf" srcId="{D1D4F407-5343-4D3F-B5B9-D407B03CAEB4}" destId="{D005CE8C-CC26-4C3E-AC11-E15060ECD759}" srcOrd="0" destOrd="0" presId="urn:microsoft.com/office/officeart/2005/8/layout/target3"/>
    <dgm:cxn modelId="{B9780894-0320-418E-A782-63CADEA2F7D4}" type="presOf" srcId="{B651F6E3-6281-48DB-9319-2AEAFDAE7572}" destId="{6BB5E863-4638-4E1D-BFDE-399D028AC4ED}" srcOrd="1" destOrd="0" presId="urn:microsoft.com/office/officeart/2005/8/layout/target3"/>
    <dgm:cxn modelId="{57C68B02-6CE1-4BAE-9D76-F3E1E9C6DDC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907CBC-8CA9-46E4-96A1-2020BA97EB22}" type="presParOf" srcId="{333A1088-737F-45CB-B68E-254E46348037}" destId="{F5ABB229-8D3B-4694-996A-96F23CF14429}" srcOrd="0" destOrd="0" presId="urn:microsoft.com/office/officeart/2005/8/layout/target3"/>
    <dgm:cxn modelId="{BC0A4DAA-6D48-4072-90BC-80BEABBF835B}" type="presParOf" srcId="{333A1088-737F-45CB-B68E-254E46348037}" destId="{F41139FD-01EE-4571-8B17-4FB00FC51163}" srcOrd="1" destOrd="0" presId="urn:microsoft.com/office/officeart/2005/8/layout/target3"/>
    <dgm:cxn modelId="{D6052283-2687-4A31-8FC3-2FC20E5E90DB}" type="presParOf" srcId="{333A1088-737F-45CB-B68E-254E46348037}" destId="{D005CE8C-CC26-4C3E-AC11-E15060ECD759}" srcOrd="2" destOrd="0" presId="urn:microsoft.com/office/officeart/2005/8/layout/target3"/>
    <dgm:cxn modelId="{81CE04D5-5186-40F6-97AA-1C5FB72106BD}" type="presParOf" srcId="{333A1088-737F-45CB-B68E-254E46348037}" destId="{2C702D82-9B77-49B7-9568-BB8EB47C3372}" srcOrd="3" destOrd="0" presId="urn:microsoft.com/office/officeart/2005/8/layout/target3"/>
    <dgm:cxn modelId="{EEF68AB8-7B76-4B57-8095-FF8E30D461CC}" type="presParOf" srcId="{333A1088-737F-45CB-B68E-254E46348037}" destId="{A52A0455-90FF-4808-ABD0-F02540D31D5A}" srcOrd="4" destOrd="0" presId="urn:microsoft.com/office/officeart/2005/8/layout/target3"/>
    <dgm:cxn modelId="{A2E431A0-71C9-432A-AF2F-54D538939AF6}" type="presParOf" srcId="{333A1088-737F-45CB-B68E-254E46348037}" destId="{6140AFEC-043D-4C43-A2F9-D0F5331DF3A3}" srcOrd="5" destOrd="0" presId="urn:microsoft.com/office/officeart/2005/8/layout/target3"/>
    <dgm:cxn modelId="{4A9AB014-0E9C-4C39-B468-42FAEF0B7762}" type="presParOf" srcId="{333A1088-737F-45CB-B68E-254E46348037}" destId="{9358AC05-5D7D-4327-9F80-1AD486AEA664}" srcOrd="6" destOrd="0" presId="urn:microsoft.com/office/officeart/2005/8/layout/target3"/>
    <dgm:cxn modelId="{21BFA05D-25CE-4702-8C8F-1E605FCEC356}" type="presParOf" srcId="{333A1088-737F-45CB-B68E-254E46348037}" destId="{313FC574-E1CD-4FB4-B054-0B805CE0447D}" srcOrd="7" destOrd="0" presId="urn:microsoft.com/office/officeart/2005/8/layout/target3"/>
    <dgm:cxn modelId="{F1DAB1E9-C37C-4ADB-B69F-8977F610D4E4}" type="presParOf" srcId="{333A1088-737F-45CB-B68E-254E46348037}" destId="{619D679B-A015-4ECF-8348-D1034C574F40}" srcOrd="8" destOrd="0" presId="urn:microsoft.com/office/officeart/2005/8/layout/target3"/>
    <dgm:cxn modelId="{1B9C284D-9FD2-476D-A4CE-C4BA11BE52E7}" type="presParOf" srcId="{333A1088-737F-45CB-B68E-254E46348037}" destId="{322283A8-4A27-4CDA-BAE3-F381106A9174}" srcOrd="9" destOrd="0" presId="urn:microsoft.com/office/officeart/2005/8/layout/target3"/>
    <dgm:cxn modelId="{A99A4388-ACB5-4C18-AB9D-7795D6AE7122}" type="presParOf" srcId="{333A1088-737F-45CB-B68E-254E46348037}" destId="{FFC9F71D-1B4F-4AD9-A4A6-86ADEFC8AF5C}" srcOrd="10" destOrd="0" presId="urn:microsoft.com/office/officeart/2005/8/layout/target3"/>
    <dgm:cxn modelId="{731A9AF7-6F9A-45B1-8B7A-698B666CD34E}" type="presParOf" srcId="{333A1088-737F-45CB-B68E-254E46348037}" destId="{25B08C86-7E15-44DC-BE7F-FFB55DD49D12}" srcOrd="11" destOrd="0" presId="urn:microsoft.com/office/officeart/2005/8/layout/target3"/>
    <dgm:cxn modelId="{70173525-4DAB-4C94-98E4-EE49E71776BA}" type="presParOf" srcId="{333A1088-737F-45CB-B68E-254E46348037}" destId="{76644BE8-9D7C-4C09-B250-3D10AF48CBB7}" srcOrd="12" destOrd="0" presId="urn:microsoft.com/office/officeart/2005/8/layout/target3"/>
    <dgm:cxn modelId="{48E22AE0-397C-40A7-A04C-E4EC23961087}" type="presParOf" srcId="{333A1088-737F-45CB-B68E-254E46348037}" destId="{EE85B701-7295-41C0-BA7A-34D3756A2AE6}" srcOrd="13" destOrd="0" presId="urn:microsoft.com/office/officeart/2005/8/layout/target3"/>
    <dgm:cxn modelId="{B1F7177D-DFC1-4F1F-AD29-BD1427B4365B}" type="presParOf" srcId="{333A1088-737F-45CB-B68E-254E46348037}" destId="{8BEBB6EC-1DAA-4CAC-8A25-BC0FCBD5DBD5}" srcOrd="14" destOrd="0" presId="urn:microsoft.com/office/officeart/2005/8/layout/target3"/>
    <dgm:cxn modelId="{334FF683-2C45-43F5-A568-5CB3E278A28C}" type="presParOf" srcId="{333A1088-737F-45CB-B68E-254E46348037}" destId="{AED2198E-93D5-4001-81B4-73124B309672}" srcOrd="15" destOrd="0" presId="urn:microsoft.com/office/officeart/2005/8/layout/target3"/>
    <dgm:cxn modelId="{DB8C3A42-1A43-4768-93B2-57150AE0317B}" type="presParOf" srcId="{333A1088-737F-45CB-B68E-254E46348037}" destId="{2BE915AB-18AA-4053-B92C-3BFC9ED204BB}" srcOrd="16" destOrd="0" presId="urn:microsoft.com/office/officeart/2005/8/layout/target3"/>
    <dgm:cxn modelId="{ABA9760A-D710-414B-91BF-98F181436C59}" type="presParOf" srcId="{333A1088-737F-45CB-B68E-254E46348037}" destId="{6BB5E863-4638-4E1D-BFDE-399D028AC4ED}" srcOrd="17" destOrd="0" presId="urn:microsoft.com/office/officeart/2005/8/layout/target3"/>
    <dgm:cxn modelId="{BB7C76C5-A0E2-4B28-B148-39E132FF674E}" type="presParOf" srcId="{333A1088-737F-45CB-B68E-254E46348037}" destId="{5A5FFA88-C948-4069-8E93-59FA12366E83}" srcOrd="18" destOrd="0" presId="urn:microsoft.com/office/officeart/2005/8/layout/target3"/>
    <dgm:cxn modelId="{7E0D999E-7FF3-45FD-BBA9-4FD3F5F7030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06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Hydrostatický tlak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373C1-8744-4925-B36B-E7603E125E28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B6A15-0CEC-441F-82E2-C2959C5DE8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848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6F3A0F-CAAF-4DA0-AFE1-12AAECFB2824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B3CD94-E778-439F-AC0B-B6A3FF1A47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tination360.com/caribbean/bahamas/bahamas-diving" TargetMode="External"/><Relationship Id="rId2" Type="http://schemas.openxmlformats.org/officeDocument/2006/relationships/hyperlink" Target="http://www.zscholtice.cz/svs/lacko/fyzika_7roc/ucivo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landsko.cz/atrakce-zabava/waterland-neeltje-jans.html" TargetMode="External"/><Relationship Id="rId5" Type="http://schemas.openxmlformats.org/officeDocument/2006/relationships/hyperlink" Target="http://www.atlastours.net/jordan/scuba_diving.html" TargetMode="External"/><Relationship Id="rId4" Type="http://schemas.openxmlformats.org/officeDocument/2006/relationships/hyperlink" Target="http://www.raydiving.com/kosatky_nadosah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95333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Prezentace je určena žákům </a:t>
            </a:r>
            <a:r>
              <a:rPr lang="cs-CZ" sz="2400" dirty="0" smtClean="0"/>
              <a:t>7. </a:t>
            </a:r>
            <a:r>
              <a:rPr lang="cs-CZ" sz="2400" dirty="0"/>
              <a:t>tříd základních škol.</a:t>
            </a:r>
          </a:p>
          <a:p>
            <a:r>
              <a:rPr lang="cs-CZ" sz="2400" dirty="0"/>
              <a:t>V první části je </a:t>
            </a:r>
            <a:r>
              <a:rPr lang="cs-CZ" sz="2400" dirty="0" smtClean="0"/>
              <a:t>definován hydrostatický tlak a vzorec na jeho výpočet.</a:t>
            </a:r>
            <a:endParaRPr lang="cs-CZ" sz="2400" dirty="0"/>
          </a:p>
          <a:p>
            <a:r>
              <a:rPr lang="cs-CZ" sz="2400" dirty="0"/>
              <a:t>Ve druhé části jsou otázky k zamyšlení </a:t>
            </a:r>
            <a:r>
              <a:rPr lang="cs-CZ" sz="2400" dirty="0" smtClean="0"/>
              <a:t>a správné </a:t>
            </a:r>
            <a:r>
              <a:rPr lang="cs-CZ" sz="2400" dirty="0"/>
              <a:t>odpovědi.  </a:t>
            </a:r>
          </a:p>
        </p:txBody>
      </p:sp>
    </p:spTree>
    <p:extLst>
      <p:ext uri="{BB962C8B-B14F-4D97-AF65-F5344CB8AC3E}">
        <p14:creationId xmlns:p14="http://schemas.microsoft.com/office/powerpoint/2010/main" val="201803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Hydrostatický tlak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603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Tlak v kapalině způsobený její vlastní tíhou se nazývá hydrostatický tlak.</a:t>
            </a:r>
          </a:p>
          <a:p>
            <a:r>
              <a:rPr lang="cs-CZ" sz="2800" dirty="0" smtClean="0"/>
              <a:t>Působí v kapalině ve všech směrech.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2175" y="3140968"/>
            <a:ext cx="48196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864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hydrostatického tlaku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3"/>
              </p:nvPr>
            </p:nvSpPr>
            <p:spPr/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48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800" b="0" i="1" smtClean="0">
                            <a:latin typeface="Cambria Math"/>
                          </a:rPr>
                          <m:t>𝑝</m:t>
                        </m:r>
                      </m:e>
                      <m:sub>
                        <m:r>
                          <a:rPr lang="cs-CZ" sz="4800" b="0" i="1" smtClean="0">
                            <a:latin typeface="Cambria Math"/>
                          </a:rPr>
                          <m:t>h</m:t>
                        </m:r>
                      </m:sub>
                    </m:sSub>
                    <m:r>
                      <a:rPr lang="cs-CZ" sz="4800" b="0" i="1" smtClean="0">
                        <a:latin typeface="Cambria Math"/>
                      </a:rPr>
                      <m:t>=</m:t>
                    </m:r>
                    <m:r>
                      <a:rPr lang="cs-CZ" sz="4800" b="0" i="1" smtClean="0">
                        <a:latin typeface="Cambria Math"/>
                      </a:rPr>
                      <m:t>h</m:t>
                    </m:r>
                    <m:r>
                      <a:rPr lang="cs-CZ" sz="4800" b="0" i="1" smtClean="0">
                        <a:latin typeface="Cambria Math"/>
                      </a:rPr>
                      <m:t>.</m:t>
                    </m:r>
                    <m:r>
                      <a:rPr lang="cs-CZ" sz="4800" b="0" i="1" smtClean="0">
                        <a:latin typeface="Cambria Math"/>
                        <a:ea typeface="Cambria Math"/>
                      </a:rPr>
                      <m:t>𝜌</m:t>
                    </m:r>
                    <m:r>
                      <a:rPr lang="cs-CZ" sz="4800" b="0" i="1" smtClean="0">
                        <a:latin typeface="Cambria Math"/>
                        <a:ea typeface="Cambria Math"/>
                      </a:rPr>
                      <m:t>.</m:t>
                    </m:r>
                    <m:r>
                      <a:rPr lang="cs-CZ" sz="4800" b="0" i="1" smtClean="0">
                        <a:latin typeface="Cambria Math"/>
                        <a:ea typeface="Cambria Math"/>
                      </a:rPr>
                      <m:t>𝑔</m:t>
                    </m:r>
                  </m:oMath>
                </a14:m>
                <a:endParaRPr lang="cs-CZ" sz="4800" dirty="0" smtClean="0"/>
              </a:p>
              <a:p>
                <a:pPr marL="45720" indent="0">
                  <a:buNone/>
                </a:pPr>
                <a:endParaRPr lang="cs-CZ" sz="4000" dirty="0"/>
              </a:p>
              <a:p>
                <a:pPr marL="4572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ea typeface="Cambria Math"/>
                      </a:rPr>
                      <m:t>h</m:t>
                    </m:r>
                  </m:oMath>
                </a14:m>
                <a:r>
                  <a:rPr lang="cs-CZ" sz="2800" dirty="0" smtClean="0"/>
                  <a:t> je hloubka</a:t>
                </a:r>
              </a:p>
              <a:p>
                <a:pPr marL="45720" indent="0">
                  <a:buNone/>
                </a:pP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𝜌</m:t>
                    </m:r>
                  </m:oMath>
                </a14:m>
                <a:r>
                  <a:rPr lang="cs-CZ" sz="2800" dirty="0" smtClean="0"/>
                  <a:t> je hustota kapaliny</a:t>
                </a:r>
              </a:p>
              <a:p>
                <a:pPr marL="4572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𝑔</m:t>
                    </m:r>
                  </m:oMath>
                </a14:m>
                <a:r>
                  <a:rPr lang="cs-CZ" sz="2800" dirty="0" smtClean="0"/>
                  <a:t> je tíhové zrychlení</a:t>
                </a:r>
                <a:endParaRPr lang="cs-CZ" sz="28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9161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Zamyslete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20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Kde je ve vodě větší hydrostatický tlak: </a:t>
            </a:r>
          </a:p>
          <a:p>
            <a:pPr marL="4572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v hloubce 2 m nebo v hloubce 5 m?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V hloubce 5 m.</a:t>
            </a:r>
          </a:p>
          <a:p>
            <a:endParaRPr lang="cs-CZ" sz="2800" dirty="0" smtClean="0"/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6440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626" y="1400436"/>
            <a:ext cx="6150749" cy="4057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96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Proč jsou hráze rybníků a přehrad dole širší než nahoře?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V dolní části hráze působí větší tlak.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0788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661" y="1384815"/>
            <a:ext cx="5994679" cy="4088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644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Proč má potápěč sestupující do větších hloubek pancéřovaný oděv?</a:t>
            </a:r>
          </a:p>
          <a:p>
            <a:pPr marL="45720" indent="0">
              <a:buNone/>
            </a:pP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Aby mohl dýchat. Velký tlak vody stlačuje hrudník a tím nemůže dojít k nádechu. Při extrémních hloubkách by mohlo dojít k poškození kostry potápěče.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3188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788" y="1123231"/>
            <a:ext cx="5764424" cy="461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65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 velký je hydrostatický tlak u hladiny kapaliny?</a:t>
            </a:r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Nulový.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6718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1" y="1268761"/>
            <a:ext cx="5760639" cy="4320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388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000" dirty="0"/>
              <a:t>JÁCHYM, František a Jiří TESAŘ. </a:t>
            </a:r>
            <a:r>
              <a:rPr lang="cs-CZ" sz="2000" i="1" dirty="0"/>
              <a:t>Fyzika pro 7. ročník základní školy</a:t>
            </a:r>
            <a:r>
              <a:rPr lang="cs-CZ" sz="2000" dirty="0"/>
              <a:t>. Dotisk 1. vydání. Praha: SPN, 2001. ISBN 80-7235-116-8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JÁCHYM, František a Jiří TESAŘ. </a:t>
            </a:r>
            <a:r>
              <a:rPr lang="cs-CZ" sz="2000" i="1" dirty="0"/>
              <a:t>Sbírka úloh z fyziky</a:t>
            </a:r>
            <a:r>
              <a:rPr lang="cs-CZ" sz="2000" dirty="0"/>
              <a:t>. 1. vydání. Praha: SPN, 2004. ISBN 80-7235-256-3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Mechanika kapalin a plynů: Hydrostatický tlak. </a:t>
            </a:r>
            <a:r>
              <a:rPr lang="cs-CZ" sz="2000" i="1" dirty="0"/>
              <a:t>Mechanika kapalin a plynů</a:t>
            </a:r>
            <a:r>
              <a:rPr lang="cs-CZ" sz="2000" dirty="0" smtClean="0"/>
              <a:t>: </a:t>
            </a:r>
            <a:r>
              <a:rPr lang="cs-CZ" sz="2000" i="1" dirty="0" smtClean="0"/>
              <a:t>Hydrostatický </a:t>
            </a:r>
            <a:r>
              <a:rPr lang="cs-CZ" sz="2000" i="1" dirty="0"/>
              <a:t>tlak</a:t>
            </a:r>
            <a:r>
              <a:rPr lang="cs-CZ" sz="2000" dirty="0"/>
              <a:t> [online]. [cit. </a:t>
            </a:r>
            <a:r>
              <a:rPr lang="cs-CZ" sz="2000" dirty="0" smtClean="0"/>
              <a:t>2012-05-01]. </a:t>
            </a:r>
            <a:r>
              <a:rPr lang="cs-CZ" sz="2000" dirty="0"/>
              <a:t>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www.zscholtice.cz/svs/lacko/fyzika_7roc/ucivo.html</a:t>
            </a:r>
            <a:endParaRPr lang="cs-CZ" sz="2000" dirty="0" smtClean="0"/>
          </a:p>
          <a:p>
            <a:r>
              <a:rPr lang="en-US" sz="2000" dirty="0"/>
              <a:t>Diving In The Bahamas. </a:t>
            </a:r>
            <a:r>
              <a:rPr lang="en-US" sz="2000" i="1" dirty="0"/>
              <a:t>Diving In The Bahamas</a:t>
            </a:r>
            <a:r>
              <a:rPr lang="en-US" sz="2000" dirty="0"/>
              <a:t> [online]. [cit. </a:t>
            </a:r>
            <a:r>
              <a:rPr lang="en-US" sz="2000" dirty="0" smtClean="0"/>
              <a:t>2012-05-0</a:t>
            </a:r>
            <a:r>
              <a:rPr lang="cs-CZ" sz="2000" dirty="0" smtClean="0"/>
              <a:t>1</a:t>
            </a:r>
            <a:r>
              <a:rPr lang="en-US" sz="2000" dirty="0" smtClean="0"/>
              <a:t>]. </a:t>
            </a:r>
            <a:r>
              <a:rPr lang="cs-CZ" sz="2000" dirty="0" smtClean="0"/>
              <a:t>Dostupné</a:t>
            </a:r>
            <a:r>
              <a:rPr lang="en-US" sz="2000" dirty="0" smtClean="0"/>
              <a:t> </a:t>
            </a:r>
            <a:r>
              <a:rPr lang="en-US" sz="2000" dirty="0"/>
              <a:t>z: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www.destination360.com/caribbean/bahamas/bahamas-diving</a:t>
            </a:r>
            <a:endParaRPr lang="cs-CZ" sz="2000" dirty="0" smtClean="0"/>
          </a:p>
          <a:p>
            <a:r>
              <a:rPr lang="cs-CZ" sz="2000" dirty="0" err="1"/>
              <a:t>Ray</a:t>
            </a:r>
            <a:r>
              <a:rPr lang="cs-CZ" sz="2000" dirty="0"/>
              <a:t> </a:t>
            </a:r>
            <a:r>
              <a:rPr lang="cs-CZ" sz="2000" dirty="0" err="1"/>
              <a:t>Diving</a:t>
            </a:r>
            <a:r>
              <a:rPr lang="cs-CZ" sz="2000" dirty="0"/>
              <a:t>: Kosatky. </a:t>
            </a:r>
            <a:r>
              <a:rPr lang="cs-CZ" sz="2000" i="1" dirty="0" err="1"/>
              <a:t>Ray</a:t>
            </a:r>
            <a:r>
              <a:rPr lang="cs-CZ" sz="2000" i="1" dirty="0"/>
              <a:t> </a:t>
            </a:r>
            <a:r>
              <a:rPr lang="cs-CZ" sz="2000" i="1" dirty="0" err="1"/>
              <a:t>Diving</a:t>
            </a:r>
            <a:r>
              <a:rPr lang="cs-CZ" sz="2000" dirty="0"/>
              <a:t>: </a:t>
            </a:r>
            <a:r>
              <a:rPr lang="cs-CZ" sz="2000" i="1" dirty="0"/>
              <a:t>Kosatky</a:t>
            </a:r>
            <a:r>
              <a:rPr lang="cs-CZ" sz="2000" dirty="0"/>
              <a:t> [online]. [cit. </a:t>
            </a:r>
            <a:r>
              <a:rPr lang="cs-CZ" sz="2000" dirty="0" smtClean="0"/>
              <a:t>2012-05-01]. </a:t>
            </a:r>
            <a:r>
              <a:rPr lang="cs-CZ" sz="2000" dirty="0"/>
              <a:t>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www.raydiving.com/kosatky_nadosah.html</a:t>
            </a:r>
            <a:endParaRPr lang="cs-CZ" sz="2000" dirty="0" smtClean="0"/>
          </a:p>
          <a:p>
            <a:r>
              <a:rPr lang="cs-CZ" sz="2000" dirty="0"/>
              <a:t>Atlas </a:t>
            </a:r>
            <a:r>
              <a:rPr lang="cs-CZ" sz="2000" dirty="0" err="1"/>
              <a:t>Tours.Net</a:t>
            </a:r>
            <a:r>
              <a:rPr lang="cs-CZ" sz="2000" dirty="0"/>
              <a:t>: </a:t>
            </a:r>
            <a:r>
              <a:rPr lang="cs-CZ" sz="2000" dirty="0" err="1"/>
              <a:t>Scuba</a:t>
            </a:r>
            <a:r>
              <a:rPr lang="cs-CZ" sz="2000" dirty="0"/>
              <a:t> </a:t>
            </a:r>
            <a:r>
              <a:rPr lang="cs-CZ" sz="2000" dirty="0" err="1"/>
              <a:t>Diving</a:t>
            </a:r>
            <a:r>
              <a:rPr lang="cs-CZ" sz="2000" dirty="0"/>
              <a:t> and </a:t>
            </a:r>
            <a:r>
              <a:rPr lang="cs-CZ" sz="2000" dirty="0" err="1"/>
              <a:t>Snorkeling</a:t>
            </a:r>
            <a:r>
              <a:rPr lang="cs-CZ" sz="2000" dirty="0"/>
              <a:t>, </a:t>
            </a:r>
            <a:r>
              <a:rPr lang="cs-CZ" sz="2000" dirty="0" err="1"/>
              <a:t>Aquaba</a:t>
            </a:r>
            <a:r>
              <a:rPr lang="cs-CZ" sz="2000" dirty="0"/>
              <a:t>. </a:t>
            </a:r>
            <a:r>
              <a:rPr lang="cs-CZ" sz="2000" i="1" dirty="0"/>
              <a:t>Atlas </a:t>
            </a:r>
            <a:r>
              <a:rPr lang="cs-CZ" sz="2000" i="1" dirty="0" err="1"/>
              <a:t>Tours.Net</a:t>
            </a:r>
            <a:r>
              <a:rPr lang="cs-CZ" sz="2000" dirty="0"/>
              <a:t>: </a:t>
            </a:r>
            <a:r>
              <a:rPr lang="cs-CZ" sz="2000" i="1" dirty="0" err="1"/>
              <a:t>Scuba</a:t>
            </a:r>
            <a:r>
              <a:rPr lang="cs-CZ" sz="2000" i="1" dirty="0"/>
              <a:t> </a:t>
            </a:r>
            <a:r>
              <a:rPr lang="cs-CZ" sz="2000" i="1" dirty="0" err="1"/>
              <a:t>Diving</a:t>
            </a:r>
            <a:r>
              <a:rPr lang="cs-CZ" sz="2000" i="1" dirty="0"/>
              <a:t> and </a:t>
            </a:r>
            <a:r>
              <a:rPr lang="cs-CZ" sz="2000" i="1" dirty="0" err="1"/>
              <a:t>Snorkeling</a:t>
            </a:r>
            <a:r>
              <a:rPr lang="cs-CZ" sz="2000" i="1" dirty="0"/>
              <a:t>, </a:t>
            </a:r>
            <a:r>
              <a:rPr lang="cs-CZ" sz="2000" i="1" dirty="0" err="1"/>
              <a:t>Aquaba</a:t>
            </a:r>
            <a:r>
              <a:rPr lang="cs-CZ" sz="2000" dirty="0"/>
              <a:t> [online]. [cit. </a:t>
            </a:r>
            <a:r>
              <a:rPr lang="cs-CZ" sz="2000" dirty="0" smtClean="0"/>
              <a:t>2012-05-01]. </a:t>
            </a:r>
            <a:r>
              <a:rPr lang="cs-CZ" sz="2000" dirty="0"/>
              <a:t>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www.atlastours.net/jordan/scuba_diving.html</a:t>
            </a:r>
            <a:endParaRPr lang="cs-CZ" sz="2000" dirty="0" smtClean="0"/>
          </a:p>
          <a:p>
            <a:r>
              <a:rPr lang="cs-CZ" sz="2000" dirty="0"/>
              <a:t>Holandsko: Atrakce a zábava. </a:t>
            </a:r>
            <a:r>
              <a:rPr lang="cs-CZ" sz="2000" i="1" dirty="0"/>
              <a:t>Holandsko</a:t>
            </a:r>
            <a:r>
              <a:rPr lang="cs-CZ" sz="2000" dirty="0"/>
              <a:t>: </a:t>
            </a:r>
            <a:r>
              <a:rPr lang="cs-CZ" sz="2000" i="1" dirty="0"/>
              <a:t>Atrakce a zábava</a:t>
            </a:r>
            <a:r>
              <a:rPr lang="cs-CZ" sz="2000" dirty="0"/>
              <a:t> [online]. [cit. </a:t>
            </a:r>
            <a:r>
              <a:rPr lang="cs-CZ" sz="2000" dirty="0" smtClean="0"/>
              <a:t>2012-05-01]. </a:t>
            </a:r>
            <a:r>
              <a:rPr lang="cs-CZ" sz="2000" dirty="0"/>
              <a:t>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www.holandsko.cz/atrakce-zabava/waterland-neeltje-jans.html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3065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103</TotalTime>
  <Words>173</Words>
  <Application>Microsoft Office PowerPoint</Application>
  <PresentationFormat>Předvádění na obrazovce (4:3)</PresentationFormat>
  <Paragraphs>47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Aerodynamika</vt:lpstr>
      <vt:lpstr>Motiv systému Office</vt:lpstr>
      <vt:lpstr>Prezentace aplikace PowerPoint</vt:lpstr>
      <vt:lpstr>Anotace</vt:lpstr>
      <vt:lpstr>Hydrostatický tlak</vt:lpstr>
      <vt:lpstr>Prezentace aplikace PowerPoint</vt:lpstr>
      <vt:lpstr>Výpočet hydrostatického tlaku</vt:lpstr>
      <vt:lpstr>Zamyslete se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</dc:title>
  <dc:creator>MiP</dc:creator>
  <cp:lastModifiedBy>MiP</cp:lastModifiedBy>
  <cp:revision>15</cp:revision>
  <dcterms:created xsi:type="dcterms:W3CDTF">2012-05-01T13:17:39Z</dcterms:created>
  <dcterms:modified xsi:type="dcterms:W3CDTF">2012-06-17T16:09:49Z</dcterms:modified>
</cp:coreProperties>
</file>