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3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smtClean="0"/>
            <a:t>VY_32_INOVACE_19_ČESKÝ </a:t>
          </a:r>
          <a:r>
            <a:rPr lang="cs-CZ" dirty="0" smtClean="0"/>
            <a:t>JAZYK 5.ROČNÍK_ZÁJMENA</a:t>
          </a: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Alena Darebná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ZÁJMENA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63D0F207-C831-43F5-ADB7-9BC4CFB5DC68}">
      <dgm:prSet/>
      <dgm:spPr/>
      <dgm:t>
        <a:bodyPr/>
        <a:lstStyle/>
        <a:p>
          <a:pPr algn="l" rtl="0"/>
          <a:r>
            <a:rPr lang="cs-CZ" dirty="0" smtClean="0"/>
            <a:t>Vytvořeno: prosinec 2011</a:t>
          </a:r>
          <a:endParaRPr lang="cs-CZ" dirty="0"/>
        </a:p>
      </dgm:t>
    </dgm:pt>
    <dgm:pt modelId="{3AD982AD-76B4-4797-8AB4-4E098967B41B}" type="parTrans" cxnId="{1F1B9092-01E1-49F6-AF07-B989D399E55A}">
      <dgm:prSet/>
      <dgm:spPr/>
      <dgm:t>
        <a:bodyPr/>
        <a:lstStyle/>
        <a:p>
          <a:endParaRPr lang="cs-CZ"/>
        </a:p>
      </dgm:t>
    </dgm:pt>
    <dgm:pt modelId="{23DCA2A8-EFE5-433A-A6F4-0743C11C7C0A}" type="sibTrans" cxnId="{1F1B9092-01E1-49F6-AF07-B989D399E55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144494F4-BC68-42AD-9D4B-0DBA4A3D6242}" type="pres">
      <dgm:prSet presAssocID="{63D0F207-C831-43F5-ADB7-9BC4CFB5DC68}" presName="vertSpace5" presStyleLbl="node1" presStyleIdx="3" presStyleCnt="6"/>
      <dgm:spPr/>
      <dgm:t>
        <a:bodyPr/>
        <a:lstStyle/>
        <a:p>
          <a:endParaRPr lang="cs-CZ"/>
        </a:p>
      </dgm:t>
    </dgm:pt>
    <dgm:pt modelId="{FF0134BB-433D-4666-AB01-99E28672B82D}" type="pres">
      <dgm:prSet presAssocID="{63D0F207-C831-43F5-ADB7-9BC4CFB5DC68}" presName="circle5" presStyleLbl="node1" presStyleIdx="4" presStyleCnt="6"/>
      <dgm:spPr/>
      <dgm:t>
        <a:bodyPr/>
        <a:lstStyle/>
        <a:p>
          <a:endParaRPr lang="cs-CZ"/>
        </a:p>
      </dgm:t>
    </dgm:pt>
    <dgm:pt modelId="{FBB7627F-5F9F-49BC-9DD9-BD88DA06975D}" type="pres">
      <dgm:prSet presAssocID="{63D0F207-C831-43F5-ADB7-9BC4CFB5DC68}" presName="rect5" presStyleLbl="alignAcc1" presStyleIdx="4" presStyleCnt="6"/>
      <dgm:spPr/>
      <dgm:t>
        <a:bodyPr/>
        <a:lstStyle/>
        <a:p>
          <a:endParaRPr lang="cs-CZ"/>
        </a:p>
      </dgm:t>
    </dgm:pt>
    <dgm:pt modelId="{942D6D48-FE9C-4B71-B517-716806DF72B8}" type="pres">
      <dgm:prSet presAssocID="{4C35D32F-0EAB-4CD7-82EE-45574DC2A586}" presName="vertSpace6" presStyleLbl="node1" presStyleIdx="4" presStyleCnt="6"/>
      <dgm:spPr/>
      <dgm:t>
        <a:bodyPr/>
        <a:lstStyle/>
        <a:p>
          <a:endParaRPr lang="cs-CZ"/>
        </a:p>
      </dgm:t>
    </dgm:pt>
    <dgm:pt modelId="{60016A73-9260-45C0-96AB-2925C24A81A8}" type="pres">
      <dgm:prSet presAssocID="{4C35D32F-0EAB-4CD7-82EE-45574DC2A586}" presName="circle6" presStyleLbl="node1" presStyleIdx="5" presStyleCnt="6"/>
      <dgm:spPr/>
      <dgm:t>
        <a:bodyPr/>
        <a:lstStyle/>
        <a:p>
          <a:endParaRPr lang="cs-CZ"/>
        </a:p>
      </dgm:t>
    </dgm:pt>
    <dgm:pt modelId="{0D9B3168-67D8-41B1-B34E-2B4204834AE6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18923F-3EB1-4017-886A-4C2F599B05FA}" type="pres">
      <dgm:prSet presAssocID="{63D0F207-C831-43F5-ADB7-9BC4CFB5DC68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25E9A7-7B3C-457E-BD40-73EA03249C76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6996113-D347-4D84-90E2-C8BE18356C3A}" type="presOf" srcId="{D8197B8C-B260-4A16-BDF4-0947B075E274}" destId="{5A5FFA88-C948-4069-8E93-59FA12366E83}" srcOrd="1" destOrd="0" presId="urn:microsoft.com/office/officeart/2005/8/layout/target3"/>
    <dgm:cxn modelId="{A555F09F-B8F2-4157-B74A-B7F506F7DA29}" type="presOf" srcId="{4C35D32F-0EAB-4CD7-82EE-45574DC2A586}" destId="{0D9B3168-67D8-41B1-B34E-2B4204834AE6}" srcOrd="0" destOrd="0" presId="urn:microsoft.com/office/officeart/2005/8/layout/target3"/>
    <dgm:cxn modelId="{EDD70FE6-C0B5-4381-8AD7-A0B2F5FABDDC}" type="presOf" srcId="{D1D4F407-5343-4D3F-B5B9-D407B03CAEB4}" destId="{D005CE8C-CC26-4C3E-AC11-E15060ECD759}" srcOrd="0" destOrd="0" presId="urn:microsoft.com/office/officeart/2005/8/layout/target3"/>
    <dgm:cxn modelId="{147AA595-0180-43D2-8A5B-30857B31B47F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50EF5FE-3AAA-4514-98F8-372536CDBFAF}" type="presOf" srcId="{63D0F207-C831-43F5-ADB7-9BC4CFB5DC68}" destId="{FBB7627F-5F9F-49BC-9DD9-BD88DA06975D}" srcOrd="0" destOrd="0" presId="urn:microsoft.com/office/officeart/2005/8/layout/target3"/>
    <dgm:cxn modelId="{479EEFFB-F36B-414F-BD7C-868FD4770B08}" type="presOf" srcId="{D1B46980-6531-4606-95E6-44980827E919}" destId="{6140AFEC-043D-4C43-A2F9-D0F5331DF3A3}" srcOrd="0" destOrd="0" presId="urn:microsoft.com/office/officeart/2005/8/layout/target3"/>
    <dgm:cxn modelId="{F94CFFED-FC9D-45CA-9AB2-22DD6166BA36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37B5B52-A0AC-453B-8CA6-3AA7138869AF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F1B9092-01E1-49F6-AF07-B989D399E55A}" srcId="{757F3AB3-0718-4624-B441-E567A8F0AB56}" destId="{63D0F207-C831-43F5-ADB7-9BC4CFB5DC68}" srcOrd="4" destOrd="0" parTransId="{3AD982AD-76B4-4797-8AB4-4E098967B41B}" sibTransId="{23DCA2A8-EFE5-433A-A6F4-0743C11C7C0A}"/>
    <dgm:cxn modelId="{588CD1F6-C116-46AA-BBA3-198C6AD83C25}" type="presOf" srcId="{4C35D32F-0EAB-4CD7-82EE-45574DC2A586}" destId="{4F25E9A7-7B3C-457E-BD40-73EA03249C76}" srcOrd="1" destOrd="0" presId="urn:microsoft.com/office/officeart/2005/8/layout/target3"/>
    <dgm:cxn modelId="{DBE3CF5A-097D-496A-A9B3-8A1E31A3B7FE}" type="presOf" srcId="{63D0F207-C831-43F5-ADB7-9BC4CFB5DC68}" destId="{0E18923F-3EB1-4017-886A-4C2F599B05FA}" srcOrd="1" destOrd="0" presId="urn:microsoft.com/office/officeart/2005/8/layout/target3"/>
    <dgm:cxn modelId="{C8C29E58-CF33-4E0B-AF5F-71B68FA9514D}" type="presOf" srcId="{D1B46980-6531-4606-95E6-44980827E919}" destId="{2BE915AB-18AA-4053-B92C-3BFC9ED204BB}" srcOrd="1" destOrd="0" presId="urn:microsoft.com/office/officeart/2005/8/layout/target3"/>
    <dgm:cxn modelId="{5D7D0C23-81A7-482A-819D-AB87A88717C0}" type="presOf" srcId="{D8197B8C-B260-4A16-BDF4-0947B075E274}" destId="{25B08C86-7E15-44DC-BE7F-FFB55DD49D12}" srcOrd="0" destOrd="0" presId="urn:microsoft.com/office/officeart/2005/8/layout/target3"/>
    <dgm:cxn modelId="{EA1D65D9-4E48-40ED-9D7B-A91CC372BBDA}" type="presOf" srcId="{B651F6E3-6281-48DB-9319-2AEAFDAE7572}" destId="{619D679B-A015-4ECF-8348-D1034C574F40}" srcOrd="0" destOrd="0" presId="urn:microsoft.com/office/officeart/2005/8/layout/target3"/>
    <dgm:cxn modelId="{30C9E3EA-2A09-4F6F-B14A-37BBD8B5175A}" type="presParOf" srcId="{333A1088-737F-45CB-B68E-254E46348037}" destId="{F5ABB229-8D3B-4694-996A-96F23CF14429}" srcOrd="0" destOrd="0" presId="urn:microsoft.com/office/officeart/2005/8/layout/target3"/>
    <dgm:cxn modelId="{2C3FCFBF-B674-4402-8951-65C87643E46F}" type="presParOf" srcId="{333A1088-737F-45CB-B68E-254E46348037}" destId="{F41139FD-01EE-4571-8B17-4FB00FC51163}" srcOrd="1" destOrd="0" presId="urn:microsoft.com/office/officeart/2005/8/layout/target3"/>
    <dgm:cxn modelId="{2635812D-DF0F-43AC-9A80-E2465457B5FA}" type="presParOf" srcId="{333A1088-737F-45CB-B68E-254E46348037}" destId="{D005CE8C-CC26-4C3E-AC11-E15060ECD759}" srcOrd="2" destOrd="0" presId="urn:microsoft.com/office/officeart/2005/8/layout/target3"/>
    <dgm:cxn modelId="{E8323AAE-6089-457C-AEF7-D9E70855AEFA}" type="presParOf" srcId="{333A1088-737F-45CB-B68E-254E46348037}" destId="{2C702D82-9B77-49B7-9568-BB8EB47C3372}" srcOrd="3" destOrd="0" presId="urn:microsoft.com/office/officeart/2005/8/layout/target3"/>
    <dgm:cxn modelId="{75A3BA5A-AF9F-4FF6-81B7-A7616EC99E7A}" type="presParOf" srcId="{333A1088-737F-45CB-B68E-254E46348037}" destId="{A52A0455-90FF-4808-ABD0-F02540D31D5A}" srcOrd="4" destOrd="0" presId="urn:microsoft.com/office/officeart/2005/8/layout/target3"/>
    <dgm:cxn modelId="{F6B76897-9319-4F78-B0D4-6A1AA85F00B3}" type="presParOf" srcId="{333A1088-737F-45CB-B68E-254E46348037}" destId="{6140AFEC-043D-4C43-A2F9-D0F5331DF3A3}" srcOrd="5" destOrd="0" presId="urn:microsoft.com/office/officeart/2005/8/layout/target3"/>
    <dgm:cxn modelId="{00340320-1263-4E9A-9B63-ECDE13BEFC10}" type="presParOf" srcId="{333A1088-737F-45CB-B68E-254E46348037}" destId="{9358AC05-5D7D-4327-9F80-1AD486AEA664}" srcOrd="6" destOrd="0" presId="urn:microsoft.com/office/officeart/2005/8/layout/target3"/>
    <dgm:cxn modelId="{D4BC5403-D3B5-4113-A8A7-CBEB422DAD56}" type="presParOf" srcId="{333A1088-737F-45CB-B68E-254E46348037}" destId="{313FC574-E1CD-4FB4-B054-0B805CE0447D}" srcOrd="7" destOrd="0" presId="urn:microsoft.com/office/officeart/2005/8/layout/target3"/>
    <dgm:cxn modelId="{07C45E21-8D68-442A-9472-9A175EB13929}" type="presParOf" srcId="{333A1088-737F-45CB-B68E-254E46348037}" destId="{619D679B-A015-4ECF-8348-D1034C574F40}" srcOrd="8" destOrd="0" presId="urn:microsoft.com/office/officeart/2005/8/layout/target3"/>
    <dgm:cxn modelId="{82E20CA8-EA79-4E4D-87BD-A5934215F635}" type="presParOf" srcId="{333A1088-737F-45CB-B68E-254E46348037}" destId="{322283A8-4A27-4CDA-BAE3-F381106A9174}" srcOrd="9" destOrd="0" presId="urn:microsoft.com/office/officeart/2005/8/layout/target3"/>
    <dgm:cxn modelId="{8B3A67CD-1653-4707-ABA6-1DD16047521C}" type="presParOf" srcId="{333A1088-737F-45CB-B68E-254E46348037}" destId="{FFC9F71D-1B4F-4AD9-A4A6-86ADEFC8AF5C}" srcOrd="10" destOrd="0" presId="urn:microsoft.com/office/officeart/2005/8/layout/target3"/>
    <dgm:cxn modelId="{61844D34-721D-4FFD-A44A-49634FB07E2E}" type="presParOf" srcId="{333A1088-737F-45CB-B68E-254E46348037}" destId="{25B08C86-7E15-44DC-BE7F-FFB55DD49D12}" srcOrd="11" destOrd="0" presId="urn:microsoft.com/office/officeart/2005/8/layout/target3"/>
    <dgm:cxn modelId="{E53E9188-CA4F-47CA-98BC-759853ED1A84}" type="presParOf" srcId="{333A1088-737F-45CB-B68E-254E46348037}" destId="{144494F4-BC68-42AD-9D4B-0DBA4A3D6242}" srcOrd="12" destOrd="0" presId="urn:microsoft.com/office/officeart/2005/8/layout/target3"/>
    <dgm:cxn modelId="{584F3768-28E3-4E78-9368-A0511FA7A7E1}" type="presParOf" srcId="{333A1088-737F-45CB-B68E-254E46348037}" destId="{FF0134BB-433D-4666-AB01-99E28672B82D}" srcOrd="13" destOrd="0" presId="urn:microsoft.com/office/officeart/2005/8/layout/target3"/>
    <dgm:cxn modelId="{C5AE7B1F-7796-469A-B3BA-8527012564E6}" type="presParOf" srcId="{333A1088-737F-45CB-B68E-254E46348037}" destId="{FBB7627F-5F9F-49BC-9DD9-BD88DA06975D}" srcOrd="14" destOrd="0" presId="urn:microsoft.com/office/officeart/2005/8/layout/target3"/>
    <dgm:cxn modelId="{49315840-E874-4B5A-8058-90E425E16C0F}" type="presParOf" srcId="{333A1088-737F-45CB-B68E-254E46348037}" destId="{942D6D48-FE9C-4B71-B517-716806DF72B8}" srcOrd="15" destOrd="0" presId="urn:microsoft.com/office/officeart/2005/8/layout/target3"/>
    <dgm:cxn modelId="{DCBBEE9B-558E-4E9D-B345-21C3273FB782}" type="presParOf" srcId="{333A1088-737F-45CB-B68E-254E46348037}" destId="{60016A73-9260-45C0-96AB-2925C24A81A8}" srcOrd="16" destOrd="0" presId="urn:microsoft.com/office/officeart/2005/8/layout/target3"/>
    <dgm:cxn modelId="{AF76D222-ED57-4DA8-8F6D-D92A320E992E}" type="presParOf" srcId="{333A1088-737F-45CB-B68E-254E46348037}" destId="{0D9B3168-67D8-41B1-B34E-2B4204834AE6}" srcOrd="17" destOrd="0" presId="urn:microsoft.com/office/officeart/2005/8/layout/target3"/>
    <dgm:cxn modelId="{0BB527F9-9382-4527-AACE-C9890D72E2CA}" type="presParOf" srcId="{333A1088-737F-45CB-B68E-254E46348037}" destId="{AED2198E-93D5-4001-81B4-73124B309672}" srcOrd="18" destOrd="0" presId="urn:microsoft.com/office/officeart/2005/8/layout/target3"/>
    <dgm:cxn modelId="{09931A01-DA9F-42CF-A64B-0435E1BBC540}" type="presParOf" srcId="{333A1088-737F-45CB-B68E-254E46348037}" destId="{2BE915AB-18AA-4053-B92C-3BFC9ED204BB}" srcOrd="19" destOrd="0" presId="urn:microsoft.com/office/officeart/2005/8/layout/target3"/>
    <dgm:cxn modelId="{B5020BB2-646A-41EE-A5A1-12889153A35B}" type="presParOf" srcId="{333A1088-737F-45CB-B68E-254E46348037}" destId="{6BB5E863-4638-4E1D-BFDE-399D028AC4ED}" srcOrd="20" destOrd="0" presId="urn:microsoft.com/office/officeart/2005/8/layout/target3"/>
    <dgm:cxn modelId="{E7364992-2B7F-442D-AD8C-D30C2C03B59E}" type="presParOf" srcId="{333A1088-737F-45CB-B68E-254E46348037}" destId="{5A5FFA88-C948-4069-8E93-59FA12366E83}" srcOrd="21" destOrd="0" presId="urn:microsoft.com/office/officeart/2005/8/layout/target3"/>
    <dgm:cxn modelId="{121EA50A-3275-4DA1-9A8E-E7F8A9E7901E}" type="presParOf" srcId="{333A1088-737F-45CB-B68E-254E46348037}" destId="{0E18923F-3EB1-4017-886A-4C2F599B05FA}" srcOrd="22" destOrd="0" presId="urn:microsoft.com/office/officeart/2005/8/layout/target3"/>
    <dgm:cxn modelId="{4C7AFA91-4CCA-4DBB-90DF-EC5E26560CC2}" type="presParOf" srcId="{333A1088-737F-45CB-B68E-254E46348037}" destId="{4F25E9A7-7B3C-457E-BD40-73EA03249C76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Alena Darebná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VY_32_INOVACE_19_ČESKÝ </a:t>
          </a:r>
          <a:r>
            <a:rPr lang="cs-CZ" sz="1400" kern="1200" dirty="0" smtClean="0"/>
            <a:t>JAZYK 5.ROČNÍK_ZÁJMENA</a:t>
          </a: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ZÁJMENA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FF0134BB-433D-4666-AB01-99E28672B82D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BB7627F-5F9F-49BC-9DD9-BD88DA06975D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prosinec 2011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60016A73-9260-45C0-96AB-2925C24A81A8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D9B3168-67D8-41B1-B34E-2B4204834AE6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DC88A-EDEF-4F0C-84FC-6ADBB29DF689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F0536-B3A0-4B7E-9C31-07D503669A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DC88A-EDEF-4F0C-84FC-6ADBB29DF689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F0536-B3A0-4B7E-9C31-07D503669A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DC88A-EDEF-4F0C-84FC-6ADBB29DF689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F0536-B3A0-4B7E-9C31-07D503669A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DC88A-EDEF-4F0C-84FC-6ADBB29DF689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F0536-B3A0-4B7E-9C31-07D503669A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DC88A-EDEF-4F0C-84FC-6ADBB29DF689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F0536-B3A0-4B7E-9C31-07D503669A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DC88A-EDEF-4F0C-84FC-6ADBB29DF689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F0536-B3A0-4B7E-9C31-07D503669A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DC88A-EDEF-4F0C-84FC-6ADBB29DF689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F0536-B3A0-4B7E-9C31-07D503669A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DC88A-EDEF-4F0C-84FC-6ADBB29DF689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F0536-B3A0-4B7E-9C31-07D503669A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DC88A-EDEF-4F0C-84FC-6ADBB29DF689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F0536-B3A0-4B7E-9C31-07D503669A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DC88A-EDEF-4F0C-84FC-6ADBB29DF689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F0536-B3A0-4B7E-9C31-07D503669A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DC88A-EDEF-4F0C-84FC-6ADBB29DF689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8F0536-B3A0-4B7E-9C31-07D503669AA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FDC88A-EDEF-4F0C-84FC-6ADBB29DF689}" type="datetimeFigureOut">
              <a:rPr lang="cs-CZ" smtClean="0"/>
              <a:pPr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8F0536-B3A0-4B7E-9C31-07D503669AA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699804582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Anotace</a:t>
            </a:r>
            <a:br>
              <a:rPr lang="cs-CZ" sz="2000" dirty="0" smtClean="0"/>
            </a:br>
            <a:r>
              <a:rPr lang="cs-CZ" sz="2000" dirty="0" smtClean="0"/>
              <a:t>			</a:t>
            </a:r>
            <a:r>
              <a:rPr lang="cs-CZ" dirty="0" smtClean="0">
                <a:solidFill>
                  <a:srgbClr val="C00000"/>
                </a:solidFill>
              </a:rPr>
              <a:t>Zájmena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3561259"/>
          </a:xfrm>
        </p:spPr>
        <p:txBody>
          <a:bodyPr/>
          <a:lstStyle/>
          <a:p>
            <a:r>
              <a:rPr lang="cs-CZ" dirty="0" smtClean="0"/>
              <a:t>Určeno pro výklad v 5. </a:t>
            </a:r>
            <a:r>
              <a:rPr lang="cs-CZ" dirty="0" err="1" smtClean="0"/>
              <a:t>roč</a:t>
            </a:r>
            <a:r>
              <a:rPr lang="cs-CZ" dirty="0" smtClean="0"/>
              <a:t>.</a:t>
            </a:r>
          </a:p>
          <a:p>
            <a:r>
              <a:rPr lang="cs-CZ" dirty="0" smtClean="0"/>
              <a:t>Ucelený přehled pravidel</a:t>
            </a:r>
          </a:p>
          <a:p>
            <a:r>
              <a:rPr lang="cs-CZ" dirty="0" smtClean="0"/>
              <a:t>Vhodné na procvičení probíraného učiva</a:t>
            </a:r>
          </a:p>
          <a:p>
            <a:r>
              <a:rPr lang="cs-CZ" dirty="0" smtClean="0"/>
              <a:t>Některé stránky se dají vytisknout jako pracovní list a po doplnění společně zkontrolovat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Picture 3" descr="C:\Users\Alena\AppData\Local\Microsoft\Windows\Temporary Internet Files\Content.IE5\XFZ2XDBR\MP90040084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620688"/>
            <a:ext cx="2065237" cy="30963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Zájmena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Zájmena </a:t>
            </a:r>
            <a:r>
              <a:rPr lang="cs-CZ" dirty="0" smtClean="0">
                <a:solidFill>
                  <a:srgbClr val="FF0000"/>
                </a:solidFill>
              </a:rPr>
              <a:t>zastupují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50"/>
                </a:solidFill>
              </a:rPr>
              <a:t>podstatná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0070C0"/>
                </a:solidFill>
              </a:rPr>
              <a:t>přídavná jména </a:t>
            </a:r>
            <a:r>
              <a:rPr lang="cs-CZ" dirty="0" smtClean="0"/>
              <a:t>nebo </a:t>
            </a:r>
            <a:r>
              <a:rPr lang="cs-CZ" dirty="0" smtClean="0">
                <a:solidFill>
                  <a:srgbClr val="FF0000"/>
                </a:solidFill>
              </a:rPr>
              <a:t>na ně ukazují </a:t>
            </a:r>
            <a:r>
              <a:rPr lang="cs-CZ" dirty="0" smtClean="0"/>
              <a:t>či </a:t>
            </a:r>
            <a:r>
              <a:rPr lang="cs-CZ" dirty="0" smtClean="0">
                <a:solidFill>
                  <a:srgbClr val="FF0000"/>
                </a:solidFill>
              </a:rPr>
              <a:t>odkazují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Určujeme u nich </a:t>
            </a:r>
            <a:r>
              <a:rPr lang="cs-CZ" dirty="0" smtClean="0">
                <a:solidFill>
                  <a:srgbClr val="7030A0"/>
                </a:solidFill>
              </a:rPr>
              <a:t>pád, číslo, rod (životnost), druh a vzor.</a:t>
            </a:r>
          </a:p>
          <a:p>
            <a:endParaRPr lang="cs-CZ" dirty="0">
              <a:solidFill>
                <a:srgbClr val="7030A0"/>
              </a:solidFill>
            </a:endParaRPr>
          </a:p>
          <a:p>
            <a:pPr>
              <a:buNone/>
            </a:pPr>
            <a:r>
              <a:rPr lang="cs-CZ" i="1" dirty="0" smtClean="0"/>
              <a:t>	já, on, tvůj, náš, ten, onen, kdo, jaký, co, každý, nijaký, žádný </a:t>
            </a:r>
            <a:r>
              <a:rPr lang="cs-CZ" dirty="0" smtClean="0"/>
              <a:t>atd.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Druhy zájmen 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7030A0"/>
                </a:solidFill>
              </a:rPr>
              <a:t>Osobní:</a:t>
            </a:r>
            <a:r>
              <a:rPr lang="cs-CZ" dirty="0" smtClean="0"/>
              <a:t> já, ty, on, ona, ono, my, vy, oni, ony, ona, </a:t>
            </a:r>
            <a:r>
              <a:rPr lang="cs-CZ" i="1" dirty="0" smtClean="0"/>
              <a:t>(zvratné) </a:t>
            </a:r>
            <a:r>
              <a:rPr lang="cs-CZ" dirty="0" smtClean="0"/>
              <a:t>se</a:t>
            </a:r>
          </a:p>
          <a:p>
            <a:r>
              <a:rPr lang="cs-CZ" u="sng" dirty="0" smtClean="0">
                <a:solidFill>
                  <a:srgbClr val="7030A0"/>
                </a:solidFill>
              </a:rPr>
              <a:t>Přivlastňovací:</a:t>
            </a:r>
            <a:r>
              <a:rPr lang="cs-CZ" dirty="0" smtClean="0"/>
              <a:t> můj, tvůj, jeho, její, náš, váš, jejich, </a:t>
            </a:r>
            <a:r>
              <a:rPr lang="cs-CZ" i="1" dirty="0" smtClean="0"/>
              <a:t>(zvratné) </a:t>
            </a:r>
            <a:r>
              <a:rPr lang="cs-CZ" dirty="0" smtClean="0"/>
              <a:t>svůj</a:t>
            </a:r>
          </a:p>
          <a:p>
            <a:r>
              <a:rPr lang="cs-CZ" u="sng" dirty="0" smtClean="0">
                <a:solidFill>
                  <a:srgbClr val="7030A0"/>
                </a:solidFill>
              </a:rPr>
              <a:t>Ukazovací:</a:t>
            </a:r>
            <a:r>
              <a:rPr lang="cs-CZ" u="sng" dirty="0" smtClean="0"/>
              <a:t> </a:t>
            </a:r>
            <a:r>
              <a:rPr lang="cs-CZ" dirty="0" smtClean="0"/>
              <a:t>ten, tento, tenhle, onen, takový, týž, tentýž, sám</a:t>
            </a:r>
          </a:p>
          <a:p>
            <a:r>
              <a:rPr lang="cs-CZ" u="sng" dirty="0" smtClean="0">
                <a:solidFill>
                  <a:srgbClr val="7030A0"/>
                </a:solidFill>
              </a:rPr>
              <a:t>Tázací: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smtClean="0"/>
              <a:t>kdo, co, jaký, který, čí</a:t>
            </a:r>
          </a:p>
          <a:p>
            <a:r>
              <a:rPr lang="cs-CZ" u="sng" dirty="0" smtClean="0">
                <a:solidFill>
                  <a:srgbClr val="7030A0"/>
                </a:solidFill>
              </a:rPr>
              <a:t>Vztažná:</a:t>
            </a:r>
            <a:r>
              <a:rPr lang="cs-CZ" dirty="0" smtClean="0"/>
              <a:t> kdo, co, jaký, který, čí, jenž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Druhy zájmen 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7030A0"/>
                </a:solidFill>
              </a:rPr>
              <a:t>Neurčitá:</a:t>
            </a:r>
            <a:r>
              <a:rPr lang="cs-CZ" dirty="0" smtClean="0"/>
              <a:t> někdo, něco, nějaký, některý, něčí, ledakdo, kdokoli, kdosi, cosi, kterýsi, jakýsi, čísi, leckdo, lecco, leckterý, každý, všechen …</a:t>
            </a:r>
          </a:p>
          <a:p>
            <a:endParaRPr lang="cs-CZ" dirty="0" smtClean="0">
              <a:solidFill>
                <a:srgbClr val="7030A0"/>
              </a:solidFill>
            </a:endParaRPr>
          </a:p>
          <a:p>
            <a:r>
              <a:rPr lang="cs-CZ" u="sng" dirty="0" smtClean="0">
                <a:solidFill>
                  <a:srgbClr val="7030A0"/>
                </a:solidFill>
              </a:rPr>
              <a:t>Záporná:</a:t>
            </a:r>
            <a:r>
              <a:rPr lang="cs-CZ" dirty="0" smtClean="0"/>
              <a:t> nikdo, nic, nijaký, ničí, žádný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800" smtClean="0"/>
              <a:t>Použité zdroje</a:t>
            </a:r>
            <a:endParaRPr lang="cs-CZ" sz="1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ŠPULÁKOVÁ, Ivana a Zita JANÁČKOVÁ. </a:t>
            </a:r>
            <a:r>
              <a:rPr lang="cs-CZ" sz="1800" i="1" dirty="0" smtClean="0"/>
              <a:t>Opakujeme češtinu ve 3.-5. ročníku</a:t>
            </a:r>
            <a:r>
              <a:rPr lang="cs-CZ" sz="1800" dirty="0" smtClean="0"/>
              <a:t>: </a:t>
            </a:r>
            <a:r>
              <a:rPr lang="cs-CZ" sz="1800" i="1" dirty="0" smtClean="0"/>
              <a:t>pravopisná cvičení, diktáty</a:t>
            </a:r>
            <a:r>
              <a:rPr lang="cs-CZ" sz="1800" dirty="0" smtClean="0"/>
              <a:t>. V Brně: Nová škola, 1998. ISBN 80-85607-69-7.</a:t>
            </a:r>
          </a:p>
          <a:p>
            <a:r>
              <a:rPr lang="cs-CZ" sz="1800" dirty="0" smtClean="0">
                <a:hlinkClick r:id="rId2"/>
              </a:rPr>
              <a:t>http://microsoft.com</a:t>
            </a:r>
            <a:endParaRPr lang="cs-CZ" sz="1800" dirty="0" smtClean="0"/>
          </a:p>
          <a:p>
            <a:r>
              <a:rPr lang="cs-CZ" sz="1800" i="1" dirty="0" smtClean="0"/>
              <a:t>Přehled české gramatiky</a:t>
            </a:r>
            <a:r>
              <a:rPr lang="cs-CZ" sz="1800" dirty="0" smtClean="0"/>
              <a:t>. 2., </a:t>
            </a:r>
            <a:r>
              <a:rPr lang="cs-CZ" sz="1800" dirty="0" err="1" smtClean="0"/>
              <a:t>rozš</a:t>
            </a:r>
            <a:r>
              <a:rPr lang="cs-CZ" sz="1800" dirty="0" smtClean="0"/>
              <a:t>. </a:t>
            </a:r>
            <a:r>
              <a:rPr lang="cs-CZ" sz="1800" dirty="0" err="1" smtClean="0"/>
              <a:t>vyd</a:t>
            </a:r>
            <a:r>
              <a:rPr lang="cs-CZ" sz="1800" dirty="0" smtClean="0"/>
              <a:t>. Praha: Kupka, 2009. ISBN 978-80-87020-88-3.  </a:t>
            </a:r>
            <a:endParaRPr lang="cs-CZ" sz="1800" dirty="0"/>
          </a:p>
        </p:txBody>
      </p:sp>
      <p:pic>
        <p:nvPicPr>
          <p:cNvPr id="4" name="Picture 2" descr="C:\Users\Alena\AppData\Local\Microsoft\Windows\Temporary Internet Files\Content.IE5\XFZ2XDBR\MC90044042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3789040"/>
            <a:ext cx="1504417" cy="15841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276</Words>
  <Application>Microsoft Office PowerPoint</Application>
  <PresentationFormat>Předvádění na obrazovce (4:3)</PresentationFormat>
  <Paragraphs>31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Anotace    Zájmena</vt:lpstr>
      <vt:lpstr>Zájmena</vt:lpstr>
      <vt:lpstr>Druhy zájmen 1.</vt:lpstr>
      <vt:lpstr>Druhy zájmen 2.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</dc:creator>
  <cp:lastModifiedBy>Alena</cp:lastModifiedBy>
  <cp:revision>14</cp:revision>
  <dcterms:created xsi:type="dcterms:W3CDTF">2012-04-21T07:50:30Z</dcterms:created>
  <dcterms:modified xsi:type="dcterms:W3CDTF">2012-06-03T15:59:13Z</dcterms:modified>
</cp:coreProperties>
</file>