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algn="l" rtl="0"/>
          <a:r>
            <a:rPr lang="cs-CZ" smtClean="0"/>
            <a:t>VY_32_INOVACE_20_ČESKÝ </a:t>
          </a:r>
          <a:r>
            <a:rPr lang="cs-CZ" dirty="0" smtClean="0"/>
            <a:t>JAZYK 5.ROČNÍK_STUPŇOVÁNÍ PŘÍDAVNÝCH JMEN 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algn="l"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algn="l" rtl="0"/>
          <a:r>
            <a:rPr lang="cs-CZ" dirty="0" smtClean="0"/>
            <a:t>AUTOR: Alena Darebná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algn="l" rtl="0"/>
          <a:r>
            <a:rPr lang="cs-CZ" dirty="0" smtClean="0"/>
            <a:t>Téma: STUPŇOVÁNÍ PŘÍDAVNÝCH JMEN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algn="l"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3F5A9F2-68F2-4EEB-9B3C-B6EB96459545}">
      <dgm:prSet/>
      <dgm:spPr/>
      <dgm:t>
        <a:bodyPr/>
        <a:lstStyle/>
        <a:p>
          <a:pPr algn="l" rtl="0"/>
          <a:r>
            <a:rPr lang="cs-CZ" dirty="0" smtClean="0"/>
            <a:t>Vytvořeno: říjen 2011</a:t>
          </a:r>
          <a:endParaRPr lang="cs-CZ" dirty="0"/>
        </a:p>
      </dgm:t>
    </dgm:pt>
    <dgm:pt modelId="{A18BE9E2-A308-4DDE-B909-D49641DD27C9}" type="parTrans" cxnId="{4B661003-E31D-46DB-9CF5-DED86851DF3A}">
      <dgm:prSet/>
      <dgm:spPr/>
      <dgm:t>
        <a:bodyPr/>
        <a:lstStyle/>
        <a:p>
          <a:endParaRPr lang="cs-CZ"/>
        </a:p>
      </dgm:t>
    </dgm:pt>
    <dgm:pt modelId="{9BCBF604-42AA-419D-ABA9-0615ADD0ED24}" type="sibTrans" cxnId="{4B661003-E31D-46DB-9CF5-DED86851DF3A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C9FBE681-CADA-4B0E-9FB6-A5ED25069961}" type="pres">
      <dgm:prSet presAssocID="{13F5A9F2-68F2-4EEB-9B3C-B6EB96459545}" presName="vertSpace5" presStyleLbl="node1" presStyleIdx="3" presStyleCnt="6"/>
      <dgm:spPr/>
      <dgm:t>
        <a:bodyPr/>
        <a:lstStyle/>
        <a:p>
          <a:endParaRPr lang="cs-CZ"/>
        </a:p>
      </dgm:t>
    </dgm:pt>
    <dgm:pt modelId="{13E6915D-AB20-4A3D-B628-1556D2AB3555}" type="pres">
      <dgm:prSet presAssocID="{13F5A9F2-68F2-4EEB-9B3C-B6EB96459545}" presName="circle5" presStyleLbl="node1" presStyleIdx="4" presStyleCnt="6"/>
      <dgm:spPr/>
      <dgm:t>
        <a:bodyPr/>
        <a:lstStyle/>
        <a:p>
          <a:endParaRPr lang="cs-CZ"/>
        </a:p>
      </dgm:t>
    </dgm:pt>
    <dgm:pt modelId="{26D3672A-B49F-4AE5-8645-95AF52EB8981}" type="pres">
      <dgm:prSet presAssocID="{13F5A9F2-68F2-4EEB-9B3C-B6EB96459545}" presName="rect5" presStyleLbl="alignAcc1" presStyleIdx="4" presStyleCnt="6"/>
      <dgm:spPr/>
      <dgm:t>
        <a:bodyPr/>
        <a:lstStyle/>
        <a:p>
          <a:endParaRPr lang="cs-CZ"/>
        </a:p>
      </dgm:t>
    </dgm:pt>
    <dgm:pt modelId="{458DC4F1-CA1C-42C8-93D1-CE5D5F57DA3E}" type="pres">
      <dgm:prSet presAssocID="{4C35D32F-0EAB-4CD7-82EE-45574DC2A586}" presName="vertSpace6" presStyleLbl="node1" presStyleIdx="4" presStyleCnt="6"/>
      <dgm:spPr/>
      <dgm:t>
        <a:bodyPr/>
        <a:lstStyle/>
        <a:p>
          <a:endParaRPr lang="cs-CZ"/>
        </a:p>
      </dgm:t>
    </dgm:pt>
    <dgm:pt modelId="{B3052C0F-7F56-4F84-9678-414C9F104B6A}" type="pres">
      <dgm:prSet presAssocID="{4C35D32F-0EAB-4CD7-82EE-45574DC2A586}" presName="circle6" presStyleLbl="node1" presStyleIdx="5" presStyleCnt="6"/>
      <dgm:spPr/>
      <dgm:t>
        <a:bodyPr/>
        <a:lstStyle/>
        <a:p>
          <a:endParaRPr lang="cs-CZ"/>
        </a:p>
      </dgm:t>
    </dgm:pt>
    <dgm:pt modelId="{21A4AC42-D85C-4DA1-9B22-E6E4CDC54119}" type="pres">
      <dgm:prSet presAssocID="{4C35D32F-0EAB-4CD7-82EE-45574DC2A58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2BDBF6-E941-42E2-B8D7-4D6A5A1BAF4A}" type="pres">
      <dgm:prSet presAssocID="{13F5A9F2-68F2-4EEB-9B3C-B6EB96459545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CB76D50-9DDF-4F4F-AF63-ACB43BF94153}" type="pres">
      <dgm:prSet presAssocID="{4C35D32F-0EAB-4CD7-82EE-45574DC2A58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C7C0F0-6AE8-4843-B627-A8CA3734CA08}" type="presOf" srcId="{D1D4F407-5343-4D3F-B5B9-D407B03CAEB4}" destId="{D005CE8C-CC26-4C3E-AC11-E15060ECD759}" srcOrd="0" destOrd="0" presId="urn:microsoft.com/office/officeart/2005/8/layout/target3"/>
    <dgm:cxn modelId="{18DA3AC5-65AF-41CD-AE9E-5D75B85EB426}" type="presOf" srcId="{4C35D32F-0EAB-4CD7-82EE-45574DC2A586}" destId="{21A4AC42-D85C-4DA1-9B22-E6E4CDC54119}" srcOrd="0" destOrd="0" presId="urn:microsoft.com/office/officeart/2005/8/layout/target3"/>
    <dgm:cxn modelId="{9B80C018-BB31-4480-ABB6-29193C7E640C}" type="presOf" srcId="{4C35D32F-0EAB-4CD7-82EE-45574DC2A586}" destId="{7CB76D50-9DDF-4F4F-AF63-ACB43BF9415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08B0002-6D97-46CC-9C1A-ACA64FD397FC}" type="presOf" srcId="{13F5A9F2-68F2-4EEB-9B3C-B6EB96459545}" destId="{102BDBF6-E941-42E2-B8D7-4D6A5A1BAF4A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3F13C893-D795-405D-BD85-11103EEACD7E}" type="presOf" srcId="{B651F6E3-6281-48DB-9319-2AEAFDAE7572}" destId="{619D679B-A015-4ECF-8348-D1034C574F40}" srcOrd="0" destOrd="0" presId="urn:microsoft.com/office/officeart/2005/8/layout/target3"/>
    <dgm:cxn modelId="{4B661003-E31D-46DB-9CF5-DED86851DF3A}" srcId="{757F3AB3-0718-4624-B441-E567A8F0AB56}" destId="{13F5A9F2-68F2-4EEB-9B3C-B6EB96459545}" srcOrd="4" destOrd="0" parTransId="{A18BE9E2-A308-4DDE-B909-D49641DD27C9}" sibTransId="{9BCBF604-42AA-419D-ABA9-0615ADD0ED2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6873D44-53F3-4784-B512-7A058ECA9D66}" type="presOf" srcId="{D8197B8C-B260-4A16-BDF4-0947B075E274}" destId="{5A5FFA88-C948-4069-8E93-59FA12366E83}" srcOrd="1" destOrd="0" presId="urn:microsoft.com/office/officeart/2005/8/layout/target3"/>
    <dgm:cxn modelId="{D95A9D93-3F58-4CF4-9701-84AF4A8DE64F}" type="presOf" srcId="{D1B46980-6531-4606-95E6-44980827E919}" destId="{2BE915AB-18AA-4053-B92C-3BFC9ED204BB}" srcOrd="1" destOrd="0" presId="urn:microsoft.com/office/officeart/2005/8/layout/target3"/>
    <dgm:cxn modelId="{A00E47A0-3F92-47DD-969D-97A043007A8D}" type="presOf" srcId="{B651F6E3-6281-48DB-9319-2AEAFDAE7572}" destId="{6BB5E863-4638-4E1D-BFDE-399D028AC4ED}" srcOrd="1" destOrd="0" presId="urn:microsoft.com/office/officeart/2005/8/layout/target3"/>
    <dgm:cxn modelId="{E08703D0-07E9-4019-843D-FFA7FB384E87}" type="presOf" srcId="{D1D4F407-5343-4D3F-B5B9-D407B03CAEB4}" destId="{AED2198E-93D5-4001-81B4-73124B309672}" srcOrd="1" destOrd="0" presId="urn:microsoft.com/office/officeart/2005/8/layout/target3"/>
    <dgm:cxn modelId="{991AA5A1-2439-4D12-9EA1-0035F7A7CE2F}" type="presOf" srcId="{D8197B8C-B260-4A16-BDF4-0947B075E274}" destId="{25B08C86-7E15-44DC-BE7F-FFB55DD49D12}" srcOrd="0" destOrd="0" presId="urn:microsoft.com/office/officeart/2005/8/layout/target3"/>
    <dgm:cxn modelId="{7691A5AA-AF4D-4BF9-9FA1-3D4AAE1EDBC0}" type="presOf" srcId="{13F5A9F2-68F2-4EEB-9B3C-B6EB96459545}" destId="{26D3672A-B49F-4AE5-8645-95AF52EB8981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D4F96141-9217-434A-9001-3B4086A9D55E}" type="presOf" srcId="{D1B46980-6531-4606-95E6-44980827E919}" destId="{6140AFEC-043D-4C43-A2F9-D0F5331DF3A3}" srcOrd="0" destOrd="0" presId="urn:microsoft.com/office/officeart/2005/8/layout/target3"/>
    <dgm:cxn modelId="{715E9804-5BF8-4AA3-8634-2F438F1F7531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8D77240-AF32-4C81-9CAD-76FC3265D388}" type="presParOf" srcId="{333A1088-737F-45CB-B68E-254E46348037}" destId="{F5ABB229-8D3B-4694-996A-96F23CF14429}" srcOrd="0" destOrd="0" presId="urn:microsoft.com/office/officeart/2005/8/layout/target3"/>
    <dgm:cxn modelId="{E0EEEB8D-8905-44D2-9DA0-7D40021FC560}" type="presParOf" srcId="{333A1088-737F-45CB-B68E-254E46348037}" destId="{F41139FD-01EE-4571-8B17-4FB00FC51163}" srcOrd="1" destOrd="0" presId="urn:microsoft.com/office/officeart/2005/8/layout/target3"/>
    <dgm:cxn modelId="{83D263D1-21B8-439F-B8B7-9F2B2EC1C852}" type="presParOf" srcId="{333A1088-737F-45CB-B68E-254E46348037}" destId="{D005CE8C-CC26-4C3E-AC11-E15060ECD759}" srcOrd="2" destOrd="0" presId="urn:microsoft.com/office/officeart/2005/8/layout/target3"/>
    <dgm:cxn modelId="{B329736B-99A2-4CD3-9857-EB0A888E3836}" type="presParOf" srcId="{333A1088-737F-45CB-B68E-254E46348037}" destId="{2C702D82-9B77-49B7-9568-BB8EB47C3372}" srcOrd="3" destOrd="0" presId="urn:microsoft.com/office/officeart/2005/8/layout/target3"/>
    <dgm:cxn modelId="{28959930-4A9B-4B3E-BC29-78B5A4457AB0}" type="presParOf" srcId="{333A1088-737F-45CB-B68E-254E46348037}" destId="{A52A0455-90FF-4808-ABD0-F02540D31D5A}" srcOrd="4" destOrd="0" presId="urn:microsoft.com/office/officeart/2005/8/layout/target3"/>
    <dgm:cxn modelId="{EACB5725-156B-490C-B81D-DDF68757BA47}" type="presParOf" srcId="{333A1088-737F-45CB-B68E-254E46348037}" destId="{6140AFEC-043D-4C43-A2F9-D0F5331DF3A3}" srcOrd="5" destOrd="0" presId="urn:microsoft.com/office/officeart/2005/8/layout/target3"/>
    <dgm:cxn modelId="{48EC8B0F-A495-4479-A9F2-473391E0C3E0}" type="presParOf" srcId="{333A1088-737F-45CB-B68E-254E46348037}" destId="{9358AC05-5D7D-4327-9F80-1AD486AEA664}" srcOrd="6" destOrd="0" presId="urn:microsoft.com/office/officeart/2005/8/layout/target3"/>
    <dgm:cxn modelId="{CF18D3CB-17A6-4F48-9CC0-AAF31C08A28D}" type="presParOf" srcId="{333A1088-737F-45CB-B68E-254E46348037}" destId="{313FC574-E1CD-4FB4-B054-0B805CE0447D}" srcOrd="7" destOrd="0" presId="urn:microsoft.com/office/officeart/2005/8/layout/target3"/>
    <dgm:cxn modelId="{C852904A-9025-48F8-9AE6-99BB56CF31C9}" type="presParOf" srcId="{333A1088-737F-45CB-B68E-254E46348037}" destId="{619D679B-A015-4ECF-8348-D1034C574F40}" srcOrd="8" destOrd="0" presId="urn:microsoft.com/office/officeart/2005/8/layout/target3"/>
    <dgm:cxn modelId="{AE6F729F-3C64-420B-A27B-942F47347239}" type="presParOf" srcId="{333A1088-737F-45CB-B68E-254E46348037}" destId="{322283A8-4A27-4CDA-BAE3-F381106A9174}" srcOrd="9" destOrd="0" presId="urn:microsoft.com/office/officeart/2005/8/layout/target3"/>
    <dgm:cxn modelId="{FAA0148E-A91D-4401-9012-B9E9EB3B29FC}" type="presParOf" srcId="{333A1088-737F-45CB-B68E-254E46348037}" destId="{FFC9F71D-1B4F-4AD9-A4A6-86ADEFC8AF5C}" srcOrd="10" destOrd="0" presId="urn:microsoft.com/office/officeart/2005/8/layout/target3"/>
    <dgm:cxn modelId="{5BE76658-885B-417E-B724-4736761BD8F0}" type="presParOf" srcId="{333A1088-737F-45CB-B68E-254E46348037}" destId="{25B08C86-7E15-44DC-BE7F-FFB55DD49D12}" srcOrd="11" destOrd="0" presId="urn:microsoft.com/office/officeart/2005/8/layout/target3"/>
    <dgm:cxn modelId="{8BF42327-C416-4B3B-89C1-E92A04C63959}" type="presParOf" srcId="{333A1088-737F-45CB-B68E-254E46348037}" destId="{C9FBE681-CADA-4B0E-9FB6-A5ED25069961}" srcOrd="12" destOrd="0" presId="urn:microsoft.com/office/officeart/2005/8/layout/target3"/>
    <dgm:cxn modelId="{97879928-1EDD-4EC4-BB60-715C8C3C9EC9}" type="presParOf" srcId="{333A1088-737F-45CB-B68E-254E46348037}" destId="{13E6915D-AB20-4A3D-B628-1556D2AB3555}" srcOrd="13" destOrd="0" presId="urn:microsoft.com/office/officeart/2005/8/layout/target3"/>
    <dgm:cxn modelId="{A2531527-71F2-4176-8E7A-8C7686604B1C}" type="presParOf" srcId="{333A1088-737F-45CB-B68E-254E46348037}" destId="{26D3672A-B49F-4AE5-8645-95AF52EB8981}" srcOrd="14" destOrd="0" presId="urn:microsoft.com/office/officeart/2005/8/layout/target3"/>
    <dgm:cxn modelId="{CE27D2BC-D0BD-4C41-B3F5-B42364875AB9}" type="presParOf" srcId="{333A1088-737F-45CB-B68E-254E46348037}" destId="{458DC4F1-CA1C-42C8-93D1-CE5D5F57DA3E}" srcOrd="15" destOrd="0" presId="urn:microsoft.com/office/officeart/2005/8/layout/target3"/>
    <dgm:cxn modelId="{F858FDDA-BFD3-4C8C-B55F-F9DA9FEEBB98}" type="presParOf" srcId="{333A1088-737F-45CB-B68E-254E46348037}" destId="{B3052C0F-7F56-4F84-9678-414C9F104B6A}" srcOrd="16" destOrd="0" presId="urn:microsoft.com/office/officeart/2005/8/layout/target3"/>
    <dgm:cxn modelId="{FDFECE26-1445-474C-880C-D33E2F862174}" type="presParOf" srcId="{333A1088-737F-45CB-B68E-254E46348037}" destId="{21A4AC42-D85C-4DA1-9B22-E6E4CDC54119}" srcOrd="17" destOrd="0" presId="urn:microsoft.com/office/officeart/2005/8/layout/target3"/>
    <dgm:cxn modelId="{652429AA-2B1A-4D48-BDB0-E4F2CB44A768}" type="presParOf" srcId="{333A1088-737F-45CB-B68E-254E46348037}" destId="{AED2198E-93D5-4001-81B4-73124B309672}" srcOrd="18" destOrd="0" presId="urn:microsoft.com/office/officeart/2005/8/layout/target3"/>
    <dgm:cxn modelId="{A1100BB7-449B-45B7-AF50-CB7CF54D5EDF}" type="presParOf" srcId="{333A1088-737F-45CB-B68E-254E46348037}" destId="{2BE915AB-18AA-4053-B92C-3BFC9ED204BB}" srcOrd="19" destOrd="0" presId="urn:microsoft.com/office/officeart/2005/8/layout/target3"/>
    <dgm:cxn modelId="{5BD07C69-D9B5-41E5-B76C-44CC303E11FB}" type="presParOf" srcId="{333A1088-737F-45CB-B68E-254E46348037}" destId="{6BB5E863-4638-4E1D-BFDE-399D028AC4ED}" srcOrd="20" destOrd="0" presId="urn:microsoft.com/office/officeart/2005/8/layout/target3"/>
    <dgm:cxn modelId="{4ED3045A-9456-43D2-9C5F-C8001CDE9365}" type="presParOf" srcId="{333A1088-737F-45CB-B68E-254E46348037}" destId="{5A5FFA88-C948-4069-8E93-59FA12366E83}" srcOrd="21" destOrd="0" presId="urn:microsoft.com/office/officeart/2005/8/layout/target3"/>
    <dgm:cxn modelId="{5DC5E478-8ABD-42F3-8360-F6ABBF58B3C4}" type="presParOf" srcId="{333A1088-737F-45CB-B68E-254E46348037}" destId="{102BDBF6-E941-42E2-B8D7-4D6A5A1BAF4A}" srcOrd="22" destOrd="0" presId="urn:microsoft.com/office/officeart/2005/8/layout/target3"/>
    <dgm:cxn modelId="{421A41C3-CE08-4E95-BE3D-AC528EF185DB}" type="presParOf" srcId="{333A1088-737F-45CB-B68E-254E46348037}" destId="{7CB76D50-9DDF-4F4F-AF63-ACB43BF9415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ZŠ Týnec nad Labem</a:t>
          </a:r>
          <a:endParaRPr lang="cs-CZ" sz="12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AUTOR: Alena Darebná</a:t>
          </a:r>
          <a:endParaRPr lang="cs-CZ" sz="12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smtClean="0"/>
            <a:t>VY_32_INOVACE_20_ČESKÝ </a:t>
          </a:r>
          <a:r>
            <a:rPr lang="cs-CZ" sz="1200" kern="1200" dirty="0" smtClean="0"/>
            <a:t>JAZYK 5.ROČNÍK_STUPŇOVÁNÍ PŘÍDAVNÝCH JMEN </a:t>
          </a: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Téma: STUPŇOVÁNÍ PŘÍDAVNÝCH JMEN</a:t>
          </a:r>
          <a:endParaRPr lang="cs-CZ" sz="1200" kern="1200" dirty="0"/>
        </a:p>
      </dsp:txBody>
      <dsp:txXfrm>
        <a:off x="1273857" y="955392"/>
        <a:ext cx="5350878" cy="318465"/>
      </dsp:txXfrm>
    </dsp:sp>
    <dsp:sp modelId="{13E6915D-AB20-4A3D-B628-1556D2AB3555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6D3672A-B49F-4AE5-8645-95AF52EB8981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Vytvořeno: říjen 2011</a:t>
          </a:r>
          <a:endParaRPr lang="cs-CZ" sz="1200" kern="1200" dirty="0"/>
        </a:p>
      </dsp:txBody>
      <dsp:txXfrm>
        <a:off x="1273857" y="1273857"/>
        <a:ext cx="5350878" cy="318465"/>
      </dsp:txXfrm>
    </dsp:sp>
    <dsp:sp modelId="{B3052C0F-7F56-4F84-9678-414C9F104B6A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1A4AC42-D85C-4DA1-9B22-E6E4CDC54119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/>
            <a:t>CZ.1.07/1.4.00/21.1921</a:t>
          </a:r>
          <a:endParaRPr lang="cs-CZ" sz="12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7A11A-B3C4-45F8-BE88-FF84F773479D}" type="datetimeFigureOut">
              <a:rPr lang="cs-CZ" smtClean="0"/>
              <a:pPr/>
              <a:t>3.6.2012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3F5A1-9050-4E8F-A863-A5430FEEB03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28073225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>Anotace</a:t>
            </a:r>
            <a:br>
              <a:rPr lang="cs-CZ" sz="2000" dirty="0" smtClean="0"/>
            </a:br>
            <a:r>
              <a:rPr lang="cs-CZ" sz="2000" dirty="0" smtClean="0"/>
              <a:t>	</a:t>
            </a:r>
            <a:r>
              <a:rPr lang="cs-CZ" dirty="0" smtClean="0">
                <a:solidFill>
                  <a:srgbClr val="C00000"/>
                </a:solidFill>
              </a:rPr>
              <a:t>Přídavná jména - stupňování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3561259"/>
          </a:xfrm>
        </p:spPr>
        <p:txBody>
          <a:bodyPr/>
          <a:lstStyle/>
          <a:p>
            <a:r>
              <a:rPr lang="cs-CZ" dirty="0" smtClean="0"/>
              <a:t>Určeno pro výklad v 5. </a:t>
            </a:r>
            <a:r>
              <a:rPr lang="cs-CZ" dirty="0" err="1" smtClean="0"/>
              <a:t>roč</a:t>
            </a:r>
            <a:r>
              <a:rPr lang="cs-CZ" dirty="0" smtClean="0"/>
              <a:t>.</a:t>
            </a:r>
          </a:p>
          <a:p>
            <a:r>
              <a:rPr lang="cs-CZ" dirty="0" smtClean="0"/>
              <a:t>Ucelený přehled pravidel</a:t>
            </a:r>
          </a:p>
          <a:p>
            <a:r>
              <a:rPr lang="cs-CZ" dirty="0" smtClean="0"/>
              <a:t>Vhodné na procvičení probíraného učiva</a:t>
            </a:r>
          </a:p>
          <a:p>
            <a:r>
              <a:rPr lang="cs-CZ" dirty="0" smtClean="0"/>
              <a:t>Některé stránky se dají vytisknout jako pracovní list a po doplnění společně zkontrolovat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Smajlík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1844824"/>
            <a:ext cx="1472164" cy="1656184"/>
          </a:xfrm>
          <a:prstGeom prst="rect">
            <a:avLst/>
          </a:prstGeom>
          <a:solidFill>
            <a:schemeClr val="accent2"/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Přídavná jména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Přídavná jména </a:t>
            </a:r>
            <a:r>
              <a:rPr lang="cs-CZ" dirty="0" smtClean="0"/>
              <a:t>pojmenovávají </a:t>
            </a:r>
            <a:r>
              <a:rPr lang="cs-CZ" dirty="0" smtClean="0">
                <a:solidFill>
                  <a:srgbClr val="C00000"/>
                </a:solidFill>
              </a:rPr>
              <a:t>vlastnosti</a:t>
            </a:r>
            <a:r>
              <a:rPr lang="cs-CZ" dirty="0" smtClean="0"/>
              <a:t> podstatných jmen, anebo jejich význam blíže zpřesňují. Odpovídáme jimi na otázky:</a:t>
            </a:r>
          </a:p>
          <a:p>
            <a:pPr>
              <a:buNone/>
            </a:pPr>
            <a:r>
              <a:rPr lang="cs-CZ" i="1" dirty="0" smtClean="0"/>
              <a:t>	</a:t>
            </a:r>
            <a:r>
              <a:rPr lang="cs-CZ" i="1" dirty="0" smtClean="0">
                <a:solidFill>
                  <a:srgbClr val="C00000"/>
                </a:solidFill>
              </a:rPr>
              <a:t>Jaký?  Který?  Čí?</a:t>
            </a:r>
            <a:endParaRPr lang="cs-CZ" i="1" dirty="0">
              <a:solidFill>
                <a:srgbClr val="C00000"/>
              </a:solidFill>
            </a:endParaRPr>
          </a:p>
        </p:txBody>
      </p:sp>
      <p:pic>
        <p:nvPicPr>
          <p:cNvPr id="6" name="Obrázek 5" descr="Smajlík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3356992"/>
            <a:ext cx="2273672" cy="2557881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Stupňování přídavných jmen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C00000"/>
                </a:solidFill>
              </a:rPr>
              <a:t>1. stupeň		2. stupeň		3. stupeň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	(základ)		(více)			(nejvíce)</a:t>
            </a:r>
          </a:p>
          <a:p>
            <a:pPr>
              <a:buNone/>
            </a:pPr>
            <a:r>
              <a:rPr lang="cs-CZ" dirty="0" smtClean="0">
                <a:solidFill>
                  <a:srgbClr val="0070C0"/>
                </a:solidFill>
              </a:rPr>
              <a:t>1.Pravidelné	: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ejší</a:t>
            </a:r>
            <a:r>
              <a:rPr lang="cs-CZ" b="1" dirty="0" smtClean="0">
                <a:solidFill>
                  <a:srgbClr val="FF0000"/>
                </a:solidFill>
              </a:rPr>
              <a:t> (-</a:t>
            </a:r>
            <a:r>
              <a:rPr lang="cs-CZ" b="1" dirty="0" err="1" smtClean="0">
                <a:solidFill>
                  <a:srgbClr val="FF0000"/>
                </a:solidFill>
              </a:rPr>
              <a:t>ější</a:t>
            </a:r>
            <a:r>
              <a:rPr lang="cs-CZ" b="1" dirty="0" smtClean="0">
                <a:solidFill>
                  <a:srgbClr val="FF0000"/>
                </a:solidFill>
              </a:rPr>
              <a:t>)		</a:t>
            </a:r>
            <a:r>
              <a:rPr lang="cs-CZ" b="1" dirty="0" err="1" smtClean="0">
                <a:solidFill>
                  <a:srgbClr val="FF0000"/>
                </a:solidFill>
              </a:rPr>
              <a:t>nej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smtClean="0"/>
              <a:t> + 						   </a:t>
            </a:r>
            <a:r>
              <a:rPr lang="cs-CZ" dirty="0" smtClean="0"/>
              <a:t>koncovky 2. stupně</a:t>
            </a:r>
          </a:p>
          <a:p>
            <a:pPr>
              <a:buNone/>
            </a:pPr>
            <a:r>
              <a:rPr lang="cs-CZ" b="1" dirty="0">
                <a:solidFill>
                  <a:srgbClr val="0070C0"/>
                </a:solidFill>
              </a:rPr>
              <a:t>	</a:t>
            </a:r>
            <a:r>
              <a:rPr lang="cs-CZ" b="1" dirty="0" smtClean="0">
                <a:solidFill>
                  <a:srgbClr val="0070C0"/>
                </a:solidFill>
              </a:rPr>
              <a:t>		     </a:t>
            </a:r>
            <a:r>
              <a:rPr lang="cs-CZ" i="1" dirty="0" smtClean="0"/>
              <a:t>nov</a:t>
            </a:r>
            <a:r>
              <a:rPr lang="cs-CZ" i="1" dirty="0" smtClean="0">
                <a:solidFill>
                  <a:srgbClr val="FF0000"/>
                </a:solidFill>
              </a:rPr>
              <a:t>ější</a:t>
            </a:r>
            <a:r>
              <a:rPr lang="cs-CZ" i="1" dirty="0" smtClean="0"/>
              <a:t>, vesel</a:t>
            </a:r>
            <a:r>
              <a:rPr lang="cs-CZ" i="1" dirty="0" smtClean="0">
                <a:solidFill>
                  <a:srgbClr val="FF0000"/>
                </a:solidFill>
              </a:rPr>
              <a:t>ejší	nej</a:t>
            </a:r>
            <a:r>
              <a:rPr lang="cs-CZ" i="1" dirty="0" smtClean="0"/>
              <a:t>nov</a:t>
            </a:r>
            <a:r>
              <a:rPr lang="cs-CZ" i="1" dirty="0" smtClean="0">
                <a:solidFill>
                  <a:srgbClr val="FF0000"/>
                </a:solidFill>
              </a:rPr>
              <a:t>ější</a:t>
            </a:r>
            <a:r>
              <a:rPr lang="cs-CZ" b="1" dirty="0" smtClean="0">
                <a:solidFill>
                  <a:srgbClr val="0070C0"/>
                </a:solidFill>
              </a:rPr>
              <a:t>	</a:t>
            </a:r>
          </a:p>
          <a:p>
            <a:pPr>
              <a:buNone/>
            </a:pPr>
            <a:r>
              <a:rPr lang="cs-CZ" b="1" dirty="0">
                <a:solidFill>
                  <a:srgbClr val="0070C0"/>
                </a:solidFill>
              </a:rPr>
              <a:t>	</a:t>
            </a:r>
            <a:r>
              <a:rPr lang="cs-CZ" b="1" dirty="0" smtClean="0">
                <a:solidFill>
                  <a:srgbClr val="0070C0"/>
                </a:solidFill>
              </a:rPr>
              <a:t>			</a:t>
            </a:r>
            <a:r>
              <a:rPr lang="cs-CZ" b="1" dirty="0" smtClean="0">
                <a:solidFill>
                  <a:srgbClr val="FF0000"/>
                </a:solidFill>
              </a:rPr>
              <a:t>-</a:t>
            </a:r>
            <a:r>
              <a:rPr lang="cs-CZ" b="1" dirty="0" err="1" smtClean="0">
                <a:solidFill>
                  <a:srgbClr val="FF0000"/>
                </a:solidFill>
              </a:rPr>
              <a:t>ší</a:t>
            </a:r>
            <a:endParaRPr lang="cs-CZ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r>
              <a:rPr lang="cs-CZ" b="1" dirty="0" smtClean="0">
                <a:solidFill>
                  <a:srgbClr val="FF0000"/>
                </a:solidFill>
              </a:rPr>
              <a:t>			</a:t>
            </a:r>
            <a:r>
              <a:rPr lang="cs-CZ" i="1" dirty="0" smtClean="0"/>
              <a:t>prud</a:t>
            </a:r>
            <a:r>
              <a:rPr lang="cs-CZ" i="1" dirty="0" smtClean="0">
                <a:solidFill>
                  <a:srgbClr val="FF0000"/>
                </a:solidFill>
              </a:rPr>
              <a:t>ší		nej</a:t>
            </a:r>
            <a:r>
              <a:rPr lang="cs-CZ" i="1" dirty="0" smtClean="0"/>
              <a:t>prud</a:t>
            </a:r>
            <a:r>
              <a:rPr lang="cs-CZ" i="1" dirty="0" smtClean="0">
                <a:solidFill>
                  <a:srgbClr val="FF0000"/>
                </a:solidFill>
              </a:rPr>
              <a:t>ší</a:t>
            </a:r>
          </a:p>
          <a:p>
            <a:pPr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r>
              <a:rPr lang="cs-CZ" b="1" dirty="0" smtClean="0">
                <a:solidFill>
                  <a:srgbClr val="FF0000"/>
                </a:solidFill>
              </a:rPr>
              <a:t>			-í</a:t>
            </a:r>
          </a:p>
          <a:p>
            <a:pPr>
              <a:buNone/>
            </a:pPr>
            <a:r>
              <a:rPr lang="cs-CZ" b="1" dirty="0">
                <a:solidFill>
                  <a:srgbClr val="FF0000"/>
                </a:solidFill>
              </a:rPr>
              <a:t>	</a:t>
            </a:r>
            <a:r>
              <a:rPr lang="cs-CZ" b="1" dirty="0" smtClean="0">
                <a:solidFill>
                  <a:srgbClr val="FF0000"/>
                </a:solidFill>
              </a:rPr>
              <a:t>			</a:t>
            </a:r>
            <a:r>
              <a:rPr lang="cs-CZ" i="1" dirty="0" smtClean="0"/>
              <a:t>mělč</a:t>
            </a:r>
            <a:r>
              <a:rPr lang="cs-CZ" i="1" dirty="0" smtClean="0">
                <a:solidFill>
                  <a:srgbClr val="FF0000"/>
                </a:solidFill>
              </a:rPr>
              <a:t>í			nej</a:t>
            </a:r>
            <a:r>
              <a:rPr lang="cs-CZ" i="1" dirty="0" smtClean="0"/>
              <a:t>mělč</a:t>
            </a:r>
            <a:r>
              <a:rPr lang="cs-CZ" i="1" dirty="0" smtClean="0">
                <a:solidFill>
                  <a:srgbClr val="FF0000"/>
                </a:solidFill>
              </a:rPr>
              <a:t>í</a:t>
            </a:r>
            <a:endParaRPr lang="cs-CZ" i="1" dirty="0">
              <a:solidFill>
                <a:srgbClr val="0070C0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539552" y="2564904"/>
            <a:ext cx="82089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Stupňování přídavných jmen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4000" dirty="0" smtClean="0">
                <a:solidFill>
                  <a:srgbClr val="C00000"/>
                </a:solidFill>
              </a:rPr>
              <a:t>1. stupeň		2. stupeň		3. stupeň</a:t>
            </a:r>
          </a:p>
          <a:p>
            <a:pPr>
              <a:buNone/>
            </a:pPr>
            <a:r>
              <a:rPr lang="cs-CZ" sz="4000" dirty="0"/>
              <a:t> </a:t>
            </a:r>
            <a:r>
              <a:rPr lang="cs-CZ" sz="4000" dirty="0" smtClean="0"/>
              <a:t> 	(základ)		(více)			(nejvíce)</a:t>
            </a:r>
          </a:p>
          <a:p>
            <a:pPr marL="514350" indent="-514350">
              <a:buAutoNum type="arabicPeriod"/>
            </a:pPr>
            <a:endParaRPr lang="cs-CZ" dirty="0" smtClean="0">
              <a:solidFill>
                <a:srgbClr val="0070C0"/>
              </a:solidFill>
            </a:endParaRPr>
          </a:p>
          <a:p>
            <a:pPr marL="514350" indent="-514350">
              <a:buAutoNum type="arabicPeriod"/>
            </a:pPr>
            <a:r>
              <a:rPr lang="cs-CZ" sz="4000" dirty="0" smtClean="0">
                <a:solidFill>
                  <a:srgbClr val="0070C0"/>
                </a:solidFill>
              </a:rPr>
              <a:t>Nepravidelné: </a:t>
            </a:r>
            <a:r>
              <a:rPr lang="cs-CZ" sz="4000" dirty="0" smtClean="0"/>
              <a:t>tvoří se od jiného kořene</a:t>
            </a:r>
          </a:p>
          <a:p>
            <a:pPr marL="514350" indent="-514350">
              <a:buNone/>
            </a:pPr>
            <a:r>
              <a:rPr lang="cs-CZ" sz="4000" dirty="0"/>
              <a:t>	</a:t>
            </a:r>
            <a:r>
              <a:rPr lang="cs-CZ" sz="4000" dirty="0" smtClean="0"/>
              <a:t>						</a:t>
            </a:r>
            <a:r>
              <a:rPr lang="cs-CZ" sz="4000" b="1" dirty="0" err="1" smtClean="0">
                <a:solidFill>
                  <a:srgbClr val="FF0000"/>
                </a:solidFill>
              </a:rPr>
              <a:t>nej</a:t>
            </a:r>
            <a:r>
              <a:rPr lang="cs-CZ" sz="4000" b="1" dirty="0" smtClean="0">
                <a:solidFill>
                  <a:srgbClr val="FF0000"/>
                </a:solidFill>
              </a:rPr>
              <a:t>-</a:t>
            </a:r>
            <a:r>
              <a:rPr lang="cs-CZ" sz="4000" b="1" dirty="0" smtClean="0"/>
              <a:t> + 2. st.</a:t>
            </a:r>
            <a:endParaRPr lang="cs-CZ" sz="4000" dirty="0" smtClean="0"/>
          </a:p>
          <a:p>
            <a:pPr marL="514350" indent="-514350">
              <a:buNone/>
            </a:pPr>
            <a:r>
              <a:rPr lang="cs-CZ" sz="4000" i="1" dirty="0"/>
              <a:t>	</a:t>
            </a:r>
            <a:r>
              <a:rPr lang="cs-CZ" sz="4000" i="1" dirty="0" smtClean="0"/>
              <a:t>malý		menší			</a:t>
            </a:r>
            <a:r>
              <a:rPr lang="cs-CZ" sz="4000" i="1" dirty="0" smtClean="0">
                <a:solidFill>
                  <a:srgbClr val="FF0000"/>
                </a:solidFill>
              </a:rPr>
              <a:t>nej</a:t>
            </a:r>
            <a:r>
              <a:rPr lang="cs-CZ" sz="4000" i="1" dirty="0" smtClean="0"/>
              <a:t>menší</a:t>
            </a:r>
          </a:p>
          <a:p>
            <a:pPr marL="514350" indent="-514350">
              <a:buNone/>
            </a:pPr>
            <a:r>
              <a:rPr lang="cs-CZ" sz="4000" i="1" dirty="0"/>
              <a:t>	</a:t>
            </a:r>
            <a:r>
              <a:rPr lang="cs-CZ" sz="4000" i="1" dirty="0" smtClean="0"/>
              <a:t>velký		větší			</a:t>
            </a:r>
            <a:r>
              <a:rPr lang="cs-CZ" sz="4000" i="1" dirty="0" smtClean="0">
                <a:solidFill>
                  <a:srgbClr val="FF0000"/>
                </a:solidFill>
              </a:rPr>
              <a:t>nej</a:t>
            </a:r>
            <a:r>
              <a:rPr lang="cs-CZ" sz="4000" i="1" dirty="0" smtClean="0"/>
              <a:t>větší</a:t>
            </a:r>
          </a:p>
          <a:p>
            <a:pPr marL="514350" indent="-514350">
              <a:buNone/>
            </a:pPr>
            <a:r>
              <a:rPr lang="cs-CZ" sz="4000" i="1" dirty="0"/>
              <a:t>	</a:t>
            </a:r>
            <a:r>
              <a:rPr lang="cs-CZ" sz="4000" i="1" dirty="0" smtClean="0"/>
              <a:t>dobrý		lepší			</a:t>
            </a:r>
            <a:r>
              <a:rPr lang="cs-CZ" sz="4000" i="1" dirty="0" smtClean="0">
                <a:solidFill>
                  <a:srgbClr val="FF0000"/>
                </a:solidFill>
              </a:rPr>
              <a:t>nej</a:t>
            </a:r>
            <a:r>
              <a:rPr lang="cs-CZ" sz="4000" i="1" dirty="0" smtClean="0"/>
              <a:t>lepší</a:t>
            </a:r>
          </a:p>
          <a:p>
            <a:pPr marL="514350" indent="-514350">
              <a:buNone/>
            </a:pPr>
            <a:r>
              <a:rPr lang="cs-CZ" sz="4000" i="1" dirty="0"/>
              <a:t>	</a:t>
            </a:r>
            <a:r>
              <a:rPr lang="cs-CZ" sz="4000" i="1" dirty="0" smtClean="0"/>
              <a:t>zlý (špatný)	horší			</a:t>
            </a:r>
            <a:r>
              <a:rPr lang="cs-CZ" sz="4000" i="1" dirty="0" smtClean="0">
                <a:solidFill>
                  <a:srgbClr val="FF0000"/>
                </a:solidFill>
              </a:rPr>
              <a:t>nej</a:t>
            </a:r>
            <a:r>
              <a:rPr lang="cs-CZ" sz="4000" i="1" dirty="0" smtClean="0"/>
              <a:t>horší</a:t>
            </a:r>
          </a:p>
          <a:p>
            <a:pPr marL="514350" indent="-514350">
              <a:buNone/>
            </a:pPr>
            <a:r>
              <a:rPr lang="cs-CZ" sz="4000" i="1" dirty="0"/>
              <a:t>	</a:t>
            </a:r>
            <a:r>
              <a:rPr lang="cs-CZ" sz="4000" i="1" dirty="0" smtClean="0"/>
              <a:t>dlouhý		delší			</a:t>
            </a:r>
            <a:r>
              <a:rPr lang="cs-CZ" sz="4000" i="1" dirty="0" smtClean="0">
                <a:solidFill>
                  <a:srgbClr val="FF0000"/>
                </a:solidFill>
              </a:rPr>
              <a:t>nej</a:t>
            </a:r>
            <a:r>
              <a:rPr lang="cs-CZ" sz="4000" i="1" dirty="0" smtClean="0"/>
              <a:t>delší</a:t>
            </a:r>
          </a:p>
          <a:p>
            <a:pPr marL="514350" indent="-514350">
              <a:buNone/>
            </a:pPr>
            <a:r>
              <a:rPr lang="cs-CZ" sz="4000" i="1" dirty="0" smtClean="0">
                <a:solidFill>
                  <a:srgbClr val="0070C0"/>
                </a:solidFill>
              </a:rPr>
              <a:t>				</a:t>
            </a:r>
            <a:endParaRPr lang="cs-CZ" sz="4000" i="1" dirty="0">
              <a:solidFill>
                <a:srgbClr val="0070C0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539552" y="2564904"/>
            <a:ext cx="820891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K přídavným jménům vytvořte jejich </a:t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2. a 3. stupeň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/>
              <a:t>j</a:t>
            </a:r>
            <a:r>
              <a:rPr lang="cs-CZ" dirty="0" smtClean="0"/>
              <a:t>edovatý		____________	____________</a:t>
            </a:r>
          </a:p>
          <a:p>
            <a:pPr>
              <a:buNone/>
            </a:pPr>
            <a:r>
              <a:rPr lang="cs-CZ" dirty="0"/>
              <a:t>j</a:t>
            </a:r>
            <a:r>
              <a:rPr lang="cs-CZ" dirty="0" smtClean="0"/>
              <a:t>asný 		____________	____________</a:t>
            </a:r>
          </a:p>
          <a:p>
            <a:pPr>
              <a:buNone/>
            </a:pPr>
            <a:r>
              <a:rPr lang="cs-CZ" dirty="0"/>
              <a:t>b</a:t>
            </a:r>
            <a:r>
              <a:rPr lang="cs-CZ" dirty="0" smtClean="0"/>
              <a:t>lýskavý 		____________	____________</a:t>
            </a:r>
          </a:p>
          <a:p>
            <a:pPr>
              <a:buNone/>
            </a:pPr>
            <a:r>
              <a:rPr lang="cs-CZ" dirty="0"/>
              <a:t>s</a:t>
            </a:r>
            <a:r>
              <a:rPr lang="cs-CZ" dirty="0" smtClean="0"/>
              <a:t>měšný		____________	____________</a:t>
            </a:r>
          </a:p>
          <a:p>
            <a:pPr>
              <a:buNone/>
            </a:pPr>
            <a:r>
              <a:rPr lang="cs-CZ" dirty="0"/>
              <a:t>d</a:t>
            </a:r>
            <a:r>
              <a:rPr lang="cs-CZ" dirty="0" smtClean="0"/>
              <a:t>obrý		____________	____________</a:t>
            </a:r>
          </a:p>
          <a:p>
            <a:pPr>
              <a:buNone/>
            </a:pPr>
            <a:r>
              <a:rPr lang="cs-CZ" dirty="0"/>
              <a:t>z</a:t>
            </a:r>
            <a:r>
              <a:rPr lang="cs-CZ" dirty="0" smtClean="0"/>
              <a:t>lý			____________	____________</a:t>
            </a:r>
          </a:p>
          <a:p>
            <a:pPr>
              <a:buNone/>
            </a:pPr>
            <a:r>
              <a:rPr lang="cs-CZ" dirty="0"/>
              <a:t>ú</a:t>
            </a:r>
            <a:r>
              <a:rPr lang="cs-CZ" dirty="0" smtClean="0"/>
              <a:t>zký			____________	____________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1484784"/>
            <a:ext cx="19800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jedovatější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84168" y="1484784"/>
            <a:ext cx="2497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nejjedovatější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63888" y="2132856"/>
            <a:ext cx="1412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jasnější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2132856"/>
            <a:ext cx="19303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nejjasnější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91880" y="2708920"/>
            <a:ext cx="19455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blýskavější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4168" y="2708920"/>
            <a:ext cx="2463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nejblýskavější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3284984"/>
            <a:ext cx="1810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směšnější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56176" y="3284984"/>
            <a:ext cx="23278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nejsměšnější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3861048"/>
            <a:ext cx="9521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lepší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3861048"/>
            <a:ext cx="14698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nejlepší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4437112"/>
            <a:ext cx="10080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horší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444208" y="4437112"/>
            <a:ext cx="1525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nejhorší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5013176"/>
            <a:ext cx="8134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užší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16216" y="5013176"/>
            <a:ext cx="1331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nejužší</a:t>
            </a:r>
            <a:endParaRPr lang="cs-CZ" sz="3200" dirty="0"/>
          </a:p>
        </p:txBody>
      </p:sp>
      <p:grpSp>
        <p:nvGrpSpPr>
          <p:cNvPr id="22" name="Skupina 21"/>
          <p:cNvGrpSpPr/>
          <p:nvPr/>
        </p:nvGrpSpPr>
        <p:grpSpPr>
          <a:xfrm>
            <a:off x="3419872" y="1484784"/>
            <a:ext cx="2304256" cy="4392488"/>
            <a:chOff x="3419872" y="1484784"/>
            <a:chExt cx="2304256" cy="4392488"/>
          </a:xfrm>
        </p:grpSpPr>
        <p:sp>
          <p:nvSpPr>
            <p:cNvPr id="18" name="Obdélník 17"/>
            <p:cNvSpPr/>
            <p:nvPr/>
          </p:nvSpPr>
          <p:spPr>
            <a:xfrm>
              <a:off x="3419872" y="1484784"/>
              <a:ext cx="2304256" cy="4392488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9" name="Obrázek 18" descr="Smajlík.WMF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07904" y="2636912"/>
              <a:ext cx="1625600" cy="1828800"/>
            </a:xfrm>
            <a:prstGeom prst="rect">
              <a:avLst/>
            </a:prstGeom>
            <a:solidFill>
              <a:srgbClr val="7030A0"/>
            </a:solidFill>
          </p:spPr>
        </p:pic>
      </p:grpSp>
      <p:grpSp>
        <p:nvGrpSpPr>
          <p:cNvPr id="23" name="Skupina 22"/>
          <p:cNvGrpSpPr/>
          <p:nvPr/>
        </p:nvGrpSpPr>
        <p:grpSpPr>
          <a:xfrm>
            <a:off x="6084168" y="1484784"/>
            <a:ext cx="2664296" cy="4392488"/>
            <a:chOff x="6156176" y="1484784"/>
            <a:chExt cx="2664296" cy="4392488"/>
          </a:xfrm>
        </p:grpSpPr>
        <p:sp>
          <p:nvSpPr>
            <p:cNvPr id="20" name="Obdélník 19"/>
            <p:cNvSpPr/>
            <p:nvPr/>
          </p:nvSpPr>
          <p:spPr>
            <a:xfrm>
              <a:off x="6156176" y="1484784"/>
              <a:ext cx="2664296" cy="4392488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21" name="Zástupný symbol pro obsah 7" descr="Myšlení bolí.WMF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76256" y="2492896"/>
              <a:ext cx="1206500" cy="190182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smtClean="0"/>
              <a:t>Použité zdroje</a:t>
            </a:r>
            <a:endParaRPr lang="cs-CZ" sz="1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ŠPULÁKOVÁ, Ivana a Zita JANÁČKOVÁ. </a:t>
            </a:r>
            <a:r>
              <a:rPr lang="cs-CZ" sz="1800" i="1" dirty="0" smtClean="0"/>
              <a:t>Opakujeme češtinu ve 3.-5. ročníku</a:t>
            </a:r>
            <a:r>
              <a:rPr lang="cs-CZ" sz="1800" dirty="0" smtClean="0"/>
              <a:t>: </a:t>
            </a:r>
            <a:r>
              <a:rPr lang="cs-CZ" sz="1800" i="1" dirty="0" smtClean="0"/>
              <a:t>pravopisná cvičení, diktáty</a:t>
            </a:r>
            <a:r>
              <a:rPr lang="cs-CZ" sz="1800" dirty="0" smtClean="0"/>
              <a:t>. V Brně: Nová škola, 1998. ISBN 80-85607-69-7.</a:t>
            </a:r>
          </a:p>
          <a:p>
            <a:r>
              <a:rPr lang="cs-CZ" sz="1800" dirty="0" smtClean="0">
                <a:hlinkClick r:id="rId2"/>
              </a:rPr>
              <a:t>http://microsoft.com</a:t>
            </a:r>
            <a:endParaRPr lang="cs-CZ" sz="1800" dirty="0" smtClean="0"/>
          </a:p>
          <a:p>
            <a:r>
              <a:rPr lang="cs-CZ" sz="1800" dirty="0" smtClean="0"/>
              <a:t>ŠULC, Petr. </a:t>
            </a:r>
            <a:r>
              <a:rPr lang="cs-CZ" sz="1800" i="1" dirty="0" smtClean="0"/>
              <a:t>Pětiminutovky z češtiny pro 5. třídu</a:t>
            </a:r>
            <a:r>
              <a:rPr lang="cs-CZ" sz="1800" dirty="0" smtClean="0"/>
              <a:t>. Praha: Pierot, 2009. Pětiminutovky. ISBN 978-80-7353-133-1.</a:t>
            </a:r>
          </a:p>
          <a:p>
            <a:r>
              <a:rPr lang="cs-CZ" sz="1800" i="1" dirty="0" smtClean="0"/>
              <a:t>Přehled české gramatiky</a:t>
            </a:r>
            <a:r>
              <a:rPr lang="cs-CZ" sz="1800" dirty="0" smtClean="0"/>
              <a:t>. 2., </a:t>
            </a:r>
            <a:r>
              <a:rPr lang="cs-CZ" sz="1800" dirty="0" err="1" smtClean="0"/>
              <a:t>rozš</a:t>
            </a:r>
            <a:r>
              <a:rPr lang="cs-CZ" sz="1800" dirty="0" smtClean="0"/>
              <a:t>. </a:t>
            </a:r>
            <a:r>
              <a:rPr lang="cs-CZ" sz="1800" dirty="0" err="1" smtClean="0"/>
              <a:t>vyd</a:t>
            </a:r>
            <a:r>
              <a:rPr lang="cs-CZ" sz="1800" dirty="0" smtClean="0"/>
              <a:t>. Praha: Kupka, 2009. ISBN 978-80-87020-88-3.  </a:t>
            </a:r>
          </a:p>
          <a:p>
            <a:pPr>
              <a:buNone/>
            </a:pPr>
            <a:r>
              <a:rPr lang="cs-CZ" sz="1800" dirty="0" smtClean="0"/>
              <a:t> </a:t>
            </a:r>
            <a:endParaRPr lang="cs-CZ" sz="1800" dirty="0"/>
          </a:p>
        </p:txBody>
      </p:sp>
      <p:pic>
        <p:nvPicPr>
          <p:cNvPr id="4" name="Picture 2" descr="C:\Users\Alena\AppData\Local\Microsoft\Windows\Temporary Internet Files\Content.IE5\XFZ2XDBR\MC90044042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365104"/>
            <a:ext cx="1572800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179</Words>
  <Application>Microsoft Office PowerPoint</Application>
  <PresentationFormat>Předvádění na obrazovce (4:3)</PresentationFormat>
  <Paragraphs>63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  Přídavná jména - stupňování</vt:lpstr>
      <vt:lpstr>Přídavná jména</vt:lpstr>
      <vt:lpstr>Stupňování přídavných jmen</vt:lpstr>
      <vt:lpstr>Stupňování přídavných jmen</vt:lpstr>
      <vt:lpstr>K přídavným jménům vytvořte jejich  2. a 3. stupeň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Alena</dc:creator>
  <cp:lastModifiedBy>Alena</cp:lastModifiedBy>
  <cp:revision>20</cp:revision>
  <dcterms:created xsi:type="dcterms:W3CDTF">2012-04-21T06:12:17Z</dcterms:created>
  <dcterms:modified xsi:type="dcterms:W3CDTF">2012-06-03T15:59:53Z</dcterms:modified>
</cp:coreProperties>
</file>