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2" r:id="rId3"/>
    <p:sldId id="260" r:id="rId4"/>
    <p:sldId id="258" r:id="rId5"/>
    <p:sldId id="259" r:id="rId6"/>
    <p:sldId id="263" r:id="rId7"/>
    <p:sldId id="281" r:id="rId8"/>
    <p:sldId id="264" r:id="rId9"/>
    <p:sldId id="265" r:id="rId10"/>
    <p:sldId id="275" r:id="rId11"/>
    <p:sldId id="276" r:id="rId12"/>
    <p:sldId id="277" r:id="rId13"/>
    <p:sldId id="278" r:id="rId14"/>
    <p:sldId id="279" r:id="rId15"/>
    <p:sldId id="280" r:id="rId16"/>
    <p:sldId id="268" r:id="rId17"/>
    <p:sldId id="269" r:id="rId18"/>
    <p:sldId id="261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77" autoAdjust="0"/>
    <p:restoredTop sz="94660"/>
  </p:normalViewPr>
  <p:slideViewPr>
    <p:cSldViewPr>
      <p:cViewPr varScale="1">
        <p:scale>
          <a:sx n="64" d="100"/>
          <a:sy n="64" d="100"/>
        </p:scale>
        <p:origin x="-14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475B8C9-F612-4433-BF1C-541D15C65460}" type="datetimeFigureOut">
              <a:rPr lang="cs-CZ" smtClean="0"/>
              <a:pPr/>
              <a:t>23.6.2012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C28E2DF-49EA-4BD9-B1FF-900A39EEEB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slide" Target="slide12.xml"/><Relationship Id="rId7" Type="http://schemas.openxmlformats.org/officeDocument/2006/relationships/slide" Target="slide16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3.xml"/><Relationship Id="rId5" Type="http://schemas.openxmlformats.org/officeDocument/2006/relationships/slide" Target="slide10.xml"/><Relationship Id="rId10" Type="http://schemas.openxmlformats.org/officeDocument/2006/relationships/slide" Target="slide17.xml"/><Relationship Id="rId4" Type="http://schemas.openxmlformats.org/officeDocument/2006/relationships/slide" Target="slide15.xml"/><Relationship Id="rId9" Type="http://schemas.openxmlformats.org/officeDocument/2006/relationships/slide" Target="slide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3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/>
              <a:t>Název projektu: „Učíme lépe a moderněji“ </a:t>
            </a:r>
            <a:br>
              <a:rPr lang="cs-CZ" sz="1200" dirty="0" smtClean="0"/>
            </a:br>
            <a:r>
              <a:rPr lang="cs-CZ" sz="1200" dirty="0" smtClean="0"/>
              <a:t>OP VK 1.4 </a:t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3075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773238"/>
            <a:ext cx="9144000" cy="5084762"/>
          </a:xfrm>
        </p:spPr>
        <p:txBody>
          <a:bodyPr>
            <a:noAutofit/>
          </a:bodyPr>
          <a:lstStyle/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Název </a:t>
            </a:r>
            <a:r>
              <a:rPr lang="cs-CZ" sz="1200" dirty="0" err="1" smtClean="0"/>
              <a:t>DUMu</a:t>
            </a:r>
            <a:r>
              <a:rPr lang="cs-CZ" sz="1200" dirty="0" smtClean="0"/>
              <a:t>:  VY_52_INOVACE_19_3_ENERGIE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Číslo skupiny:  2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Autor: Ing. Stanislava Kolářová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None/>
            </a:pPr>
            <a:r>
              <a:rPr lang="cs-CZ" sz="1200" dirty="0" smtClean="0"/>
              <a:t>Vzdělávací oblast/Předmět/Téma: ČLOVĚK A PŘÍRODA / CHEMIE / ENERGIE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Druh učebního materiálu: PREZENTACE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Metodický list:	  </a:t>
            </a:r>
            <a:r>
              <a:rPr lang="cs-CZ" sz="1200" cap="all" dirty="0" smtClean="0"/>
              <a:t>NE</a:t>
            </a:r>
            <a:r>
              <a:rPr lang="cs-CZ" sz="1200" dirty="0" smtClean="0"/>
              <a:t>		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None/>
            </a:pPr>
            <a:r>
              <a:rPr lang="cs-CZ" sz="1200" dirty="0" smtClean="0"/>
              <a:t>Anotace: Prezentace slouží k uvedení do tématu „energie“. Hravou formou se </a:t>
            </a:r>
            <a:r>
              <a:rPr lang="cs-CZ" sz="1200" dirty="0" smtClean="0"/>
              <a:t>žáci </a:t>
            </a:r>
            <a:r>
              <a:rPr lang="cs-CZ" sz="1200" dirty="0" smtClean="0"/>
              <a:t>seznámí s pojmem energie, z možnostmi a historií využití energie a s rozdělením zdrojů podle jejich obnovitelnosti. 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Ověřeno ve třídě: IX. A.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Datum ověření: 19.12. 2011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Prohlášení: Prohlašuji, že při tvorbě výukového materiálu jsem respektoval(a) všeobecně užívané právní a morální zvyklosti, autorská a jiná práva třetích osob, zejména práva duševního vlastnictví (např. práva k obchodní firmě, autorská práva k software, k filmovým, hudebníma fotografickým dílům nebo práva k ochranným známkám) dle zákona 121/2000 Sb. (autorský zákon). Nesu veškerou právní odpovědnost za obsah a původ svého díla. Prohlašuji dále, že výše uvedený materiál jsem ověřil(a) ve výuce a provedl(a) o tom zápis do TK.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Dávám souhlas, aby moje dílo bylo dáno k dispozici veřejnosti k účelům volného užití (§30 odst. 1 zákona 121/2000 Sb.), tj. že k uvedeným účelům může být kýmkoliv zveřejňováno, používáno, upravováno a uchováváno.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  <a:p>
            <a:pPr>
              <a:lnSpc>
                <a:spcPct val="80000"/>
              </a:lnSpc>
              <a:buNone/>
            </a:pPr>
            <a:r>
              <a:rPr lang="cs-CZ" sz="1200" dirty="0" smtClean="0"/>
              <a:t>Datum:	 19. 12. 2011 		Podpis: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r>
              <a:rPr lang="cs-CZ" sz="1200" dirty="0" smtClean="0"/>
              <a:t> </a:t>
            </a:r>
          </a:p>
          <a:p>
            <a:pPr eaLnBrk="1" hangingPunct="1">
              <a:lnSpc>
                <a:spcPct val="80000"/>
              </a:lnSpc>
              <a:buFont typeface="Arial" pitchFamily="34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schopnost konat práci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i="1" dirty="0" err="1" smtClean="0"/>
              <a:t>energia</a:t>
            </a:r>
            <a:r>
              <a:rPr lang="cs-CZ" dirty="0" smtClean="0"/>
              <a:t> – činnost; </a:t>
            </a:r>
            <a:r>
              <a:rPr lang="cs-CZ" i="1" dirty="0" err="1" smtClean="0"/>
              <a:t>ergon</a:t>
            </a:r>
            <a:r>
              <a:rPr lang="cs-CZ" dirty="0" smtClean="0"/>
              <a:t> – práce; </a:t>
            </a:r>
            <a:r>
              <a:rPr lang="cs-CZ" i="1" dirty="0" err="1" smtClean="0"/>
              <a:t>en</a:t>
            </a:r>
            <a:r>
              <a:rPr lang="cs-CZ" i="1" dirty="0" smtClean="0"/>
              <a:t>-</a:t>
            </a:r>
            <a:r>
              <a:rPr lang="cs-CZ" dirty="0" smtClean="0"/>
              <a:t> ven, v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jednotkou J (joule)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220px-Kernzerfal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1412776"/>
            <a:ext cx="5720323" cy="468052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876392" y="6488668"/>
            <a:ext cx="22676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č. 1 štěpení uranu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http://upload.wikimedia.org/wikipedia/commons/thumb/4/4d/Cuboid_sugar.jpg/220px-Cuboid_suga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988840"/>
            <a:ext cx="4824536" cy="4210505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7308304" y="6488668"/>
            <a:ext cx="13781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č. 2 cukr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628800"/>
            <a:ext cx="7020272" cy="419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7308304" y="6488668"/>
            <a:ext cx="14952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č. 3 práce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Zákon zachování energie říká, že energie se může měnit z jednoho druhu na jiný, nelze ji vytvořit ani zničit, v uzavřené soustavě její celkové množství zůstává stejné.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73755"/>
            <a:ext cx="2448272" cy="67104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539552" y="332656"/>
          <a:ext cx="7848873" cy="612889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616291"/>
                <a:gridCol w="2616291"/>
                <a:gridCol w="2616291"/>
              </a:tblGrid>
              <a:tr h="1861857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energie</a:t>
                      </a:r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Historie využívání energie</a:t>
                      </a:r>
                    </a:p>
                    <a:p>
                      <a:pPr algn="ctr"/>
                      <a:endParaRPr lang="cs-CZ" sz="3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Obnovitelnost zdrojů</a:t>
                      </a:r>
                    </a:p>
                    <a:p>
                      <a:pPr algn="ctr"/>
                      <a:endParaRPr lang="cs-CZ" sz="3200" dirty="0"/>
                    </a:p>
                  </a:txBody>
                  <a:tcPr anchor="ctr"/>
                </a:tc>
              </a:tr>
              <a:tr h="136224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2" action="ppaction://hlinksldjump"/>
                        </a:rPr>
                        <a:t>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3" action="ppaction://hlinksldjump"/>
                        </a:rPr>
                        <a:t>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4" action="ppaction://hlinksldjump"/>
                        </a:rPr>
                        <a:t>50</a:t>
                      </a:r>
                      <a:endParaRPr lang="cs-CZ" sz="3200" dirty="0"/>
                    </a:p>
                  </a:txBody>
                  <a:tcPr/>
                </a:tc>
              </a:tr>
              <a:tr h="136224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5" action="ppaction://hlinksldjump"/>
                        </a:rPr>
                        <a:t>100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6" action="ppaction://hlinksldjump"/>
                        </a:rPr>
                        <a:t>100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7" action="ppaction://hlinksldjump"/>
                        </a:rPr>
                        <a:t>100</a:t>
                      </a:r>
                      <a:endParaRPr lang="cs-CZ" sz="3200" dirty="0"/>
                    </a:p>
                  </a:txBody>
                  <a:tcPr/>
                </a:tc>
              </a:tr>
              <a:tr h="1362246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8" action="ppaction://hlinksldjump"/>
                        </a:rPr>
                        <a:t>150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9" action="ppaction://hlinksldjump"/>
                        </a:rPr>
                        <a:t>150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hlinkClick r:id="rId10" action="ppaction://hlinksldjump"/>
                        </a:rPr>
                        <a:t>150</a:t>
                      </a:r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5400" dirty="0" smtClean="0"/>
              <a:t>V jakých jednotkách se vyjadřuje energie?</a:t>
            </a:r>
          </a:p>
          <a:p>
            <a:pPr algn="ctr">
              <a:buNone/>
            </a:pPr>
            <a:endParaRPr lang="cs-CZ" sz="5400" dirty="0" smtClean="0"/>
          </a:p>
          <a:p>
            <a:pPr algn="ctr">
              <a:buNone/>
            </a:pPr>
            <a:r>
              <a:rPr lang="cs-CZ" sz="5400" dirty="0" smtClean="0"/>
              <a:t> J (joule) </a:t>
            </a: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1245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Energie 50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38132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Jak je energie definována?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Schopnost konat práci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1373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Energie 100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38132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/>
              <a:t>Z čeho je pojem „energie“ odvozen?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i="1" dirty="0" err="1" smtClean="0"/>
              <a:t>energia</a:t>
            </a:r>
            <a:r>
              <a:rPr lang="cs-CZ" sz="4800" dirty="0" smtClean="0"/>
              <a:t> – činnost; </a:t>
            </a:r>
            <a:r>
              <a:rPr lang="cs-CZ" sz="4800" i="1" dirty="0" err="1" smtClean="0"/>
              <a:t>ergon</a:t>
            </a:r>
            <a:r>
              <a:rPr lang="cs-CZ" sz="4800" dirty="0" smtClean="0"/>
              <a:t> – práce; </a:t>
            </a:r>
            <a:r>
              <a:rPr lang="cs-CZ" sz="4800" i="1" dirty="0" err="1" smtClean="0"/>
              <a:t>en</a:t>
            </a:r>
            <a:r>
              <a:rPr lang="cs-CZ" sz="4800" i="1" dirty="0" smtClean="0"/>
              <a:t>-</a:t>
            </a:r>
            <a:r>
              <a:rPr lang="cs-CZ" sz="4800" dirty="0" smtClean="0"/>
              <a:t> ven, v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1373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Energie 150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38132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/>
              <a:t>Jaký zdroj energie využíváme nejčastěji dnes?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elektřinu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1232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historie 50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38132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404664"/>
            <a:ext cx="8686800" cy="64533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/>
              <a:t>Popiš historii využívání energie.</a:t>
            </a:r>
          </a:p>
          <a:p>
            <a:pPr>
              <a:buNone/>
            </a:pPr>
            <a:endParaRPr lang="cs-CZ" sz="3600" dirty="0" smtClean="0"/>
          </a:p>
          <a:p>
            <a:pPr>
              <a:buNone/>
            </a:pPr>
            <a:r>
              <a:rPr lang="cs-CZ" sz="3600" dirty="0" smtClean="0"/>
              <a:t>Vlastní práce (svaly)</a:t>
            </a:r>
          </a:p>
          <a:p>
            <a:pPr>
              <a:buNone/>
            </a:pPr>
            <a:r>
              <a:rPr lang="cs-CZ" sz="3600" dirty="0" smtClean="0"/>
              <a:t>Energie tažných zvířat</a:t>
            </a:r>
          </a:p>
          <a:p>
            <a:pPr>
              <a:buNone/>
            </a:pPr>
            <a:r>
              <a:rPr lang="cs-CZ" sz="3600" dirty="0" smtClean="0"/>
              <a:t>Energie přírodních zdrojů (větrné mlýny, vodní pily…)</a:t>
            </a:r>
          </a:p>
          <a:p>
            <a:pPr>
              <a:buNone/>
            </a:pPr>
            <a:r>
              <a:rPr lang="cs-CZ" sz="3600" dirty="0" smtClean="0"/>
              <a:t>Parní energie</a:t>
            </a:r>
          </a:p>
          <a:p>
            <a:pPr>
              <a:buNone/>
            </a:pPr>
            <a:r>
              <a:rPr lang="cs-CZ" sz="3600" dirty="0" smtClean="0"/>
              <a:t>Energie paliv (spalovací motory)</a:t>
            </a:r>
          </a:p>
          <a:p>
            <a:pPr>
              <a:buNone/>
            </a:pPr>
            <a:r>
              <a:rPr lang="cs-CZ" sz="3600" dirty="0" smtClean="0"/>
              <a:t>Elektrická energie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1359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historie 100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38132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268760"/>
            <a:ext cx="8686800" cy="4525963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800" dirty="0" smtClean="0"/>
              <a:t>Jaký zdroj energie se nejvíce používal v 19. století?</a:t>
            </a:r>
          </a:p>
          <a:p>
            <a:pPr algn="ctr">
              <a:buNone/>
            </a:pPr>
            <a:endParaRPr lang="cs-CZ" sz="1600" dirty="0" smtClean="0"/>
          </a:p>
          <a:p>
            <a:pPr algn="ctr">
              <a:buNone/>
            </a:pPr>
            <a:r>
              <a:rPr lang="cs-CZ" sz="4800" dirty="0" smtClean="0"/>
              <a:t>Toto století bývá podle zdroje označováno</a:t>
            </a:r>
          </a:p>
          <a:p>
            <a:pPr algn="ctr">
              <a:buNone/>
            </a:pPr>
            <a:endParaRPr lang="cs-CZ" sz="3600" dirty="0" smtClean="0"/>
          </a:p>
          <a:p>
            <a:pPr algn="ctr">
              <a:buNone/>
            </a:pPr>
            <a:r>
              <a:rPr lang="cs-CZ" sz="4800" dirty="0" smtClean="0"/>
              <a:t>Energie páry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13641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historie 150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800" dirty="0" smtClean="0"/>
              <a:t>Jak dělíme zdroje z hlediska obnovitelnosti?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Obnovitelné, neobnovitelné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1121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 50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38132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8686800" cy="530383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4800" dirty="0" smtClean="0"/>
              <a:t>jaký zdroj energie využíváme pomocí </a:t>
            </a:r>
            <a:r>
              <a:rPr lang="cs-CZ" sz="4800" dirty="0" err="1" smtClean="0"/>
              <a:t>fotovoltaiky</a:t>
            </a:r>
            <a:r>
              <a:rPr lang="cs-CZ" sz="4800" dirty="0" smtClean="0"/>
              <a:t>?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energie slunečního záření</a:t>
            </a:r>
          </a:p>
          <a:p>
            <a:pPr algn="ctr">
              <a:buNone/>
            </a:pPr>
            <a:endParaRPr lang="cs-CZ" sz="4800" dirty="0" smtClean="0"/>
          </a:p>
          <a:p>
            <a:pPr algn="ctr">
              <a:buNone/>
            </a:pPr>
            <a:r>
              <a:rPr lang="cs-CZ" sz="4800" dirty="0" smtClean="0"/>
              <a:t>přímá přeměna na elektřinu </a:t>
            </a:r>
          </a:p>
          <a:p>
            <a:pPr algn="ctr">
              <a:buNone/>
            </a:pPr>
            <a:r>
              <a:rPr lang="cs-CZ" sz="4800" dirty="0" smtClean="0"/>
              <a:t>(stejnosměrný proud)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1248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 100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38132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5805264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4800" dirty="0" smtClean="0"/>
              <a:t>Jak souvisí pojmy nevyčerpatelný a obnovitelný zdroj energie?</a:t>
            </a:r>
          </a:p>
          <a:p>
            <a:pPr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4200" dirty="0" smtClean="0"/>
              <a:t>Za obnovitelný zdroj se považuje zdroj, který nedojde (je nevyčerpatelný) – např. energie větru, přílivu, slunce, dřeva</a:t>
            </a:r>
          </a:p>
          <a:p>
            <a:pPr algn="ctr">
              <a:buNone/>
            </a:pPr>
            <a:endParaRPr lang="cs-CZ" sz="4200" dirty="0" smtClean="0"/>
          </a:p>
          <a:p>
            <a:pPr algn="ctr">
              <a:buNone/>
            </a:pPr>
            <a:r>
              <a:rPr lang="cs-CZ" sz="4200" dirty="0" smtClean="0"/>
              <a:t>… „nevyčerpatelnost“ všech zdrojů však není stejná, porovnej to např. u dřeva </a:t>
            </a:r>
            <a:r>
              <a:rPr lang="cs-CZ" sz="4200" dirty="0" err="1" smtClean="0"/>
              <a:t>rychlerostoucích</a:t>
            </a:r>
            <a:r>
              <a:rPr lang="cs-CZ" sz="4200" dirty="0" smtClean="0"/>
              <a:t> dřevin a dřeva z tropických deštných pralesů…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16632"/>
            <a:ext cx="1252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 150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316416" y="6381328"/>
            <a:ext cx="5966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dirty="0" smtClean="0"/>
              <a:t>obr.č.1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encyklopeddia</a:t>
            </a:r>
            <a:r>
              <a:rPr lang="cs-CZ" dirty="0" smtClean="0"/>
              <a:t> [online]. </a:t>
            </a:r>
            <a:r>
              <a:rPr lang="cs-CZ" dirty="0" err="1" smtClean="0"/>
              <a:t>St.Petersburg</a:t>
            </a:r>
            <a:r>
              <a:rPr lang="cs-CZ" dirty="0" smtClean="0"/>
              <a:t> (Florida):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28. 9. 2005, last </a:t>
            </a:r>
            <a:r>
              <a:rPr lang="cs-CZ" dirty="0" err="1" smtClean="0"/>
              <a:t>modifakated</a:t>
            </a:r>
            <a:r>
              <a:rPr lang="cs-CZ" dirty="0" smtClean="0"/>
              <a:t> on 7. 6. 2011[cit.17.12.2011]. Dostupné z WWW: http://cs.wikipedia.org/wiki/Jadern%C3%A1_energie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obrázek č. 2 (cukr)</a:t>
            </a:r>
          </a:p>
          <a:p>
            <a:r>
              <a:rPr lang="cs-CZ" dirty="0" smtClean="0"/>
              <a:t>In </a:t>
            </a:r>
            <a:r>
              <a:rPr lang="cs-CZ" dirty="0" err="1" smtClean="0"/>
              <a:t>wikipedia</a:t>
            </a:r>
            <a:r>
              <a:rPr lang="cs-CZ" dirty="0" smtClean="0"/>
              <a:t>: </a:t>
            </a:r>
            <a:r>
              <a:rPr lang="cs-CZ" dirty="0" err="1" smtClean="0"/>
              <a:t>the</a:t>
            </a:r>
            <a:r>
              <a:rPr lang="cs-CZ" dirty="0" smtClean="0"/>
              <a:t> free </a:t>
            </a:r>
            <a:r>
              <a:rPr lang="cs-CZ" dirty="0" err="1" smtClean="0"/>
              <a:t>encyklopeddia</a:t>
            </a:r>
            <a:r>
              <a:rPr lang="cs-CZ" dirty="0" smtClean="0"/>
              <a:t> [online]. </a:t>
            </a:r>
            <a:r>
              <a:rPr lang="cs-CZ" dirty="0" err="1" smtClean="0"/>
              <a:t>St.Petersburg</a:t>
            </a:r>
            <a:r>
              <a:rPr lang="cs-CZ" dirty="0" smtClean="0"/>
              <a:t> (Florida): </a:t>
            </a:r>
            <a:r>
              <a:rPr lang="cs-CZ" dirty="0" err="1" smtClean="0"/>
              <a:t>Wikipedia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1. 11. 2011, last </a:t>
            </a:r>
            <a:r>
              <a:rPr lang="cs-CZ" dirty="0" err="1" smtClean="0"/>
              <a:t>modifakated</a:t>
            </a:r>
            <a:r>
              <a:rPr lang="cs-CZ" dirty="0" smtClean="0"/>
              <a:t> on  15. 12. 2011 [cit. 17. 12. 2011].Dostupné z WWW: http://cs.wikipedia.org/wiki/Cukr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snímky č. 2.,3, 6 – 11, 13 – 15, 18</a:t>
            </a:r>
          </a:p>
          <a:p>
            <a:r>
              <a:rPr lang="cs-CZ" b="1" dirty="0" err="1" smtClean="0"/>
              <a:t>Beneš.P</a:t>
            </a:r>
            <a:r>
              <a:rPr lang="cs-CZ" b="1" dirty="0" smtClean="0"/>
              <a:t>, </a:t>
            </a:r>
            <a:r>
              <a:rPr lang="cs-CZ" b="1" dirty="0" err="1" smtClean="0"/>
              <a:t>Pumpr</a:t>
            </a:r>
            <a:r>
              <a:rPr lang="cs-CZ" b="1" dirty="0" smtClean="0"/>
              <a:t> V., </a:t>
            </a:r>
            <a:r>
              <a:rPr lang="cs-CZ" b="1" dirty="0" err="1" smtClean="0"/>
              <a:t>Banýr</a:t>
            </a:r>
            <a:r>
              <a:rPr lang="cs-CZ" b="1" dirty="0" smtClean="0"/>
              <a:t> J.: </a:t>
            </a:r>
            <a:r>
              <a:rPr lang="cs-CZ" i="1" dirty="0" smtClean="0"/>
              <a:t>Základy chemie 2.díl pro 2. stupeň základní školy, nižší ročníky víceletých gymnázií a střední školy. </a:t>
            </a:r>
            <a:r>
              <a:rPr lang="cs-CZ" dirty="0" smtClean="0"/>
              <a:t>Praha: Fortuna, 1999. 96 s. ISBN 80-7168-312-4 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Autorem materiálu a všech jeho částí, není-li uvedeno jinak, je Ing. Stanislava Kolářová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178</TotalTime>
  <Words>494</Words>
  <Application>Microsoft Office PowerPoint</Application>
  <PresentationFormat>Předvádění na obrazovce (4:3)</PresentationFormat>
  <Paragraphs>117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Cesta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energie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test</dc:creator>
  <cp:lastModifiedBy>expert</cp:lastModifiedBy>
  <cp:revision>25</cp:revision>
  <dcterms:created xsi:type="dcterms:W3CDTF">2011-12-16T19:15:08Z</dcterms:created>
  <dcterms:modified xsi:type="dcterms:W3CDTF">2012-06-23T09:13:25Z</dcterms:modified>
</cp:coreProperties>
</file>