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2"/>
  </p:notesMasterIdLst>
  <p:sldIdLst>
    <p:sldId id="264" r:id="rId3"/>
    <p:sldId id="256" r:id="rId4"/>
    <p:sldId id="265" r:id="rId5"/>
    <p:sldId id="257" r:id="rId6"/>
    <p:sldId id="258" r:id="rId7"/>
    <p:sldId id="263" r:id="rId8"/>
    <p:sldId id="260" r:id="rId9"/>
    <p:sldId id="266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40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dirty="0" smtClean="0"/>
            <a:t>: VY_32_INOVACE_3.2.8.3</a:t>
          </a:r>
          <a:r>
            <a:rPr lang="cs-CZ" sz="2000" dirty="0" smtClean="0"/>
            <a:t>. M 08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Miluše Pavelcová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Archimédův zákon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 custLinFactNeighborY="-98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-403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27048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893B309-07CA-424C-9653-EB6DC37F4259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894BAFA-5EAC-48C3-9EDB-BC62462048C1}" type="presOf" srcId="{D1B46980-6531-4606-95E6-44980827E919}" destId="{6140AFEC-043D-4C43-A2F9-D0F5331DF3A3}" srcOrd="0" destOrd="0" presId="urn:microsoft.com/office/officeart/2005/8/layout/target3"/>
    <dgm:cxn modelId="{F7DCC2AD-420D-4558-B43F-D6560D1267DE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030E1E2-7752-4082-AFA0-9D17643D9471}" type="presOf" srcId="{D8197B8C-B260-4A16-BDF4-0947B075E274}" destId="{25B08C86-7E15-44DC-BE7F-FFB55DD49D12}" srcOrd="0" destOrd="0" presId="urn:microsoft.com/office/officeart/2005/8/layout/target3"/>
    <dgm:cxn modelId="{5D660307-9964-4BDD-9A83-748C66EA4C11}" type="presOf" srcId="{D8197B8C-B260-4A16-BDF4-0947B075E274}" destId="{5A5FFA88-C948-4069-8E93-59FA12366E83}" srcOrd="1" destOrd="0" presId="urn:microsoft.com/office/officeart/2005/8/layout/target3"/>
    <dgm:cxn modelId="{E7009DB3-A2CA-4024-BD56-EA496A1AD952}" type="presOf" srcId="{D1B46980-6531-4606-95E6-44980827E919}" destId="{2BE915AB-18AA-4053-B92C-3BFC9ED204BB}" srcOrd="1" destOrd="0" presId="urn:microsoft.com/office/officeart/2005/8/layout/target3"/>
    <dgm:cxn modelId="{C301DC88-8DF9-4C1D-9435-1BBA70B1999D}" type="presOf" srcId="{D1D4F407-5343-4D3F-B5B9-D407B03CAEB4}" destId="{D005CE8C-CC26-4C3E-AC11-E15060ECD759}" srcOrd="0" destOrd="0" presId="urn:microsoft.com/office/officeart/2005/8/layout/target3"/>
    <dgm:cxn modelId="{B784FD04-F3C9-4939-8950-80C5143DF7D9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4374F20-46D1-4A01-AED8-7381FC234135}" type="presOf" srcId="{757F3AB3-0718-4624-B441-E567A8F0AB56}" destId="{333A1088-737F-45CB-B68E-254E46348037}" srcOrd="0" destOrd="0" presId="urn:microsoft.com/office/officeart/2005/8/layout/target3"/>
    <dgm:cxn modelId="{651AB573-D7D2-45DF-ABFF-C793D016C55E}" type="presOf" srcId="{4C35D32F-0EAB-4CD7-82EE-45574DC2A586}" destId="{890E4F0B-2866-4A3F-A3C7-2A14B1797930}" srcOrd="1" destOrd="0" presId="urn:microsoft.com/office/officeart/2005/8/layout/target3"/>
    <dgm:cxn modelId="{7EB3DD6B-6FEF-4027-8D1C-101844F4F7C3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8AC51A9-813D-477A-8183-C29B6CC412DC}" type="presParOf" srcId="{333A1088-737F-45CB-B68E-254E46348037}" destId="{F5ABB229-8D3B-4694-996A-96F23CF14429}" srcOrd="0" destOrd="0" presId="urn:microsoft.com/office/officeart/2005/8/layout/target3"/>
    <dgm:cxn modelId="{976A766D-F95B-43CC-8D8A-A452D3B4DFFE}" type="presParOf" srcId="{333A1088-737F-45CB-B68E-254E46348037}" destId="{F41139FD-01EE-4571-8B17-4FB00FC51163}" srcOrd="1" destOrd="0" presId="urn:microsoft.com/office/officeart/2005/8/layout/target3"/>
    <dgm:cxn modelId="{A686591E-E106-43AD-B8AC-CEB02429D610}" type="presParOf" srcId="{333A1088-737F-45CB-B68E-254E46348037}" destId="{D005CE8C-CC26-4C3E-AC11-E15060ECD759}" srcOrd="2" destOrd="0" presId="urn:microsoft.com/office/officeart/2005/8/layout/target3"/>
    <dgm:cxn modelId="{8A4C347B-4564-490A-A336-AC5201BCE940}" type="presParOf" srcId="{333A1088-737F-45CB-B68E-254E46348037}" destId="{2C702D82-9B77-49B7-9568-BB8EB47C3372}" srcOrd="3" destOrd="0" presId="urn:microsoft.com/office/officeart/2005/8/layout/target3"/>
    <dgm:cxn modelId="{AD26C6AF-5C6A-4933-B26E-17621CD77FEC}" type="presParOf" srcId="{333A1088-737F-45CB-B68E-254E46348037}" destId="{A52A0455-90FF-4808-ABD0-F02540D31D5A}" srcOrd="4" destOrd="0" presId="urn:microsoft.com/office/officeart/2005/8/layout/target3"/>
    <dgm:cxn modelId="{17A2D4A0-BAC3-4084-88D0-5CC81C755ACC}" type="presParOf" srcId="{333A1088-737F-45CB-B68E-254E46348037}" destId="{6140AFEC-043D-4C43-A2F9-D0F5331DF3A3}" srcOrd="5" destOrd="0" presId="urn:microsoft.com/office/officeart/2005/8/layout/target3"/>
    <dgm:cxn modelId="{0A492FC9-A310-44F9-855E-4872FE9D2D27}" type="presParOf" srcId="{333A1088-737F-45CB-B68E-254E46348037}" destId="{9358AC05-5D7D-4327-9F80-1AD486AEA664}" srcOrd="6" destOrd="0" presId="urn:microsoft.com/office/officeart/2005/8/layout/target3"/>
    <dgm:cxn modelId="{AF235A18-9F98-4C9B-9901-8B4AC15B2413}" type="presParOf" srcId="{333A1088-737F-45CB-B68E-254E46348037}" destId="{313FC574-E1CD-4FB4-B054-0B805CE0447D}" srcOrd="7" destOrd="0" presId="urn:microsoft.com/office/officeart/2005/8/layout/target3"/>
    <dgm:cxn modelId="{D643EE4C-95F4-40B6-AA5D-52D58714CEF8}" type="presParOf" srcId="{333A1088-737F-45CB-B68E-254E46348037}" destId="{619D679B-A015-4ECF-8348-D1034C574F40}" srcOrd="8" destOrd="0" presId="urn:microsoft.com/office/officeart/2005/8/layout/target3"/>
    <dgm:cxn modelId="{946BC962-EEB4-43BC-8256-9709641F181A}" type="presParOf" srcId="{333A1088-737F-45CB-B68E-254E46348037}" destId="{322283A8-4A27-4CDA-BAE3-F381106A9174}" srcOrd="9" destOrd="0" presId="urn:microsoft.com/office/officeart/2005/8/layout/target3"/>
    <dgm:cxn modelId="{DE92A79F-5A50-4EEC-A5EF-89ED1DAA2C09}" type="presParOf" srcId="{333A1088-737F-45CB-B68E-254E46348037}" destId="{FFC9F71D-1B4F-4AD9-A4A6-86ADEFC8AF5C}" srcOrd="10" destOrd="0" presId="urn:microsoft.com/office/officeart/2005/8/layout/target3"/>
    <dgm:cxn modelId="{2D19F327-B252-4E87-A935-D5FB29A03DED}" type="presParOf" srcId="{333A1088-737F-45CB-B68E-254E46348037}" destId="{25B08C86-7E15-44DC-BE7F-FFB55DD49D12}" srcOrd="11" destOrd="0" presId="urn:microsoft.com/office/officeart/2005/8/layout/target3"/>
    <dgm:cxn modelId="{C7C872FE-856B-412F-95FC-3B58686491ED}" type="presParOf" srcId="{333A1088-737F-45CB-B68E-254E46348037}" destId="{76644BE8-9D7C-4C09-B250-3D10AF48CBB7}" srcOrd="12" destOrd="0" presId="urn:microsoft.com/office/officeart/2005/8/layout/target3"/>
    <dgm:cxn modelId="{90FD9DB1-3CBF-44F7-BE3E-4CB3298AD416}" type="presParOf" srcId="{333A1088-737F-45CB-B68E-254E46348037}" destId="{EE85B701-7295-41C0-BA7A-34D3756A2AE6}" srcOrd="13" destOrd="0" presId="urn:microsoft.com/office/officeart/2005/8/layout/target3"/>
    <dgm:cxn modelId="{C0024D1F-A422-4828-8C53-27A3766B79C7}" type="presParOf" srcId="{333A1088-737F-45CB-B68E-254E46348037}" destId="{8BEBB6EC-1DAA-4CAC-8A25-BC0FCBD5DBD5}" srcOrd="14" destOrd="0" presId="urn:microsoft.com/office/officeart/2005/8/layout/target3"/>
    <dgm:cxn modelId="{7DADFA24-6F18-40C3-A9D9-0ED3157CF420}" type="presParOf" srcId="{333A1088-737F-45CB-B68E-254E46348037}" destId="{AED2198E-93D5-4001-81B4-73124B309672}" srcOrd="15" destOrd="0" presId="urn:microsoft.com/office/officeart/2005/8/layout/target3"/>
    <dgm:cxn modelId="{F74FC9B7-A2C1-4402-8936-AEEE41E0E198}" type="presParOf" srcId="{333A1088-737F-45CB-B68E-254E46348037}" destId="{2BE915AB-18AA-4053-B92C-3BFC9ED204BB}" srcOrd="16" destOrd="0" presId="urn:microsoft.com/office/officeart/2005/8/layout/target3"/>
    <dgm:cxn modelId="{7996E91A-3928-46EE-B7F9-45602B99A668}" type="presParOf" srcId="{333A1088-737F-45CB-B68E-254E46348037}" destId="{6BB5E863-4638-4E1D-BFDE-399D028AC4ED}" srcOrd="17" destOrd="0" presId="urn:microsoft.com/office/officeart/2005/8/layout/target3"/>
    <dgm:cxn modelId="{42781A38-6EB0-409F-B0B9-C52EAFEC3436}" type="presParOf" srcId="{333A1088-737F-45CB-B68E-254E46348037}" destId="{5A5FFA88-C948-4069-8E93-59FA12366E83}" srcOrd="18" destOrd="0" presId="urn:microsoft.com/office/officeart/2005/8/layout/target3"/>
    <dgm:cxn modelId="{4BDB9915-C60B-4271-8D9E-58EA4DE5A8E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Miluše Pavelcová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dirty="0" smtClean="0"/>
            <a:t>: VY_32_INOVACE_3.2.8.3</a:t>
          </a:r>
          <a:r>
            <a:rPr lang="cs-CZ" sz="2000" kern="1200" dirty="0" smtClean="0"/>
            <a:t>. M 08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18485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Archimédův zákon</a:t>
          </a:r>
          <a:endParaRPr lang="cs-CZ" sz="2000" kern="1200" dirty="0"/>
        </a:p>
      </dsp:txBody>
      <dsp:txXfrm>
        <a:off x="1273857" y="118485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520280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520280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E2F56C-B14E-4254-A393-FCED03021AAC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60690F-84B6-460B-9796-E1237BA27F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8151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04F3AD0-A99D-4A50-B252-CF27DA5E9051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7AE9BBB-8647-47D3-A587-CAAE639E07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4F3AD0-A99D-4A50-B252-CF27DA5E9051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AE9BBB-8647-47D3-A587-CAAE639E07C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4F3AD0-A99D-4A50-B252-CF27DA5E9051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AE9BBB-8647-47D3-A587-CAAE639E07C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4F3AD0-A99D-4A50-B252-CF27DA5E9051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AE9BBB-8647-47D3-A587-CAAE639E07C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4F3AD0-A99D-4A50-B252-CF27DA5E9051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AE9BBB-8647-47D3-A587-CAAE639E07C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4F3AD0-A99D-4A50-B252-CF27DA5E9051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AE9BBB-8647-47D3-A587-CAAE639E07C6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4F3AD0-A99D-4A50-B252-CF27DA5E9051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AE9BBB-8647-47D3-A587-CAAE639E07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04F3AD0-A99D-4A50-B252-CF27DA5E9051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AE9BBB-8647-47D3-A587-CAAE639E07C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04F3AD0-A99D-4A50-B252-CF27DA5E9051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7AE9BBB-8647-47D3-A587-CAAE639E07C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4F3AD0-A99D-4A50-B252-CF27DA5E9051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AE9BBB-8647-47D3-A587-CAAE639E07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4F3AD0-A99D-4A50-B252-CF27DA5E9051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7AE9BBB-8647-47D3-A587-CAAE639E07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76982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74649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32020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06140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04918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99220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890931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7242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480653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277777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8784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04F3AD0-A99D-4A50-B252-CF27DA5E9051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7AE9BBB-8647-47D3-A587-CAAE639E07C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99670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feature=endscreen&amp;NR=1&amp;v=evquahac_VM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Archim%C3%A9d%C3%A9s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archimedes2.mpiwg-berlin.mpg.de/archimedes_templates/popup.htm" TargetMode="External"/><Relationship Id="rId2" Type="http://schemas.openxmlformats.org/officeDocument/2006/relationships/hyperlink" Target="http://cs.wikipedia.org/wiki/Archim%C3%A9d%C3%A9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8115578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447475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93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Prezentace je určena žákům 7. tříd základních škol.</a:t>
            </a:r>
          </a:p>
          <a:p>
            <a:r>
              <a:rPr lang="cs-CZ" sz="2400" dirty="0"/>
              <a:t>V </a:t>
            </a:r>
            <a:r>
              <a:rPr lang="cs-CZ" sz="2400" dirty="0" smtClean="0"/>
              <a:t>první </a:t>
            </a:r>
            <a:r>
              <a:rPr lang="cs-CZ" sz="2400" dirty="0" smtClean="0"/>
              <a:t>části </a:t>
            </a:r>
            <a:r>
              <a:rPr lang="cs-CZ" sz="2400" dirty="0"/>
              <a:t>je </a:t>
            </a:r>
            <a:r>
              <a:rPr lang="cs-CZ" sz="2400" dirty="0" smtClean="0"/>
              <a:t>vysvětlena vztlaková síla, definován Archimédův zákon a </a:t>
            </a:r>
            <a:r>
              <a:rPr lang="cs-CZ" sz="2400" dirty="0"/>
              <a:t>vzorec na </a:t>
            </a:r>
            <a:r>
              <a:rPr lang="cs-CZ" sz="2400" dirty="0" smtClean="0"/>
              <a:t>výpočet vztlakové síly. Tato část je doplněna videem.</a:t>
            </a:r>
            <a:endParaRPr lang="cs-CZ" sz="2400" dirty="0"/>
          </a:p>
          <a:p>
            <a:r>
              <a:rPr lang="cs-CZ" sz="2400" dirty="0" smtClean="0"/>
              <a:t>Druhá část je věnována učenci Archimédovi a rozšířena o odkaz na Wikipedii, kde se žáci mohou s Archimédovými objevy seznámit ještě podrobněji. </a:t>
            </a:r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4806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Archimédův zákon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8453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kapalině působí tlaková síla všemi směry.</a:t>
            </a:r>
          </a:p>
          <a:p>
            <a:pPr marL="109728" indent="0">
              <a:buNone/>
            </a:pPr>
            <a:endParaRPr lang="cs-CZ" dirty="0" smtClean="0"/>
          </a:p>
          <a:p>
            <a:r>
              <a:rPr lang="cs-CZ" dirty="0" smtClean="0"/>
              <a:t>Síla, která působí směrem svisle vzhůru, se nazývá vztlaková síla.</a:t>
            </a:r>
          </a:p>
          <a:p>
            <a:pPr marL="109728" indent="0">
              <a:buNone/>
            </a:pPr>
            <a:endParaRPr lang="cs-CZ" dirty="0" smtClean="0"/>
          </a:p>
          <a:p>
            <a:r>
              <a:rPr lang="cs-CZ" dirty="0" smtClean="0"/>
              <a:t>Vztlaková síla je rovna rozdílu tlakových sil působících na horní a dolní stěnu tělesa.</a:t>
            </a:r>
          </a:p>
          <a:p>
            <a:endParaRPr lang="cs-CZ" dirty="0"/>
          </a:p>
          <a:p>
            <a:r>
              <a:rPr lang="cs-CZ" dirty="0" smtClean="0">
                <a:hlinkClick r:id="rId2"/>
              </a:rPr>
              <a:t>Video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Vztlaková síla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7257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Těleso ponořené do kapaliny je nadlehčováno vztlakovou silou, která se svou velikostí rovná tíze kapaliny tělesem vytlačené.</a:t>
                </a:r>
              </a:p>
              <a:p>
                <a:pPr marL="109728" indent="0">
                  <a:buNone/>
                </a:pPr>
                <a:endParaRPr lang="cs-CZ" dirty="0" smtClean="0"/>
              </a:p>
              <a:p>
                <a:r>
                  <a:rPr lang="cs-CZ" dirty="0" smtClean="0"/>
                  <a:t>Velikost vztlakové síly se vypočítá podle vztahu:</a:t>
                </a:r>
              </a:p>
              <a:p>
                <a:pPr marL="109728" indent="0">
                  <a:buNone/>
                </a:pPr>
                <a:endParaRPr lang="cs-CZ" dirty="0" smtClean="0"/>
              </a:p>
              <a:p>
                <a:pPr marL="109728" indent="0" algn="ctr">
                  <a:buNone/>
                </a:pPr>
                <a:r>
                  <a:rPr lang="cs-CZ" b="0" dirty="0" smtClean="0"/>
                  <a:t>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𝑣𝑧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 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𝑉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𝑡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 .  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i="1">
                            <a:latin typeface="Cambria Math"/>
                          </a:rPr>
                          <m:t>ρ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𝑘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 . </m:t>
                    </m:r>
                    <m:r>
                      <a:rPr lang="cs-CZ" b="0" i="1" smtClean="0">
                        <a:latin typeface="Cambria Math"/>
                      </a:rPr>
                      <m:t>𝑔</m:t>
                    </m:r>
                  </m:oMath>
                </a14:m>
                <a:r>
                  <a:rPr lang="cs-CZ" dirty="0" smtClean="0"/>
                  <a:t>,</a:t>
                </a:r>
              </a:p>
              <a:p>
                <a:pPr marL="109728" indent="0">
                  <a:buNone/>
                </a:pPr>
                <a:endParaRPr lang="cs-CZ" dirty="0" smtClean="0"/>
              </a:p>
              <a:p>
                <a:pPr marL="109728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kde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𝑉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𝑡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je objem tělesa a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i="1">
                            <a:latin typeface="Cambria Math"/>
                          </a:rPr>
                          <m:t>ρ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𝑘</m:t>
                        </m:r>
                      </m:sub>
                    </m:sSub>
                  </m:oMath>
                </a14:m>
                <a:r>
                  <a:rPr lang="cs-CZ" dirty="0" smtClean="0"/>
                  <a:t> hustota kapaliny.</a:t>
                </a:r>
                <a:endParaRPr lang="cs-CZ" dirty="0"/>
              </a:p>
            </p:txBody>
          </p:sp>
        </mc:Choice>
        <mc:Fallback xmlns=""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1213" r="-2370" b="-33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Archimédův zákon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5148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Archimédés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8141" y="1608051"/>
            <a:ext cx="4007718" cy="4826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43183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Starořecký učenec </a:t>
            </a:r>
            <a:r>
              <a:rPr lang="cs-CZ" dirty="0" err="1" smtClean="0"/>
              <a:t>Archimédés</a:t>
            </a:r>
            <a:r>
              <a:rPr lang="cs-CZ" dirty="0" smtClean="0"/>
              <a:t> ze Syrakus (287 – 212 př. n. l.) patřil k nejvýznamnějším starověkým matematikům, mechanikům a </a:t>
            </a:r>
            <a:r>
              <a:rPr lang="cs-CZ" dirty="0" smtClean="0">
                <a:hlinkClick r:id="rId2"/>
              </a:rPr>
              <a:t>vynálezcům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Archimédés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1204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3400" dirty="0" smtClean="0"/>
              <a:t>Hustota látky, z níž byla vyrobena koruna, byla menší než hustota ryzího zlata.</a:t>
            </a:r>
            <a:endParaRPr lang="cs-CZ" sz="3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Ověření pravosti královské koruny</a:t>
            </a:r>
            <a:endParaRPr lang="cs-CZ" dirty="0"/>
          </a:p>
        </p:txBody>
      </p:sp>
      <p:pic>
        <p:nvPicPr>
          <p:cNvPr id="4" name="Zástupný symbol pro obsah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83701" y="1412776"/>
            <a:ext cx="2576598" cy="3435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9409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/>
              <a:t>JÁCHYM, František a Jiří TESAŘ. </a:t>
            </a:r>
            <a:r>
              <a:rPr lang="cs-CZ" sz="1800" i="1" dirty="0"/>
              <a:t>Fyzika pro 7. ročník základní školy</a:t>
            </a:r>
            <a:r>
              <a:rPr lang="cs-CZ" sz="1800" dirty="0"/>
              <a:t>. Dotisk 1. vydání. Praha: SPN, 2001. ISBN 80-7235-116-8.</a:t>
            </a:r>
          </a:p>
          <a:p>
            <a:r>
              <a:rPr lang="cs-CZ" sz="1800" dirty="0" err="1" smtClean="0"/>
              <a:t>Archimédés</a:t>
            </a:r>
            <a:r>
              <a:rPr lang="cs-CZ" sz="1800" dirty="0"/>
              <a:t>. In: </a:t>
            </a:r>
            <a:r>
              <a:rPr lang="cs-CZ" sz="1800" i="1" dirty="0" err="1" smtClean="0"/>
              <a:t>Wikipedia</a:t>
            </a:r>
            <a:r>
              <a:rPr lang="cs-CZ" sz="1800" dirty="0" smtClean="0"/>
              <a:t>:</a:t>
            </a:r>
            <a:r>
              <a:rPr lang="cs-CZ" sz="1800" dirty="0"/>
              <a:t> 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 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2001- [cit. 2012-05-16]. Dostupné z: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cs.wikipedia.org/wiki/Archim%C3%A9d%C3%A9s</a:t>
            </a:r>
            <a:endParaRPr lang="cs-CZ" sz="1800" dirty="0" smtClean="0"/>
          </a:p>
          <a:p>
            <a:r>
              <a:rPr lang="en-US" sz="1800" dirty="0"/>
              <a:t>The Archimedes Project: The "Archimedes" Portrait. </a:t>
            </a:r>
            <a:r>
              <a:rPr lang="en-US" sz="1800" i="1" dirty="0"/>
              <a:t>The Archimedes Project</a:t>
            </a:r>
            <a:r>
              <a:rPr lang="en-US" sz="1800" dirty="0"/>
              <a:t>: </a:t>
            </a:r>
            <a:r>
              <a:rPr lang="en-US" sz="1800" i="1" dirty="0"/>
              <a:t>Digital Research Library</a:t>
            </a:r>
            <a:r>
              <a:rPr lang="en-US" sz="1800" dirty="0"/>
              <a:t> [online]. [cit. 2012-05-16]. </a:t>
            </a:r>
            <a:r>
              <a:rPr lang="cs-CZ" sz="1800" dirty="0" smtClean="0"/>
              <a:t>Dostupné</a:t>
            </a:r>
            <a:r>
              <a:rPr lang="en-US" sz="1800" dirty="0" smtClean="0"/>
              <a:t> </a:t>
            </a:r>
            <a:r>
              <a:rPr lang="en-US" sz="1800" dirty="0"/>
              <a:t>z: </a:t>
            </a:r>
            <a:r>
              <a:rPr lang="en-US" sz="1800" dirty="0">
                <a:hlinkClick r:id="rId3"/>
              </a:rPr>
              <a:t>http://</a:t>
            </a:r>
            <a:r>
              <a:rPr lang="en-US" sz="1800" dirty="0" smtClean="0">
                <a:hlinkClick r:id="rId3"/>
              </a:rPr>
              <a:t>archimedes2.mpiwg-berlin.mpg.de/archimedes_templates/popup.htm</a:t>
            </a:r>
            <a:endParaRPr lang="cs-CZ" sz="1800" dirty="0" smtClean="0"/>
          </a:p>
          <a:p>
            <a:endParaRPr lang="cs-CZ" sz="1800" dirty="0" smtClean="0"/>
          </a:p>
          <a:p>
            <a:pPr marL="109728" indent="0">
              <a:buNone/>
            </a:pPr>
            <a:endParaRPr lang="cs-CZ" sz="1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475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134</TotalTime>
  <Words>230</Words>
  <Application>Microsoft Office PowerPoint</Application>
  <PresentationFormat>Předvádění na obrazovce (4:3)</PresentationFormat>
  <Paragraphs>50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Shluk</vt:lpstr>
      <vt:lpstr>Motiv systému Office</vt:lpstr>
      <vt:lpstr>Prezentace aplikace PowerPoint</vt:lpstr>
      <vt:lpstr>Anotace</vt:lpstr>
      <vt:lpstr>Archimédův zákon</vt:lpstr>
      <vt:lpstr>Vztlaková síla</vt:lpstr>
      <vt:lpstr>Archimédův zákon</vt:lpstr>
      <vt:lpstr>Archimédés</vt:lpstr>
      <vt:lpstr>Archimédés</vt:lpstr>
      <vt:lpstr>Ověření pravosti královské koruny</vt:lpstr>
      <vt:lpstr>Citace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Vztlaková síla</dc:title>
  <dc:creator>MiP</dc:creator>
  <cp:lastModifiedBy>MiP</cp:lastModifiedBy>
  <cp:revision>14</cp:revision>
  <dcterms:created xsi:type="dcterms:W3CDTF">2012-05-16T19:14:43Z</dcterms:created>
  <dcterms:modified xsi:type="dcterms:W3CDTF">2012-06-17T16:04:47Z</dcterms:modified>
</cp:coreProperties>
</file>