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0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smtClean="0"/>
            <a:t>VY_32_INOVACE_05_ČESKÝ JAZYK 5.ROČNÍK_1.ČTVTRTLETNÍ </a:t>
          </a:r>
          <a:r>
            <a:rPr lang="cs-CZ" dirty="0" smtClean="0"/>
            <a:t>PRÁCE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1.ČTVTRTLETNÍ PRÁCE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F685AB2-0E38-4061-BF13-0E52939E8C61}">
      <dgm:prSet/>
      <dgm:spPr/>
      <dgm:t>
        <a:bodyPr/>
        <a:lstStyle/>
        <a:p>
          <a:pPr algn="l" rtl="0"/>
          <a:r>
            <a:rPr lang="cs-CZ" dirty="0" smtClean="0"/>
            <a:t>Vytvořeno: září 2011</a:t>
          </a:r>
          <a:endParaRPr lang="cs-CZ" dirty="0"/>
        </a:p>
      </dgm:t>
    </dgm:pt>
    <dgm:pt modelId="{3183A79B-B56B-45C0-9B82-F59CB54A97E9}" type="parTrans" cxnId="{BEEAF9DF-B18A-4F18-9DD6-B4DF9E5C97ED}">
      <dgm:prSet/>
      <dgm:spPr/>
      <dgm:t>
        <a:bodyPr/>
        <a:lstStyle/>
        <a:p>
          <a:endParaRPr lang="cs-CZ"/>
        </a:p>
      </dgm:t>
    </dgm:pt>
    <dgm:pt modelId="{0677B15B-D0E6-42CA-98A1-143782861C50}" type="sibTrans" cxnId="{BEEAF9DF-B18A-4F18-9DD6-B4DF9E5C97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8906C3F2-E7C5-46E2-A34D-67F747C58BA3}" type="pres">
      <dgm:prSet presAssocID="{3F685AB2-0E38-4061-BF13-0E52939E8C61}" presName="vertSpace5" presStyleLbl="node1" presStyleIdx="3" presStyleCnt="6"/>
      <dgm:spPr/>
      <dgm:t>
        <a:bodyPr/>
        <a:lstStyle/>
        <a:p>
          <a:endParaRPr lang="cs-CZ"/>
        </a:p>
      </dgm:t>
    </dgm:pt>
    <dgm:pt modelId="{4DB35325-4F33-4A8E-83E2-F0D95DC8088B}" type="pres">
      <dgm:prSet presAssocID="{3F685AB2-0E38-4061-BF13-0E52939E8C61}" presName="circle5" presStyleLbl="node1" presStyleIdx="4" presStyleCnt="6"/>
      <dgm:spPr/>
      <dgm:t>
        <a:bodyPr/>
        <a:lstStyle/>
        <a:p>
          <a:endParaRPr lang="cs-CZ"/>
        </a:p>
      </dgm:t>
    </dgm:pt>
    <dgm:pt modelId="{57217EFF-C895-4420-897A-26DB961070C5}" type="pres">
      <dgm:prSet presAssocID="{3F685AB2-0E38-4061-BF13-0E52939E8C61}" presName="rect5" presStyleLbl="alignAcc1" presStyleIdx="4" presStyleCnt="6"/>
      <dgm:spPr/>
      <dgm:t>
        <a:bodyPr/>
        <a:lstStyle/>
        <a:p>
          <a:endParaRPr lang="cs-CZ"/>
        </a:p>
      </dgm:t>
    </dgm:pt>
    <dgm:pt modelId="{1640606D-073F-4022-A45E-3ED4217150D1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034D4A0F-47B5-446B-8067-3056F027ED91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9753A355-FB07-4437-B61F-BDAEAE728438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04DCA2-C931-4CCE-86D6-89D48D60F0A0}" type="pres">
      <dgm:prSet presAssocID="{3F685AB2-0E38-4061-BF13-0E52939E8C61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34D58E-EA11-4BF7-8D4C-F2F639699F1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A7A3BD6-0799-4C71-97AD-99838081A19A}" type="presOf" srcId="{3F685AB2-0E38-4061-BF13-0E52939E8C61}" destId="{8A04DCA2-C931-4CCE-86D6-89D48D60F0A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EEAF9DF-B18A-4F18-9DD6-B4DF9E5C97ED}" srcId="{757F3AB3-0718-4624-B441-E567A8F0AB56}" destId="{3F685AB2-0E38-4061-BF13-0E52939E8C61}" srcOrd="4" destOrd="0" parTransId="{3183A79B-B56B-45C0-9B82-F59CB54A97E9}" sibTransId="{0677B15B-D0E6-42CA-98A1-143782861C50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7AFA3E20-E11C-4A36-9566-8693903A1F88}" type="presOf" srcId="{4C35D32F-0EAB-4CD7-82EE-45574DC2A586}" destId="{9134D58E-EA11-4BF7-8D4C-F2F639699F19}" srcOrd="1" destOrd="0" presId="urn:microsoft.com/office/officeart/2005/8/layout/target3"/>
    <dgm:cxn modelId="{0EA6B94A-76F4-4008-8A36-726495B25EC1}" type="presOf" srcId="{3F685AB2-0E38-4061-BF13-0E52939E8C61}" destId="{57217EFF-C895-4420-897A-26DB961070C5}" srcOrd="0" destOrd="0" presId="urn:microsoft.com/office/officeart/2005/8/layout/target3"/>
    <dgm:cxn modelId="{9A212C28-DABD-4FB9-AA8F-C75E0566EAAE}" type="presOf" srcId="{4C35D32F-0EAB-4CD7-82EE-45574DC2A586}" destId="{9753A355-FB07-4437-B61F-BDAEAE728438}" srcOrd="0" destOrd="0" presId="urn:microsoft.com/office/officeart/2005/8/layout/target3"/>
    <dgm:cxn modelId="{7136AE05-DE99-42F0-9900-689C417C2632}" type="presOf" srcId="{B651F6E3-6281-48DB-9319-2AEAFDAE7572}" destId="{6BB5E863-4638-4E1D-BFDE-399D028AC4ED}" srcOrd="1" destOrd="0" presId="urn:microsoft.com/office/officeart/2005/8/layout/target3"/>
    <dgm:cxn modelId="{A02E74B9-25E0-442B-9725-7A59847F3428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98997B4-5BFC-4E43-AED2-52AD2503CDD6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B47C293-8452-4C15-8CE9-EE37669FD906}" type="presOf" srcId="{D8197B8C-B260-4A16-BDF4-0947B075E274}" destId="{5A5FFA88-C948-4069-8E93-59FA12366E83}" srcOrd="1" destOrd="0" presId="urn:microsoft.com/office/officeart/2005/8/layout/target3"/>
    <dgm:cxn modelId="{60558E5A-5185-45E4-A6FE-CF5C077278D1}" type="presOf" srcId="{D8197B8C-B260-4A16-BDF4-0947B075E274}" destId="{25B08C86-7E15-44DC-BE7F-FFB55DD49D12}" srcOrd="0" destOrd="0" presId="urn:microsoft.com/office/officeart/2005/8/layout/target3"/>
    <dgm:cxn modelId="{56D24E4C-8DCA-46BA-8DAB-7B903012698F}" type="presOf" srcId="{D1B46980-6531-4606-95E6-44980827E919}" destId="{6140AFEC-043D-4C43-A2F9-D0F5331DF3A3}" srcOrd="0" destOrd="0" presId="urn:microsoft.com/office/officeart/2005/8/layout/target3"/>
    <dgm:cxn modelId="{6A62F91B-5C1C-45D8-842C-E7884A7A23C2}" type="presOf" srcId="{D1B46980-6531-4606-95E6-44980827E919}" destId="{2BE915AB-18AA-4053-B92C-3BFC9ED204BB}" srcOrd="1" destOrd="0" presId="urn:microsoft.com/office/officeart/2005/8/layout/target3"/>
    <dgm:cxn modelId="{D70EF45E-01BF-4187-BB09-F18E5674E6FA}" type="presOf" srcId="{B651F6E3-6281-48DB-9319-2AEAFDAE7572}" destId="{619D679B-A015-4ECF-8348-D1034C574F40}" srcOrd="0" destOrd="0" presId="urn:microsoft.com/office/officeart/2005/8/layout/target3"/>
    <dgm:cxn modelId="{5E77916B-EF91-4AE1-89F6-74598AF8A5D0}" type="presOf" srcId="{D1D4F407-5343-4D3F-B5B9-D407B03CAEB4}" destId="{AED2198E-93D5-4001-81B4-73124B309672}" srcOrd="1" destOrd="0" presId="urn:microsoft.com/office/officeart/2005/8/layout/target3"/>
    <dgm:cxn modelId="{ECE8BB74-70FD-49E0-BFBA-04239A061FBD}" type="presParOf" srcId="{333A1088-737F-45CB-B68E-254E46348037}" destId="{F5ABB229-8D3B-4694-996A-96F23CF14429}" srcOrd="0" destOrd="0" presId="urn:microsoft.com/office/officeart/2005/8/layout/target3"/>
    <dgm:cxn modelId="{DC6BCD6E-8085-43FB-BF84-F215C8C4A00E}" type="presParOf" srcId="{333A1088-737F-45CB-B68E-254E46348037}" destId="{F41139FD-01EE-4571-8B17-4FB00FC51163}" srcOrd="1" destOrd="0" presId="urn:microsoft.com/office/officeart/2005/8/layout/target3"/>
    <dgm:cxn modelId="{594C4B3A-A0F5-4B9F-81D3-1A41C6745722}" type="presParOf" srcId="{333A1088-737F-45CB-B68E-254E46348037}" destId="{D005CE8C-CC26-4C3E-AC11-E15060ECD759}" srcOrd="2" destOrd="0" presId="urn:microsoft.com/office/officeart/2005/8/layout/target3"/>
    <dgm:cxn modelId="{933DB12F-9A4A-4179-B692-9B675FC2FF8C}" type="presParOf" srcId="{333A1088-737F-45CB-B68E-254E46348037}" destId="{2C702D82-9B77-49B7-9568-BB8EB47C3372}" srcOrd="3" destOrd="0" presId="urn:microsoft.com/office/officeart/2005/8/layout/target3"/>
    <dgm:cxn modelId="{07468A9E-A643-4ED1-B6AC-A9F33C133A19}" type="presParOf" srcId="{333A1088-737F-45CB-B68E-254E46348037}" destId="{A52A0455-90FF-4808-ABD0-F02540D31D5A}" srcOrd="4" destOrd="0" presId="urn:microsoft.com/office/officeart/2005/8/layout/target3"/>
    <dgm:cxn modelId="{6B38B125-C6F6-4FB5-B267-92D0A424B0AC}" type="presParOf" srcId="{333A1088-737F-45CB-B68E-254E46348037}" destId="{6140AFEC-043D-4C43-A2F9-D0F5331DF3A3}" srcOrd="5" destOrd="0" presId="urn:microsoft.com/office/officeart/2005/8/layout/target3"/>
    <dgm:cxn modelId="{F8B7463C-E452-40A8-8FCA-D9F42E5837C4}" type="presParOf" srcId="{333A1088-737F-45CB-B68E-254E46348037}" destId="{9358AC05-5D7D-4327-9F80-1AD486AEA664}" srcOrd="6" destOrd="0" presId="urn:microsoft.com/office/officeart/2005/8/layout/target3"/>
    <dgm:cxn modelId="{4D79F934-DD28-4A86-921C-33B1B53B36FD}" type="presParOf" srcId="{333A1088-737F-45CB-B68E-254E46348037}" destId="{313FC574-E1CD-4FB4-B054-0B805CE0447D}" srcOrd="7" destOrd="0" presId="urn:microsoft.com/office/officeart/2005/8/layout/target3"/>
    <dgm:cxn modelId="{752469CF-7BD7-48EF-B34B-4219892562C9}" type="presParOf" srcId="{333A1088-737F-45CB-B68E-254E46348037}" destId="{619D679B-A015-4ECF-8348-D1034C574F40}" srcOrd="8" destOrd="0" presId="urn:microsoft.com/office/officeart/2005/8/layout/target3"/>
    <dgm:cxn modelId="{48A6953D-01F3-4913-B839-C8DD5E8BC711}" type="presParOf" srcId="{333A1088-737F-45CB-B68E-254E46348037}" destId="{322283A8-4A27-4CDA-BAE3-F381106A9174}" srcOrd="9" destOrd="0" presId="urn:microsoft.com/office/officeart/2005/8/layout/target3"/>
    <dgm:cxn modelId="{D40B4DF9-550F-428B-8759-71FD6BF89129}" type="presParOf" srcId="{333A1088-737F-45CB-B68E-254E46348037}" destId="{FFC9F71D-1B4F-4AD9-A4A6-86ADEFC8AF5C}" srcOrd="10" destOrd="0" presId="urn:microsoft.com/office/officeart/2005/8/layout/target3"/>
    <dgm:cxn modelId="{BD0DB29C-9DD8-4CCD-9150-617B67605CCB}" type="presParOf" srcId="{333A1088-737F-45CB-B68E-254E46348037}" destId="{25B08C86-7E15-44DC-BE7F-FFB55DD49D12}" srcOrd="11" destOrd="0" presId="urn:microsoft.com/office/officeart/2005/8/layout/target3"/>
    <dgm:cxn modelId="{605F1581-9DF1-4C56-B6B8-2EFD20415CFE}" type="presParOf" srcId="{333A1088-737F-45CB-B68E-254E46348037}" destId="{8906C3F2-E7C5-46E2-A34D-67F747C58BA3}" srcOrd="12" destOrd="0" presId="urn:microsoft.com/office/officeart/2005/8/layout/target3"/>
    <dgm:cxn modelId="{1CE5E07A-27E4-4AE4-BA22-2FA296D824FC}" type="presParOf" srcId="{333A1088-737F-45CB-B68E-254E46348037}" destId="{4DB35325-4F33-4A8E-83E2-F0D95DC8088B}" srcOrd="13" destOrd="0" presId="urn:microsoft.com/office/officeart/2005/8/layout/target3"/>
    <dgm:cxn modelId="{1C933C1A-3939-4ED3-95B2-F2FEB5BC4E00}" type="presParOf" srcId="{333A1088-737F-45CB-B68E-254E46348037}" destId="{57217EFF-C895-4420-897A-26DB961070C5}" srcOrd="14" destOrd="0" presId="urn:microsoft.com/office/officeart/2005/8/layout/target3"/>
    <dgm:cxn modelId="{DF06B2CC-1748-4F3F-A79B-A762A3015BF1}" type="presParOf" srcId="{333A1088-737F-45CB-B68E-254E46348037}" destId="{1640606D-073F-4022-A45E-3ED4217150D1}" srcOrd="15" destOrd="0" presId="urn:microsoft.com/office/officeart/2005/8/layout/target3"/>
    <dgm:cxn modelId="{17D44876-8EE9-4CBF-A6BD-A7E76DAA444C}" type="presParOf" srcId="{333A1088-737F-45CB-B68E-254E46348037}" destId="{034D4A0F-47B5-446B-8067-3056F027ED91}" srcOrd="16" destOrd="0" presId="urn:microsoft.com/office/officeart/2005/8/layout/target3"/>
    <dgm:cxn modelId="{B31F07B5-A6EB-42E6-AF56-4F4B4AD3EE10}" type="presParOf" srcId="{333A1088-737F-45CB-B68E-254E46348037}" destId="{9753A355-FB07-4437-B61F-BDAEAE728438}" srcOrd="17" destOrd="0" presId="urn:microsoft.com/office/officeart/2005/8/layout/target3"/>
    <dgm:cxn modelId="{05A58D86-6398-4C9B-B19C-B58C632206F0}" type="presParOf" srcId="{333A1088-737F-45CB-B68E-254E46348037}" destId="{AED2198E-93D5-4001-81B4-73124B309672}" srcOrd="18" destOrd="0" presId="urn:microsoft.com/office/officeart/2005/8/layout/target3"/>
    <dgm:cxn modelId="{E81474AB-918A-4E6E-82DE-0321DA435F4F}" type="presParOf" srcId="{333A1088-737F-45CB-B68E-254E46348037}" destId="{2BE915AB-18AA-4053-B92C-3BFC9ED204BB}" srcOrd="19" destOrd="0" presId="urn:microsoft.com/office/officeart/2005/8/layout/target3"/>
    <dgm:cxn modelId="{AB3618F5-A88E-4EC8-91D0-1B824BB4C46B}" type="presParOf" srcId="{333A1088-737F-45CB-B68E-254E46348037}" destId="{6BB5E863-4638-4E1D-BFDE-399D028AC4ED}" srcOrd="20" destOrd="0" presId="urn:microsoft.com/office/officeart/2005/8/layout/target3"/>
    <dgm:cxn modelId="{D6D0F4F6-DF34-4682-8DA9-75835913C4DC}" type="presParOf" srcId="{333A1088-737F-45CB-B68E-254E46348037}" destId="{5A5FFA88-C948-4069-8E93-59FA12366E83}" srcOrd="21" destOrd="0" presId="urn:microsoft.com/office/officeart/2005/8/layout/target3"/>
    <dgm:cxn modelId="{8A7D1696-56C8-44FA-A268-D3B763F168EA}" type="presParOf" srcId="{333A1088-737F-45CB-B68E-254E46348037}" destId="{8A04DCA2-C931-4CCE-86D6-89D48D60F0A0}" srcOrd="22" destOrd="0" presId="urn:microsoft.com/office/officeart/2005/8/layout/target3"/>
    <dgm:cxn modelId="{79742A89-3BB7-4FCC-98CD-4190480A11E9}" type="presParOf" srcId="{333A1088-737F-45CB-B68E-254E46348037}" destId="{9134D58E-EA11-4BF7-8D4C-F2F639699F1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Alena Darebná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VY_32_INOVACE_05_ČESKÝ JAZYK 5.ROČNÍK_1.ČTVTRTLETNÍ </a:t>
          </a:r>
          <a:r>
            <a:rPr lang="cs-CZ" sz="1300" kern="1200" dirty="0" smtClean="0"/>
            <a:t>PRÁCE</a:t>
          </a: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1.ČTVTRTLETNÍ PRÁCE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4DB35325-4F33-4A8E-83E2-F0D95DC8088B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7217EFF-C895-4420-897A-26DB961070C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září 2011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034D4A0F-47B5-446B-8067-3056F027ED91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753A355-FB07-4437-B61F-BDAEAE728438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1DA30-3C16-4322-A454-E796B222B71D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66E56-D27F-4C2E-A1BF-3A959BD713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1DA30-3C16-4322-A454-E796B222B71D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66E56-D27F-4C2E-A1BF-3A959BD713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1DA30-3C16-4322-A454-E796B222B71D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66E56-D27F-4C2E-A1BF-3A959BD713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1DA30-3C16-4322-A454-E796B222B71D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66E56-D27F-4C2E-A1BF-3A959BD713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1DA30-3C16-4322-A454-E796B222B71D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66E56-D27F-4C2E-A1BF-3A959BD713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1DA30-3C16-4322-A454-E796B222B71D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66E56-D27F-4C2E-A1BF-3A959BD713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1DA30-3C16-4322-A454-E796B222B71D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66E56-D27F-4C2E-A1BF-3A959BD713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1DA30-3C16-4322-A454-E796B222B71D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66E56-D27F-4C2E-A1BF-3A959BD713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1DA30-3C16-4322-A454-E796B222B71D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66E56-D27F-4C2E-A1BF-3A959BD713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1DA30-3C16-4322-A454-E796B222B71D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66E56-D27F-4C2E-A1BF-3A959BD713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1DA30-3C16-4322-A454-E796B222B71D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266E56-D27F-4C2E-A1BF-3A959BD713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91DA30-3C16-4322-A454-E796B222B71D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266E56-D27F-4C2E-A1BF-3A959BD7130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121274949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1800" smtClean="0"/>
              <a:t>Anotace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Opakování učiva:</a:t>
            </a:r>
          </a:p>
          <a:p>
            <a:r>
              <a:rPr lang="cs-CZ" sz="2400" dirty="0" smtClean="0"/>
              <a:t>1. diktát – vyjmenovaná slova, shoda přísudku s podmětem, spodoba, zdvojené souhlásky, předpony s-/z-, slabiky </a:t>
            </a:r>
            <a:r>
              <a:rPr lang="cs-CZ" sz="2400" dirty="0" err="1" smtClean="0"/>
              <a:t>bě</a:t>
            </a:r>
            <a:r>
              <a:rPr lang="cs-CZ" sz="2400" dirty="0" smtClean="0"/>
              <a:t>, </a:t>
            </a:r>
            <a:r>
              <a:rPr lang="cs-CZ" sz="2400" dirty="0" err="1" smtClean="0"/>
              <a:t>pě</a:t>
            </a:r>
            <a:r>
              <a:rPr lang="cs-CZ" sz="2400" dirty="0" smtClean="0"/>
              <a:t> </a:t>
            </a:r>
            <a:r>
              <a:rPr lang="cs-CZ" sz="2400" dirty="0" err="1" smtClean="0"/>
              <a:t>vě</a:t>
            </a:r>
            <a:r>
              <a:rPr lang="cs-CZ" sz="2400" dirty="0" smtClean="0"/>
              <a:t>, mě</a:t>
            </a:r>
          </a:p>
          <a:p>
            <a:r>
              <a:rPr lang="cs-CZ" sz="2400" dirty="0" smtClean="0"/>
              <a:t>Úkoly 2. – 9. ověřují úroveň znalostí probrané látky – totéž co v diktátu, stavba slova, slovo příbuzné, slovní význam</a:t>
            </a:r>
          </a:p>
          <a:p>
            <a:r>
              <a:rPr lang="cs-CZ" sz="2400" dirty="0" smtClean="0"/>
              <a:t>Určeno pro žáky 5. ročníku</a:t>
            </a:r>
            <a:endParaRPr lang="cs-CZ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1. Doplňte text podle diktátu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 _dlí ve </a:t>
            </a:r>
            <a:r>
              <a:rPr lang="cs-CZ" dirty="0" err="1" smtClean="0"/>
              <a:t>sv</a:t>
            </a:r>
            <a:r>
              <a:rPr lang="cs-CZ" dirty="0" smtClean="0"/>
              <a:t>_</a:t>
            </a:r>
            <a:r>
              <a:rPr lang="cs-CZ" dirty="0" err="1" smtClean="0"/>
              <a:t>tlém</a:t>
            </a:r>
            <a:r>
              <a:rPr lang="cs-CZ" dirty="0" smtClean="0"/>
              <a:t> b_tě. </a:t>
            </a:r>
            <a:r>
              <a:rPr lang="cs-CZ" dirty="0" err="1" smtClean="0"/>
              <a:t>Zb</a:t>
            </a:r>
            <a:r>
              <a:rPr lang="cs-CZ" dirty="0" smtClean="0"/>
              <a:t>_šek p_</a:t>
            </a:r>
            <a:r>
              <a:rPr lang="cs-CZ" dirty="0" err="1" smtClean="0"/>
              <a:t>še</a:t>
            </a:r>
            <a:r>
              <a:rPr lang="cs-CZ" dirty="0" smtClean="0"/>
              <a:t> den_k. Muž_  přivezl_  p_tle s p_</a:t>
            </a:r>
            <a:r>
              <a:rPr lang="cs-CZ" dirty="0" err="1" smtClean="0"/>
              <a:t>kn</a:t>
            </a:r>
            <a:r>
              <a:rPr lang="cs-CZ" dirty="0" smtClean="0"/>
              <a:t>_mi </a:t>
            </a:r>
            <a:r>
              <a:rPr lang="cs-CZ" dirty="0" err="1" smtClean="0"/>
              <a:t>bramboram</a:t>
            </a:r>
            <a:r>
              <a:rPr lang="cs-CZ" dirty="0" smtClean="0"/>
              <a:t>_. V_</a:t>
            </a:r>
            <a:r>
              <a:rPr lang="cs-CZ" dirty="0" err="1" smtClean="0"/>
              <a:t>letníci</a:t>
            </a:r>
            <a:r>
              <a:rPr lang="cs-CZ" dirty="0" smtClean="0"/>
              <a:t> se procházel_ ve  _barven_ch les_ch. Učíme se ob__t překážku. M_val album s p_</a:t>
            </a:r>
            <a:r>
              <a:rPr lang="cs-CZ" dirty="0" err="1" smtClean="0"/>
              <a:t>kným</a:t>
            </a:r>
            <a:r>
              <a:rPr lang="cs-CZ" dirty="0" smtClean="0"/>
              <a:t>_  </a:t>
            </a:r>
            <a:r>
              <a:rPr lang="cs-CZ" dirty="0" err="1" smtClean="0"/>
              <a:t>známkam</a:t>
            </a:r>
            <a:r>
              <a:rPr lang="cs-CZ" dirty="0" smtClean="0"/>
              <a:t>_. Děti </a:t>
            </a:r>
            <a:r>
              <a:rPr lang="cs-CZ" dirty="0" err="1" smtClean="0"/>
              <a:t>rozb</a:t>
            </a:r>
            <a:r>
              <a:rPr lang="cs-CZ" dirty="0" smtClean="0"/>
              <a:t>_l_ dřev_</a:t>
            </a:r>
            <a:r>
              <a:rPr lang="cs-CZ" dirty="0" err="1" smtClean="0"/>
              <a:t>né</a:t>
            </a:r>
            <a:r>
              <a:rPr lang="cs-CZ" dirty="0" smtClean="0"/>
              <a:t> hračky. R_</a:t>
            </a:r>
            <a:r>
              <a:rPr lang="cs-CZ" dirty="0" err="1" smtClean="0"/>
              <a:t>báři</a:t>
            </a:r>
            <a:r>
              <a:rPr lang="cs-CZ" dirty="0" smtClean="0"/>
              <a:t> nesl_  r_b_ v </a:t>
            </a:r>
            <a:r>
              <a:rPr lang="cs-CZ" dirty="0" err="1" smtClean="0"/>
              <a:t>prout</a:t>
            </a:r>
            <a:r>
              <a:rPr lang="cs-CZ" dirty="0" smtClean="0"/>
              <a:t>_</a:t>
            </a:r>
            <a:r>
              <a:rPr lang="cs-CZ" dirty="0" err="1" smtClean="0"/>
              <a:t>ných</a:t>
            </a:r>
            <a:r>
              <a:rPr lang="cs-CZ" dirty="0" smtClean="0"/>
              <a:t> koš_ch. </a:t>
            </a:r>
            <a:r>
              <a:rPr lang="cs-CZ" dirty="0" err="1" smtClean="0"/>
              <a:t>Be</a:t>
            </a:r>
            <a:r>
              <a:rPr lang="cs-CZ" dirty="0" smtClean="0"/>
              <a:t>__</a:t>
            </a:r>
            <a:r>
              <a:rPr lang="cs-CZ" dirty="0" err="1" smtClean="0"/>
              <a:t>ubá</a:t>
            </a:r>
            <a:r>
              <a:rPr lang="cs-CZ" dirty="0" smtClean="0"/>
              <a:t> stařenka v_práv_la staré </a:t>
            </a:r>
            <a:r>
              <a:rPr lang="cs-CZ" dirty="0" err="1" smtClean="0"/>
              <a:t>pov</a:t>
            </a:r>
            <a:r>
              <a:rPr lang="cs-CZ" dirty="0" smtClean="0"/>
              <a:t>_</a:t>
            </a:r>
            <a:r>
              <a:rPr lang="cs-CZ" dirty="0" err="1" smtClean="0"/>
              <a:t>sti</a:t>
            </a:r>
            <a:r>
              <a:rPr lang="cs-CZ" dirty="0" smtClean="0"/>
              <a:t>. V_b_</a:t>
            </a:r>
            <a:r>
              <a:rPr lang="cs-CZ" dirty="0" err="1" smtClean="0"/>
              <a:t>hl</a:t>
            </a:r>
            <a:r>
              <a:rPr lang="cs-CZ" dirty="0" smtClean="0"/>
              <a:t>_  </a:t>
            </a:r>
            <a:r>
              <a:rPr lang="cs-CZ" dirty="0" err="1" smtClean="0"/>
              <a:t>ro</a:t>
            </a:r>
            <a:r>
              <a:rPr lang="cs-CZ" dirty="0" smtClean="0"/>
              <a:t>__</a:t>
            </a:r>
            <a:r>
              <a:rPr lang="cs-CZ" dirty="0" err="1" smtClean="0"/>
              <a:t>uření</a:t>
            </a:r>
            <a:r>
              <a:rPr lang="cs-CZ" dirty="0" smtClean="0"/>
              <a:t> </a:t>
            </a:r>
            <a:r>
              <a:rPr lang="cs-CZ" dirty="0" err="1" smtClean="0"/>
              <a:t>ps</a:t>
            </a:r>
            <a:r>
              <a:rPr lang="cs-CZ" dirty="0" smtClean="0"/>
              <a:t>_.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76256" y="5589240"/>
            <a:ext cx="648072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6948264" y="5589240"/>
            <a:ext cx="1224136" cy="369332"/>
            <a:chOff x="6948264" y="5589240"/>
            <a:chExt cx="1224136" cy="369332"/>
          </a:xfrm>
        </p:grpSpPr>
        <p:sp>
          <p:nvSpPr>
            <p:cNvPr id="5" name="Obdélník 4"/>
            <p:cNvSpPr/>
            <p:nvPr/>
          </p:nvSpPr>
          <p:spPr>
            <a:xfrm>
              <a:off x="7524328" y="5589240"/>
              <a:ext cx="648072" cy="36004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6948264" y="5589240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20</a:t>
              </a:r>
              <a:endParaRPr lang="cs-CZ" dirty="0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2. Doplňte vhodné souhlásky: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sz="3600" dirty="0" err="1" smtClean="0"/>
              <a:t>Ro</a:t>
            </a:r>
            <a:r>
              <a:rPr lang="cs-CZ" sz="3600" dirty="0" smtClean="0"/>
              <a:t>__</a:t>
            </a:r>
            <a:r>
              <a:rPr lang="cs-CZ" sz="3600" dirty="0" err="1" smtClean="0"/>
              <a:t>ypaný</a:t>
            </a:r>
            <a:r>
              <a:rPr lang="cs-CZ" sz="3600" dirty="0" smtClean="0"/>
              <a:t>  cukr,   </a:t>
            </a:r>
            <a:r>
              <a:rPr lang="cs-CZ" sz="3600" dirty="0" err="1" smtClean="0"/>
              <a:t>ro</a:t>
            </a:r>
            <a:r>
              <a:rPr lang="cs-CZ" sz="3600" dirty="0" smtClean="0"/>
              <a:t>__</a:t>
            </a:r>
            <a:r>
              <a:rPr lang="cs-CZ" sz="3600" dirty="0" err="1" smtClean="0"/>
              <a:t>vícené</a:t>
            </a:r>
            <a:r>
              <a:rPr lang="cs-CZ" sz="3600" dirty="0" smtClean="0"/>
              <a:t>  </a:t>
            </a:r>
            <a:r>
              <a:rPr lang="cs-CZ" sz="3600" dirty="0" err="1" smtClean="0"/>
              <a:t>sv</a:t>
            </a:r>
            <a:r>
              <a:rPr lang="cs-CZ" sz="3600" dirty="0" smtClean="0"/>
              <a:t>__</a:t>
            </a:r>
            <a:r>
              <a:rPr lang="cs-CZ" sz="3600" dirty="0" err="1" smtClean="0"/>
              <a:t>tlo</a:t>
            </a:r>
            <a:r>
              <a:rPr lang="cs-CZ" sz="3600" dirty="0" smtClean="0"/>
              <a:t>,  klidné   </a:t>
            </a:r>
            <a:r>
              <a:rPr lang="cs-CZ" sz="3600" dirty="0" err="1" smtClean="0"/>
              <a:t>dě</a:t>
            </a:r>
            <a:r>
              <a:rPr lang="cs-CZ" sz="3600" dirty="0" smtClean="0"/>
              <a:t>__tví,   </a:t>
            </a:r>
            <a:r>
              <a:rPr lang="cs-CZ" sz="3600" dirty="0" err="1" smtClean="0"/>
              <a:t>be</a:t>
            </a:r>
            <a:r>
              <a:rPr lang="cs-CZ" sz="3600" dirty="0" smtClean="0"/>
              <a:t>__cenná  rada, </a:t>
            </a:r>
            <a:r>
              <a:rPr lang="cs-CZ" sz="3600" dirty="0" err="1" smtClean="0"/>
              <a:t>vítě</a:t>
            </a:r>
            <a:r>
              <a:rPr lang="cs-CZ" sz="3600" dirty="0" smtClean="0"/>
              <a:t>__</a:t>
            </a:r>
            <a:r>
              <a:rPr lang="cs-CZ" sz="3600" dirty="0" err="1" smtClean="0"/>
              <a:t>né</a:t>
            </a:r>
            <a:r>
              <a:rPr lang="cs-CZ" sz="3600" dirty="0" smtClean="0"/>
              <a:t>  dru__</a:t>
            </a:r>
            <a:r>
              <a:rPr lang="cs-CZ" sz="3600" dirty="0" err="1" smtClean="0"/>
              <a:t>tvo</a:t>
            </a:r>
            <a:r>
              <a:rPr lang="cs-CZ" sz="3600" dirty="0" smtClean="0"/>
              <a:t>,  nebe__</a:t>
            </a:r>
            <a:r>
              <a:rPr lang="cs-CZ" sz="3600" dirty="0" err="1" smtClean="0"/>
              <a:t>pečný</a:t>
            </a:r>
            <a:r>
              <a:rPr lang="cs-CZ" sz="3600" dirty="0" smtClean="0"/>
              <a:t> náklad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3. Doplňte s-/z-:</a:t>
            </a:r>
            <a:endParaRPr lang="cs-CZ" sz="2400" dirty="0"/>
          </a:p>
          <a:p>
            <a:r>
              <a:rPr lang="cs-CZ" sz="3600" dirty="0" smtClean="0"/>
              <a:t>__běh lidí, __hrabat listí, __právy v rádiu,  __práva silnic, __bít psy, __bít budku,  __hlédnout výstavy,  __hlédnout z výšky,  __tuhnout</a:t>
            </a:r>
            <a:endParaRPr lang="cs-CZ" sz="3600" dirty="0"/>
          </a:p>
        </p:txBody>
      </p:sp>
      <p:sp>
        <p:nvSpPr>
          <p:cNvPr id="10" name="Obdélník 9"/>
          <p:cNvSpPr/>
          <p:nvPr/>
        </p:nvSpPr>
        <p:spPr>
          <a:xfrm>
            <a:off x="6876256" y="5589240"/>
            <a:ext cx="648072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1" name="Skupina 10"/>
          <p:cNvGrpSpPr/>
          <p:nvPr/>
        </p:nvGrpSpPr>
        <p:grpSpPr>
          <a:xfrm>
            <a:off x="6948264" y="5589240"/>
            <a:ext cx="1224136" cy="369332"/>
            <a:chOff x="6948264" y="5589240"/>
            <a:chExt cx="1224136" cy="369332"/>
          </a:xfrm>
        </p:grpSpPr>
        <p:sp>
          <p:nvSpPr>
            <p:cNvPr id="12" name="Obdélník 11"/>
            <p:cNvSpPr/>
            <p:nvPr/>
          </p:nvSpPr>
          <p:spPr>
            <a:xfrm>
              <a:off x="7524328" y="5589240"/>
              <a:ext cx="648072" cy="36004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6948264" y="5589240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9</a:t>
              </a:r>
              <a:endParaRPr lang="cs-CZ" dirty="0"/>
            </a:p>
          </p:txBody>
        </p:sp>
      </p:grpSp>
      <p:sp>
        <p:nvSpPr>
          <p:cNvPr id="14" name="Obdélník 13"/>
          <p:cNvSpPr/>
          <p:nvPr/>
        </p:nvSpPr>
        <p:spPr>
          <a:xfrm>
            <a:off x="6876256" y="2852936"/>
            <a:ext cx="648072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6876256" y="2852936"/>
            <a:ext cx="1224136" cy="369332"/>
            <a:chOff x="6948264" y="5589240"/>
            <a:chExt cx="1224136" cy="369332"/>
          </a:xfrm>
        </p:grpSpPr>
        <p:sp>
          <p:nvSpPr>
            <p:cNvPr id="16" name="Obdélník 15"/>
            <p:cNvSpPr/>
            <p:nvPr/>
          </p:nvSpPr>
          <p:spPr>
            <a:xfrm>
              <a:off x="7524328" y="5589240"/>
              <a:ext cx="648072" cy="36004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6948264" y="5589240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8</a:t>
              </a:r>
              <a:endParaRPr lang="cs-CZ" dirty="0"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4. Dopište předložku s/se nebo z/ze: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sz="3600" dirty="0" smtClean="0"/>
              <a:t>Lovci __ psy, rohlík __ máslem, chléb __ mouky, jablka spadla __ stromu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5. Doplňte  –ě- /-je- / -ně-:</a:t>
            </a:r>
            <a:endParaRPr lang="cs-CZ" sz="2400" dirty="0"/>
          </a:p>
          <a:p>
            <a:r>
              <a:rPr lang="cs-CZ" sz="3600" dirty="0" smtClean="0"/>
              <a:t>Mámino ob __</a:t>
            </a:r>
            <a:r>
              <a:rPr lang="cs-CZ" sz="3600" dirty="0" err="1" smtClean="0"/>
              <a:t>tí</a:t>
            </a:r>
            <a:r>
              <a:rPr lang="cs-CZ" sz="3600" dirty="0" smtClean="0"/>
              <a:t>,  ob__ti  války, významný ob__v, nová ob __</a:t>
            </a:r>
            <a:r>
              <a:rPr lang="cs-CZ" sz="3600" dirty="0" err="1" smtClean="0"/>
              <a:t>dnávka</a:t>
            </a:r>
            <a:r>
              <a:rPr lang="cs-CZ" sz="3600" dirty="0" smtClean="0"/>
              <a:t>,  </a:t>
            </a:r>
            <a:r>
              <a:rPr lang="cs-CZ" sz="3600" dirty="0" err="1"/>
              <a:t>z</a:t>
            </a:r>
            <a:r>
              <a:rPr lang="cs-CZ" sz="3600" dirty="0" err="1" smtClean="0"/>
              <a:t>apom</a:t>
            </a:r>
            <a:r>
              <a:rPr lang="cs-CZ" sz="3600" dirty="0" smtClean="0"/>
              <a:t> __l  na nás, rozum__l  učivu, osm__</a:t>
            </a:r>
            <a:r>
              <a:rPr lang="cs-CZ" sz="3600" dirty="0" err="1" smtClean="0"/>
              <a:t>lá</a:t>
            </a:r>
            <a:r>
              <a:rPr lang="cs-CZ" sz="3600" dirty="0" smtClean="0"/>
              <a:t>  borovice, chová se </a:t>
            </a:r>
            <a:r>
              <a:rPr lang="cs-CZ" sz="3600" dirty="0" err="1" smtClean="0"/>
              <a:t>skrom</a:t>
            </a:r>
            <a:r>
              <a:rPr lang="cs-CZ" sz="3600" dirty="0" smtClean="0"/>
              <a:t>__, vynikající  </a:t>
            </a:r>
            <a:r>
              <a:rPr lang="cs-CZ" sz="3600" dirty="0" err="1" smtClean="0"/>
              <a:t>pam</a:t>
            </a:r>
            <a:r>
              <a:rPr lang="cs-CZ" sz="3600" dirty="0" smtClean="0"/>
              <a:t>__ť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6876256" y="5589240"/>
            <a:ext cx="648072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6948264" y="5589240"/>
            <a:ext cx="1224136" cy="369332"/>
            <a:chOff x="6948264" y="5589240"/>
            <a:chExt cx="1224136" cy="369332"/>
          </a:xfrm>
        </p:grpSpPr>
        <p:sp>
          <p:nvSpPr>
            <p:cNvPr id="6" name="Obdélník 5"/>
            <p:cNvSpPr/>
            <p:nvPr/>
          </p:nvSpPr>
          <p:spPr>
            <a:xfrm>
              <a:off x="7524328" y="5589240"/>
              <a:ext cx="648072" cy="36004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948264" y="5589240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9</a:t>
              </a:r>
              <a:endParaRPr lang="cs-CZ" dirty="0"/>
            </a:p>
          </p:txBody>
        </p:sp>
      </p:grpSp>
      <p:sp>
        <p:nvSpPr>
          <p:cNvPr id="8" name="Obdélník 7"/>
          <p:cNvSpPr/>
          <p:nvPr/>
        </p:nvSpPr>
        <p:spPr>
          <a:xfrm>
            <a:off x="6804248" y="2348880"/>
            <a:ext cx="648072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6876256" y="2348880"/>
            <a:ext cx="1224136" cy="369332"/>
            <a:chOff x="6948264" y="5589240"/>
            <a:chExt cx="1224136" cy="369332"/>
          </a:xfrm>
        </p:grpSpPr>
        <p:sp>
          <p:nvSpPr>
            <p:cNvPr id="10" name="Obdélník 9"/>
            <p:cNvSpPr/>
            <p:nvPr/>
          </p:nvSpPr>
          <p:spPr>
            <a:xfrm>
              <a:off x="7524328" y="5589240"/>
              <a:ext cx="648072" cy="36004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6948264" y="5589240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6. Vyznačte stavbu slova: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363272" cy="50734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 odletěla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7. Napište slovo základové k danému slovu, vyznačte slovotvorný základ:</a:t>
            </a:r>
          </a:p>
          <a:p>
            <a:pPr>
              <a:buNone/>
            </a:pPr>
            <a:r>
              <a:rPr lang="cs-CZ" sz="3600" dirty="0" smtClean="0"/>
              <a:t> lékárna 	____________________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8. Napište 3 slova příbuzná ke slovu </a:t>
            </a:r>
            <a:r>
              <a:rPr lang="cs-CZ" sz="3600" dirty="0" smtClean="0"/>
              <a:t>kreslený</a:t>
            </a:r>
            <a:r>
              <a:rPr lang="cs-CZ" sz="2400" dirty="0" smtClean="0"/>
              <a:t>. Vyznačte kořen.</a:t>
            </a:r>
          </a:p>
          <a:p>
            <a:pPr>
              <a:buNone/>
            </a:pPr>
            <a:endParaRPr lang="cs-CZ" sz="2400" dirty="0"/>
          </a:p>
          <a:p>
            <a:pPr>
              <a:buNone/>
            </a:pPr>
            <a:r>
              <a:rPr lang="cs-CZ" sz="2400" dirty="0" smtClean="0"/>
              <a:t>_____________________________________________________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6588224" y="3717032"/>
            <a:ext cx="648072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6660232" y="3717032"/>
            <a:ext cx="1224136" cy="369332"/>
            <a:chOff x="6948264" y="5589240"/>
            <a:chExt cx="1224136" cy="369332"/>
          </a:xfrm>
        </p:grpSpPr>
        <p:sp>
          <p:nvSpPr>
            <p:cNvPr id="6" name="Obdélník 5"/>
            <p:cNvSpPr/>
            <p:nvPr/>
          </p:nvSpPr>
          <p:spPr>
            <a:xfrm>
              <a:off x="7524328" y="5589240"/>
              <a:ext cx="648072" cy="36004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948264" y="5589240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</p:grpSp>
      <p:sp>
        <p:nvSpPr>
          <p:cNvPr id="8" name="Obdélník 7"/>
          <p:cNvSpPr/>
          <p:nvPr/>
        </p:nvSpPr>
        <p:spPr>
          <a:xfrm>
            <a:off x="6588224" y="1412776"/>
            <a:ext cx="648072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6660232" y="1412776"/>
            <a:ext cx="1224136" cy="369332"/>
            <a:chOff x="6948264" y="5589240"/>
            <a:chExt cx="1224136" cy="369332"/>
          </a:xfrm>
        </p:grpSpPr>
        <p:sp>
          <p:nvSpPr>
            <p:cNvPr id="10" name="Obdélník 9"/>
            <p:cNvSpPr/>
            <p:nvPr/>
          </p:nvSpPr>
          <p:spPr>
            <a:xfrm>
              <a:off x="7524328" y="5589240"/>
              <a:ext cx="648072" cy="36004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6948264" y="5589240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3</a:t>
              </a:r>
            </a:p>
          </p:txBody>
        </p:sp>
      </p:grpSp>
      <p:sp>
        <p:nvSpPr>
          <p:cNvPr id="12" name="Obdélník 11"/>
          <p:cNvSpPr/>
          <p:nvPr/>
        </p:nvSpPr>
        <p:spPr>
          <a:xfrm>
            <a:off x="6804248" y="5877272"/>
            <a:ext cx="648072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6876256" y="5877272"/>
            <a:ext cx="1224136" cy="369332"/>
            <a:chOff x="6948264" y="5589240"/>
            <a:chExt cx="1224136" cy="369332"/>
          </a:xfrm>
        </p:grpSpPr>
        <p:sp>
          <p:nvSpPr>
            <p:cNvPr id="14" name="Obdélník 13"/>
            <p:cNvSpPr/>
            <p:nvPr/>
          </p:nvSpPr>
          <p:spPr>
            <a:xfrm>
              <a:off x="7524328" y="5589240"/>
              <a:ext cx="648072" cy="36004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6948264" y="5589240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9. Doplňte jednu nebo dvě souhlásky: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	</a:t>
            </a:r>
            <a:r>
              <a:rPr lang="cs-CZ" sz="3600" dirty="0" err="1" smtClean="0"/>
              <a:t>Ro</a:t>
            </a:r>
            <a:r>
              <a:rPr lang="cs-CZ" sz="3600" dirty="0" smtClean="0"/>
              <a:t>__</a:t>
            </a:r>
            <a:r>
              <a:rPr lang="cs-CZ" sz="3600" dirty="0" err="1" smtClean="0"/>
              <a:t>ářit</a:t>
            </a:r>
            <a:r>
              <a:rPr lang="cs-CZ" sz="3600" dirty="0" smtClean="0"/>
              <a:t>, </a:t>
            </a:r>
            <a:r>
              <a:rPr lang="cs-CZ" sz="3600" dirty="0" err="1" smtClean="0"/>
              <a:t>ro</a:t>
            </a:r>
            <a:r>
              <a:rPr lang="cs-CZ" sz="3600" dirty="0" smtClean="0"/>
              <a:t>__hlas, po__</a:t>
            </a:r>
            <a:r>
              <a:rPr lang="cs-CZ" sz="3600" dirty="0" err="1" smtClean="0"/>
              <a:t>pírat</a:t>
            </a:r>
            <a:r>
              <a:rPr lang="cs-CZ" sz="3600" dirty="0" smtClean="0"/>
              <a:t>,  o__</a:t>
            </a:r>
            <a:r>
              <a:rPr lang="cs-CZ" sz="3600" dirty="0" err="1" smtClean="0"/>
              <a:t>ělat</a:t>
            </a:r>
            <a:r>
              <a:rPr lang="cs-CZ" sz="3600" dirty="0" smtClean="0"/>
              <a:t>, ne__</a:t>
            </a:r>
            <a:r>
              <a:rPr lang="cs-CZ" sz="3600" dirty="0" err="1" smtClean="0"/>
              <a:t>istější</a:t>
            </a:r>
            <a:r>
              <a:rPr lang="cs-CZ" sz="3600" dirty="0" smtClean="0"/>
              <a:t> řešení, ne__</a:t>
            </a:r>
            <a:r>
              <a:rPr lang="cs-CZ" sz="3600" dirty="0" err="1" smtClean="0"/>
              <a:t>istá</a:t>
            </a:r>
            <a:r>
              <a:rPr lang="cs-CZ" sz="3600" dirty="0" smtClean="0"/>
              <a:t> odpověď, </a:t>
            </a:r>
          </a:p>
          <a:p>
            <a:pPr>
              <a:buNone/>
            </a:pPr>
            <a:r>
              <a:rPr lang="cs-CZ" sz="3600" dirty="0"/>
              <a:t>	</a:t>
            </a:r>
            <a:r>
              <a:rPr lang="cs-CZ" sz="3600" dirty="0" smtClean="0"/>
              <a:t>mě__ý chléb, </a:t>
            </a:r>
            <a:r>
              <a:rPr lang="cs-CZ" sz="3600" dirty="0" err="1" smtClean="0"/>
              <a:t>pů</a:t>
            </a:r>
            <a:r>
              <a:rPr lang="cs-CZ" sz="3600" dirty="0" smtClean="0"/>
              <a:t> __</a:t>
            </a:r>
            <a:r>
              <a:rPr lang="cs-CZ" sz="3600" dirty="0" err="1" smtClean="0"/>
              <a:t>itr</a:t>
            </a:r>
            <a:r>
              <a:rPr lang="cs-CZ" sz="3600" dirty="0" smtClean="0"/>
              <a:t> vody, </a:t>
            </a:r>
            <a:r>
              <a:rPr lang="cs-CZ" sz="3600" dirty="0" err="1" smtClean="0"/>
              <a:t>pů</a:t>
            </a:r>
            <a:r>
              <a:rPr lang="cs-CZ" sz="3600" dirty="0" smtClean="0"/>
              <a:t>__</a:t>
            </a:r>
            <a:r>
              <a:rPr lang="cs-CZ" sz="3600" dirty="0" err="1" smtClean="0"/>
              <a:t>ka</a:t>
            </a:r>
            <a:r>
              <a:rPr lang="cs-CZ" sz="3600" dirty="0" smtClean="0"/>
              <a:t> chleba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r>
              <a:rPr lang="cs-CZ" sz="2400" b="1" smtClean="0"/>
              <a:t>					Celkový </a:t>
            </a:r>
            <a:r>
              <a:rPr lang="cs-CZ" sz="2400" b="1" dirty="0" smtClean="0"/>
              <a:t>počet bodů</a:t>
            </a: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6804248" y="3429000"/>
            <a:ext cx="648072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6876256" y="3429000"/>
            <a:ext cx="1224136" cy="369332"/>
            <a:chOff x="6948264" y="5589240"/>
            <a:chExt cx="1224136" cy="369332"/>
          </a:xfrm>
        </p:grpSpPr>
        <p:sp>
          <p:nvSpPr>
            <p:cNvPr id="6" name="Obdélník 5"/>
            <p:cNvSpPr/>
            <p:nvPr/>
          </p:nvSpPr>
          <p:spPr>
            <a:xfrm>
              <a:off x="7524328" y="5589240"/>
              <a:ext cx="648072" cy="36004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948264" y="5589240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9</a:t>
              </a:r>
              <a:endParaRPr lang="cs-CZ" dirty="0"/>
            </a:p>
          </p:txBody>
        </p:sp>
      </p:grpSp>
      <p:sp>
        <p:nvSpPr>
          <p:cNvPr id="8" name="Obdélník 7"/>
          <p:cNvSpPr/>
          <p:nvPr/>
        </p:nvSpPr>
        <p:spPr>
          <a:xfrm>
            <a:off x="6732240" y="4221088"/>
            <a:ext cx="1512168" cy="50405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Použité </a:t>
            </a:r>
            <a:r>
              <a:rPr lang="cs-CZ" sz="2000" dirty="0" smtClean="0"/>
              <a:t>zdroje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microsoft.com</a:t>
            </a:r>
            <a:endParaRPr lang="cs-CZ" sz="2400" dirty="0" smtClean="0"/>
          </a:p>
          <a:p>
            <a:r>
              <a:rPr lang="cs-CZ" sz="2400" dirty="0" smtClean="0"/>
              <a:t>ŠPULÁKOVÁ, Ivana a Zita JANÁČKOVÁ. </a:t>
            </a:r>
            <a:r>
              <a:rPr lang="cs-CZ" sz="2400" i="1" dirty="0" smtClean="0"/>
              <a:t>Opakujeme češtinu ve 3.-5. ročníku</a:t>
            </a:r>
            <a:r>
              <a:rPr lang="cs-CZ" sz="2400" dirty="0" smtClean="0"/>
              <a:t>: </a:t>
            </a:r>
            <a:r>
              <a:rPr lang="cs-CZ" sz="2400" i="1" dirty="0" smtClean="0"/>
              <a:t>pravopisná cvičení, diktáty</a:t>
            </a:r>
            <a:r>
              <a:rPr lang="cs-CZ" sz="2400" dirty="0" smtClean="0"/>
              <a:t>. V Brně: Nová škola, 1998. ISBN 80-85607-69-7. </a:t>
            </a:r>
          </a:p>
          <a:p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402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1. Doplňte text podle diktátu</vt:lpstr>
      <vt:lpstr>2. Doplňte vhodné souhlásky:</vt:lpstr>
      <vt:lpstr>4. Dopište předložku s/se nebo z/ze:</vt:lpstr>
      <vt:lpstr>6. Vyznačte stavbu slova:</vt:lpstr>
      <vt:lpstr>9. Doplňte jednu nebo dvě souhlásky: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Alena</cp:lastModifiedBy>
  <cp:revision>15</cp:revision>
  <dcterms:created xsi:type="dcterms:W3CDTF">2011-11-20T18:11:26Z</dcterms:created>
  <dcterms:modified xsi:type="dcterms:W3CDTF">2012-05-22T20:44:08Z</dcterms:modified>
</cp:coreProperties>
</file>