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8"/>
  </p:notesMasterIdLst>
  <p:sldIdLst>
    <p:sldId id="270" r:id="rId3"/>
    <p:sldId id="256" r:id="rId4"/>
    <p:sldId id="271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6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0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VY_32_INOVACE_3.2.8.3. M 09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Miluše Pavelcová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Atmosférický tlak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 custLinFactNeighborY="-9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403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27048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AF32A28-EC6D-4E7B-AD7B-E2C13905CBFA}" type="presOf" srcId="{B651F6E3-6281-48DB-9319-2AEAFDAE7572}" destId="{6BB5E863-4638-4E1D-BFDE-399D028AC4ED}" srcOrd="1" destOrd="0" presId="urn:microsoft.com/office/officeart/2005/8/layout/target3"/>
    <dgm:cxn modelId="{602082D7-1CA4-4955-A1F7-00F14A7A7524}" type="presOf" srcId="{D1B46980-6531-4606-95E6-44980827E919}" destId="{6140AFEC-043D-4C43-A2F9-D0F5331DF3A3}" srcOrd="0" destOrd="0" presId="urn:microsoft.com/office/officeart/2005/8/layout/target3"/>
    <dgm:cxn modelId="{E891F78D-9861-4BB8-A22D-8F2815AA5219}" type="presOf" srcId="{757F3AB3-0718-4624-B441-E567A8F0AB56}" destId="{333A1088-737F-45CB-B68E-254E46348037}" srcOrd="0" destOrd="0" presId="urn:microsoft.com/office/officeart/2005/8/layout/target3"/>
    <dgm:cxn modelId="{C7E7CF8E-8EF5-4F2A-BC35-7E711A223825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4A625B2-DE2D-4F3E-84FF-298276D47818}" type="presOf" srcId="{4C35D32F-0EAB-4CD7-82EE-45574DC2A586}" destId="{890E4F0B-2866-4A3F-A3C7-2A14B1797930}" srcOrd="1" destOrd="0" presId="urn:microsoft.com/office/officeart/2005/8/layout/target3"/>
    <dgm:cxn modelId="{B245195A-3088-4606-8C3B-403796FE99A1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9B1E606-6235-4A21-8397-3C5B53A7F57C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15C7EFC-EC71-4B23-9DE3-3CE4C8A4AB21}" type="presOf" srcId="{4C35D32F-0EAB-4CD7-82EE-45574DC2A586}" destId="{8BEBB6EC-1DAA-4CAC-8A25-BC0FCBD5DBD5}" srcOrd="0" destOrd="0" presId="urn:microsoft.com/office/officeart/2005/8/layout/target3"/>
    <dgm:cxn modelId="{D62F4742-43BF-4479-8FC5-E2923C56F567}" type="presOf" srcId="{B651F6E3-6281-48DB-9319-2AEAFDAE7572}" destId="{619D679B-A015-4ECF-8348-D1034C574F40}" srcOrd="0" destOrd="0" presId="urn:microsoft.com/office/officeart/2005/8/layout/target3"/>
    <dgm:cxn modelId="{69A59785-F41D-4520-ADDC-E71E80555E3E}" type="presOf" srcId="{D1D4F407-5343-4D3F-B5B9-D407B03CAEB4}" destId="{D005CE8C-CC26-4C3E-AC11-E15060ECD759}" srcOrd="0" destOrd="0" presId="urn:microsoft.com/office/officeart/2005/8/layout/target3"/>
    <dgm:cxn modelId="{8DF1DC7E-1C1F-47AE-B129-C3557307C4A9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9B3FED5-5A6E-4D52-9E64-E172127ABF89}" type="presParOf" srcId="{333A1088-737F-45CB-B68E-254E46348037}" destId="{F5ABB229-8D3B-4694-996A-96F23CF14429}" srcOrd="0" destOrd="0" presId="urn:microsoft.com/office/officeart/2005/8/layout/target3"/>
    <dgm:cxn modelId="{B7675F60-62F7-437D-AF15-837A9F4AEAA1}" type="presParOf" srcId="{333A1088-737F-45CB-B68E-254E46348037}" destId="{F41139FD-01EE-4571-8B17-4FB00FC51163}" srcOrd="1" destOrd="0" presId="urn:microsoft.com/office/officeart/2005/8/layout/target3"/>
    <dgm:cxn modelId="{7BA3A030-7480-45AE-B516-D34C1C77A849}" type="presParOf" srcId="{333A1088-737F-45CB-B68E-254E46348037}" destId="{D005CE8C-CC26-4C3E-AC11-E15060ECD759}" srcOrd="2" destOrd="0" presId="urn:microsoft.com/office/officeart/2005/8/layout/target3"/>
    <dgm:cxn modelId="{C09EBACE-B535-479B-BE63-9063E0286176}" type="presParOf" srcId="{333A1088-737F-45CB-B68E-254E46348037}" destId="{2C702D82-9B77-49B7-9568-BB8EB47C3372}" srcOrd="3" destOrd="0" presId="urn:microsoft.com/office/officeart/2005/8/layout/target3"/>
    <dgm:cxn modelId="{E5FB91C9-F71C-4B14-9B20-CC53EF647FAB}" type="presParOf" srcId="{333A1088-737F-45CB-B68E-254E46348037}" destId="{A52A0455-90FF-4808-ABD0-F02540D31D5A}" srcOrd="4" destOrd="0" presId="urn:microsoft.com/office/officeart/2005/8/layout/target3"/>
    <dgm:cxn modelId="{D458DC44-F2BD-4319-8B1E-A8E51D40255F}" type="presParOf" srcId="{333A1088-737F-45CB-B68E-254E46348037}" destId="{6140AFEC-043D-4C43-A2F9-D0F5331DF3A3}" srcOrd="5" destOrd="0" presId="urn:microsoft.com/office/officeart/2005/8/layout/target3"/>
    <dgm:cxn modelId="{DA6B6380-E0BC-4157-8473-673601A739C7}" type="presParOf" srcId="{333A1088-737F-45CB-B68E-254E46348037}" destId="{9358AC05-5D7D-4327-9F80-1AD486AEA664}" srcOrd="6" destOrd="0" presId="urn:microsoft.com/office/officeart/2005/8/layout/target3"/>
    <dgm:cxn modelId="{D66364DC-0C1F-4D91-8224-D3C35B2CCA0E}" type="presParOf" srcId="{333A1088-737F-45CB-B68E-254E46348037}" destId="{313FC574-E1CD-4FB4-B054-0B805CE0447D}" srcOrd="7" destOrd="0" presId="urn:microsoft.com/office/officeart/2005/8/layout/target3"/>
    <dgm:cxn modelId="{07DE84DB-781C-420B-B4A4-D58DCC940ADE}" type="presParOf" srcId="{333A1088-737F-45CB-B68E-254E46348037}" destId="{619D679B-A015-4ECF-8348-D1034C574F40}" srcOrd="8" destOrd="0" presId="urn:microsoft.com/office/officeart/2005/8/layout/target3"/>
    <dgm:cxn modelId="{1E73BE26-E609-4800-B79F-04AC4B36F720}" type="presParOf" srcId="{333A1088-737F-45CB-B68E-254E46348037}" destId="{322283A8-4A27-4CDA-BAE3-F381106A9174}" srcOrd="9" destOrd="0" presId="urn:microsoft.com/office/officeart/2005/8/layout/target3"/>
    <dgm:cxn modelId="{774AED9C-F243-4E2B-839C-FBFEC3E5DAE6}" type="presParOf" srcId="{333A1088-737F-45CB-B68E-254E46348037}" destId="{FFC9F71D-1B4F-4AD9-A4A6-86ADEFC8AF5C}" srcOrd="10" destOrd="0" presId="urn:microsoft.com/office/officeart/2005/8/layout/target3"/>
    <dgm:cxn modelId="{16C34185-9D8E-41B4-BA3F-B8E9A44D5A9E}" type="presParOf" srcId="{333A1088-737F-45CB-B68E-254E46348037}" destId="{25B08C86-7E15-44DC-BE7F-FFB55DD49D12}" srcOrd="11" destOrd="0" presId="urn:microsoft.com/office/officeart/2005/8/layout/target3"/>
    <dgm:cxn modelId="{483E2D4C-EDFB-4DED-BC47-5B8FADB3C046}" type="presParOf" srcId="{333A1088-737F-45CB-B68E-254E46348037}" destId="{76644BE8-9D7C-4C09-B250-3D10AF48CBB7}" srcOrd="12" destOrd="0" presId="urn:microsoft.com/office/officeart/2005/8/layout/target3"/>
    <dgm:cxn modelId="{06462963-EB7C-4B0B-B8AD-D9812BE5B3E4}" type="presParOf" srcId="{333A1088-737F-45CB-B68E-254E46348037}" destId="{EE85B701-7295-41C0-BA7A-34D3756A2AE6}" srcOrd="13" destOrd="0" presId="urn:microsoft.com/office/officeart/2005/8/layout/target3"/>
    <dgm:cxn modelId="{74D643EB-F6D6-432C-A0CC-101B46A2AB3D}" type="presParOf" srcId="{333A1088-737F-45CB-B68E-254E46348037}" destId="{8BEBB6EC-1DAA-4CAC-8A25-BC0FCBD5DBD5}" srcOrd="14" destOrd="0" presId="urn:microsoft.com/office/officeart/2005/8/layout/target3"/>
    <dgm:cxn modelId="{66F7BBBF-6A23-4CE7-9950-B33952D19F95}" type="presParOf" srcId="{333A1088-737F-45CB-B68E-254E46348037}" destId="{AED2198E-93D5-4001-81B4-73124B309672}" srcOrd="15" destOrd="0" presId="urn:microsoft.com/office/officeart/2005/8/layout/target3"/>
    <dgm:cxn modelId="{1F6A92DC-7600-4D89-923C-2487966CA315}" type="presParOf" srcId="{333A1088-737F-45CB-B68E-254E46348037}" destId="{2BE915AB-18AA-4053-B92C-3BFC9ED204BB}" srcOrd="16" destOrd="0" presId="urn:microsoft.com/office/officeart/2005/8/layout/target3"/>
    <dgm:cxn modelId="{C4877DD0-A9B1-44CF-ACA5-FAF48CAC5319}" type="presParOf" srcId="{333A1088-737F-45CB-B68E-254E46348037}" destId="{6BB5E863-4638-4E1D-BFDE-399D028AC4ED}" srcOrd="17" destOrd="0" presId="urn:microsoft.com/office/officeart/2005/8/layout/target3"/>
    <dgm:cxn modelId="{E9BD0B9B-DDED-4C56-BC2E-6C4580D8E3EF}" type="presParOf" srcId="{333A1088-737F-45CB-B68E-254E46348037}" destId="{5A5FFA88-C948-4069-8E93-59FA12366E83}" srcOrd="18" destOrd="0" presId="urn:microsoft.com/office/officeart/2005/8/layout/target3"/>
    <dgm:cxn modelId="{BD90147B-5009-4077-AF3D-8EE969354CE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Ing. Miluše Pavelcová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VY_32_INOVACE_3.2.8.3. M 09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18485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Atmosférický tlak</a:t>
          </a:r>
          <a:endParaRPr lang="cs-CZ" sz="2000" kern="1200" dirty="0"/>
        </a:p>
      </dsp:txBody>
      <dsp:txXfrm>
        <a:off x="1273857" y="118485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520280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520280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50755B-04C5-4DB4-80CB-D028879D31CF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D65246-6125-40BB-9FDA-B57815F43F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647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698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464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2020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614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491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9220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9093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24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8065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7777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784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A831F9C7-2087-4FB9-ACA4-1FECDD463D22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9779CA79-E7A7-4961-B4D0-899C523E4F9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967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sszdra-karvina.cz/bunka/fy/01tlak/tltor.htm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Mo%C5%99e" TargetMode="External"/><Relationship Id="rId3" Type="http://schemas.openxmlformats.org/officeDocument/2006/relationships/hyperlink" Target="http://cs.wikipedia.org/wiki/Atmosf%C3%A9rick%C3%BD_tlak" TargetMode="External"/><Relationship Id="rId7" Type="http://schemas.openxmlformats.org/officeDocument/2006/relationships/hyperlink" Target="http://fyzweb.cz/odpovedna/index.php?hledat=tlak+vzduchu" TargetMode="External"/><Relationship Id="rId2" Type="http://schemas.openxmlformats.org/officeDocument/2006/relationships/hyperlink" Target="http://www.sszdra-karvina.cz/bunka/fy/01tlak/tlaktp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omenskeho66.cz/materialy/zemepis/atmosfera.htm" TargetMode="External"/><Relationship Id="rId5" Type="http://schemas.openxmlformats.org/officeDocument/2006/relationships/hyperlink" Target="http://cs.wikipedia.org/wiki/Atmosf%C3%A9ra_Zem%C4%9B" TargetMode="External"/><Relationship Id="rId4" Type="http://schemas.openxmlformats.org/officeDocument/2006/relationships/hyperlink" Target="http://www.treking.cz/galerie/more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7808482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447475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Prezentace je určena žákům 7. tříd základních škol.</a:t>
            </a:r>
          </a:p>
          <a:p>
            <a:r>
              <a:rPr lang="cs-CZ" sz="2400" dirty="0"/>
              <a:t>V první části je </a:t>
            </a:r>
            <a:r>
              <a:rPr lang="cs-CZ" sz="2400" dirty="0" smtClean="0"/>
              <a:t>vysvětlen pojem atmosféra a atmosférický tlak.</a:t>
            </a:r>
            <a:endParaRPr lang="cs-CZ" sz="2400" dirty="0"/>
          </a:p>
          <a:p>
            <a:r>
              <a:rPr lang="cs-CZ" sz="2400" dirty="0"/>
              <a:t>Ve druhé části </a:t>
            </a:r>
            <a:r>
              <a:rPr lang="cs-CZ" sz="2400" dirty="0" smtClean="0"/>
              <a:t>je uveden </a:t>
            </a:r>
            <a:r>
              <a:rPr lang="cs-CZ" sz="2400" dirty="0" err="1" smtClean="0"/>
              <a:t>Torricelliho</a:t>
            </a:r>
            <a:r>
              <a:rPr lang="cs-CZ" sz="2400" dirty="0" smtClean="0"/>
              <a:t> pokus se rtutí. V této části je také odkaz na stránky se stručným </a:t>
            </a:r>
            <a:r>
              <a:rPr lang="cs-CZ" sz="2400" dirty="0" err="1" smtClean="0"/>
              <a:t>Torricelliho</a:t>
            </a:r>
            <a:r>
              <a:rPr lang="cs-CZ" sz="2400" dirty="0" smtClean="0"/>
              <a:t> životopisem a rozšiřují látkou.</a:t>
            </a:r>
          </a:p>
          <a:p>
            <a:r>
              <a:rPr lang="cs-CZ" sz="2400" dirty="0" smtClean="0"/>
              <a:t>V závěru prezentace jsou uvedeny vlastnosti atmosférického a normálního atmosférického tlaku.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444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Atmosférický tlak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608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800" dirty="0" smtClean="0"/>
              <a:t>Zemský vzdušný obal se nazývá atmosféra.</a:t>
            </a:r>
          </a:p>
          <a:p>
            <a:r>
              <a:rPr lang="cs-CZ" sz="2800" dirty="0" smtClean="0"/>
              <a:t>Zemská atmosféra při povrchu Země obsahuje převážně dusík s kyslíkem.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pPr marL="45720" indent="0" algn="ctr">
              <a:buNone/>
            </a:pPr>
            <a:endParaRPr lang="cs-CZ" dirty="0" smtClean="0"/>
          </a:p>
          <a:p>
            <a:pPr marL="45720" indent="0" algn="ctr">
              <a:buNone/>
            </a:pPr>
            <a:endParaRPr lang="cs-CZ" dirty="0"/>
          </a:p>
          <a:p>
            <a:pPr marL="45720" indent="0" algn="ctr">
              <a:buNone/>
            </a:pPr>
            <a:r>
              <a:rPr lang="cs-CZ" dirty="0" smtClean="0"/>
              <a:t>Troposféra </a:t>
            </a:r>
            <a:r>
              <a:rPr lang="cs-CZ" dirty="0"/>
              <a:t>– spodní část zemské atmosféry</a:t>
            </a:r>
            <a:endParaRPr lang="cs-CZ" dirty="0" smtClean="0"/>
          </a:p>
          <a:p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Atmosféra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262" y="3068960"/>
            <a:ext cx="5089476" cy="2441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7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Tlak vzduchu, který působí ve volné atmosféře, se nazývá atmosférický tlak.</a:t>
            </a:r>
          </a:p>
          <a:p>
            <a:r>
              <a:rPr lang="cs-CZ" sz="2800" dirty="0" smtClean="0"/>
              <a:t>Atmosférický tlak vzduchu je způsoben vlastní tíhou vzduchu.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Atmosférický tlak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573016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187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Torricelliho</a:t>
            </a:r>
            <a:r>
              <a:rPr lang="cs-CZ" dirty="0" smtClean="0"/>
              <a:t> pokus se rtutí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231" y="1988840"/>
            <a:ext cx="4881538" cy="4454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028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Silnostěnnou </a:t>
            </a:r>
            <a:r>
              <a:rPr lang="cs-CZ" sz="2800" dirty="0" smtClean="0"/>
              <a:t>trubici asi </a:t>
            </a:r>
            <a:r>
              <a:rPr lang="cs-CZ" sz="2800" dirty="0"/>
              <a:t>1m dlouhou </a:t>
            </a:r>
            <a:r>
              <a:rPr lang="cs-CZ" sz="2800" dirty="0" smtClean="0"/>
              <a:t>a na jednom </a:t>
            </a:r>
            <a:r>
              <a:rPr lang="cs-CZ" sz="2800" dirty="0"/>
              <a:t>konci </a:t>
            </a:r>
            <a:r>
              <a:rPr lang="cs-CZ" sz="2800" dirty="0" smtClean="0"/>
              <a:t>zatavenou </a:t>
            </a:r>
            <a:r>
              <a:rPr lang="cs-CZ" sz="2800" dirty="0"/>
              <a:t>naplníme rtutí.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057" y="2910105"/>
            <a:ext cx="3925887" cy="357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026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Otvor pevně uzavřeme prstem, trubici převrátíme </a:t>
            </a:r>
            <a:r>
              <a:rPr lang="cs-CZ" sz="2800" dirty="0" smtClean="0"/>
              <a:t>a ponoříme </a:t>
            </a:r>
            <a:r>
              <a:rPr lang="cs-CZ" sz="2800" dirty="0"/>
              <a:t>do nádobky se </a:t>
            </a:r>
            <a:r>
              <a:rPr lang="cs-CZ" sz="2800" dirty="0" smtClean="0"/>
              <a:t>rtutí.</a:t>
            </a:r>
          </a:p>
          <a:p>
            <a:r>
              <a:rPr lang="cs-CZ" sz="2800" dirty="0" smtClean="0"/>
              <a:t>Potom </a:t>
            </a:r>
            <a:r>
              <a:rPr lang="cs-CZ" sz="2800" dirty="0"/>
              <a:t>prst uvolníme </a:t>
            </a:r>
            <a:r>
              <a:rPr lang="cs-CZ" sz="2800" dirty="0" smtClean="0"/>
              <a:t>a pozorujeme</a:t>
            </a:r>
            <a:r>
              <a:rPr lang="cs-CZ" sz="2800" dirty="0"/>
              <a:t>, že rtuť </a:t>
            </a:r>
            <a:r>
              <a:rPr lang="cs-CZ" sz="2800" dirty="0" smtClean="0"/>
              <a:t>v trubici </a:t>
            </a:r>
            <a:r>
              <a:rPr lang="cs-CZ" sz="2800" dirty="0"/>
              <a:t>klesne a ustálí </a:t>
            </a:r>
            <a:r>
              <a:rPr lang="cs-CZ" sz="2800" dirty="0" smtClean="0"/>
              <a:t>se ve výšce </a:t>
            </a:r>
            <a:r>
              <a:rPr lang="cs-CZ" sz="2800" dirty="0"/>
              <a:t>asi 75 cm.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339" y="3573016"/>
            <a:ext cx="3213322" cy="2932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871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Sloupec rtuti udržuje v uvedené výšce trubice atmosférická tlaková síla, která působí </a:t>
            </a:r>
            <a:r>
              <a:rPr lang="cs-CZ" sz="2800" dirty="0" smtClean="0"/>
              <a:t>na volný </a:t>
            </a:r>
            <a:r>
              <a:rPr lang="cs-CZ" sz="2800" dirty="0"/>
              <a:t>povrch rtuti v nádobce.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833" y="3212976"/>
            <a:ext cx="3618334" cy="3302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700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Atmosférický tlak se rovná hydrostatickému tlaku rtuťového sloupce v </a:t>
            </a:r>
            <a:r>
              <a:rPr lang="cs-CZ" sz="2800" dirty="0" err="1">
                <a:hlinkClick r:id="rId2"/>
              </a:rPr>
              <a:t>Torricelliho</a:t>
            </a:r>
            <a:r>
              <a:rPr lang="cs-CZ" sz="2800" dirty="0"/>
              <a:t> trubici.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854" y="2996952"/>
            <a:ext cx="3852292" cy="351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341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Velikost atmosférického tlaku klesá s nadmořskou výškou.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Velikost atmosférického tlaku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909" y="2852936"/>
            <a:ext cx="5614183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98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Atmosférický tlak u hladiny moře je přibližně 100 </a:t>
            </a:r>
            <a:r>
              <a:rPr lang="cs-CZ" sz="2800" dirty="0" err="1" smtClean="0"/>
              <a:t>kPa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Atmosférický tlak u hladiny moře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126" y="2780928"/>
            <a:ext cx="5089748" cy="374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622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endParaRPr lang="cs-CZ" sz="2800" dirty="0" smtClean="0"/>
          </a:p>
          <a:p>
            <a:r>
              <a:rPr lang="cs-CZ" sz="2800" dirty="0" smtClean="0"/>
              <a:t>Na nadmořské výšce</a:t>
            </a:r>
          </a:p>
          <a:p>
            <a:r>
              <a:rPr lang="cs-CZ" sz="2800" dirty="0" smtClean="0"/>
              <a:t>Na velikosti </a:t>
            </a:r>
            <a:r>
              <a:rPr lang="cs-CZ" sz="2800" dirty="0"/>
              <a:t>tíhového </a:t>
            </a:r>
            <a:r>
              <a:rPr lang="cs-CZ" sz="2800" dirty="0" smtClean="0"/>
              <a:t>zrychlení</a:t>
            </a:r>
          </a:p>
          <a:p>
            <a:r>
              <a:rPr lang="cs-CZ" sz="2800" dirty="0" smtClean="0"/>
              <a:t>Na teplotě</a:t>
            </a:r>
          </a:p>
          <a:p>
            <a:r>
              <a:rPr lang="cs-CZ" sz="2800" dirty="0" smtClean="0"/>
              <a:t>Na hustotě </a:t>
            </a:r>
            <a:r>
              <a:rPr lang="cs-CZ" sz="2800" dirty="0"/>
              <a:t>atmosféry v daném </a:t>
            </a:r>
            <a:r>
              <a:rPr lang="cs-CZ" sz="2800" dirty="0" smtClean="0"/>
              <a:t>místě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 čem závisí tlak vzduchu?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1612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Z </a:t>
            </a:r>
            <a:r>
              <a:rPr lang="cs-CZ" sz="2800" dirty="0"/>
              <a:t>důvodu snazšího porovnávání výsledků různých měření barometrického tlaku byl zaveden tzv. normální tlak vzduchu (normální atmosférický tlak) </a:t>
            </a:r>
            <a:r>
              <a:rPr lang="cs-CZ" sz="2800" i="1" dirty="0" err="1"/>
              <a:t>p</a:t>
            </a:r>
            <a:r>
              <a:rPr lang="cs-CZ" sz="2800" i="1" baseline="-25000" dirty="0" err="1"/>
              <a:t>n</a:t>
            </a:r>
            <a:r>
              <a:rPr lang="cs-CZ" sz="2800" dirty="0"/>
              <a:t> (též </a:t>
            </a:r>
            <a:r>
              <a:rPr lang="cs-CZ" sz="2800" i="1" dirty="0"/>
              <a:t>p</a:t>
            </a:r>
            <a:r>
              <a:rPr lang="cs-CZ" sz="2800" i="1" baseline="-25000" dirty="0"/>
              <a:t>0</a:t>
            </a:r>
            <a:r>
              <a:rPr lang="cs-CZ" sz="2800" dirty="0"/>
              <a:t> ), který je definován jako přibližně průměrná hodnota tlaku vzduchu při mořské hladině na 45° </a:t>
            </a:r>
            <a:r>
              <a:rPr lang="cs-CZ" sz="2800" dirty="0" err="1"/>
              <a:t>s.š</a:t>
            </a:r>
            <a:r>
              <a:rPr lang="cs-CZ" sz="2800" dirty="0"/>
              <a:t>. při teplotě 15 °C a tíhovém zrychlení </a:t>
            </a:r>
            <a:r>
              <a:rPr lang="cs-CZ" sz="2800" i="1" dirty="0" smtClean="0"/>
              <a:t>g</a:t>
            </a:r>
            <a:r>
              <a:rPr lang="cs-CZ" sz="2800" dirty="0"/>
              <a:t> </a:t>
            </a:r>
            <a:r>
              <a:rPr lang="cs-CZ" sz="2800" dirty="0" smtClean="0"/>
              <a:t>= 9,80665 </a:t>
            </a:r>
            <a:r>
              <a:rPr lang="cs-CZ" sz="2800" dirty="0"/>
              <a:t>ms</a:t>
            </a:r>
            <a:r>
              <a:rPr lang="cs-CZ" sz="2800" baseline="30000" dirty="0"/>
              <a:t>-2</a:t>
            </a:r>
            <a:r>
              <a:rPr lang="cs-CZ" sz="2800" dirty="0" smtClean="0"/>
              <a:t>.</a:t>
            </a:r>
          </a:p>
          <a:p>
            <a:endParaRPr lang="cs-CZ" dirty="0" smtClean="0"/>
          </a:p>
          <a:p>
            <a:r>
              <a:rPr lang="cs-CZ" sz="2800" i="1" dirty="0" err="1"/>
              <a:t>p</a:t>
            </a:r>
            <a:r>
              <a:rPr lang="cs-CZ" sz="2800" i="1" baseline="-25000" dirty="0" err="1" smtClean="0"/>
              <a:t>n</a:t>
            </a:r>
            <a:r>
              <a:rPr lang="cs-CZ" sz="2800" i="1" baseline="-25000" dirty="0" smtClean="0"/>
              <a:t> </a:t>
            </a:r>
            <a:r>
              <a:rPr lang="cs-CZ" sz="2800" dirty="0" smtClean="0"/>
              <a:t>= 101 325 Pa</a:t>
            </a:r>
            <a:endParaRPr lang="cs-CZ" sz="2800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Normální atmosférický tlak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869160"/>
            <a:ext cx="3816424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278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1800" dirty="0"/>
              <a:t>JÁCHYM, František a Jiří TESAŘ. </a:t>
            </a:r>
            <a:r>
              <a:rPr lang="cs-CZ" sz="1800" i="1" dirty="0"/>
              <a:t>Fyzika pro 7. ročník základní školy</a:t>
            </a:r>
            <a:r>
              <a:rPr lang="cs-CZ" sz="1800" dirty="0"/>
              <a:t>. Dotisk 1. vydání. Praha: SPN, 2001. ISBN 80-7235-116-8</a:t>
            </a:r>
            <a:r>
              <a:rPr lang="cs-CZ" sz="1800" dirty="0" smtClean="0"/>
              <a:t>.</a:t>
            </a:r>
          </a:p>
          <a:p>
            <a:r>
              <a:rPr lang="cs-CZ" sz="1800" dirty="0" err="1" smtClean="0"/>
              <a:t>Torricelliho</a:t>
            </a:r>
            <a:r>
              <a:rPr lang="cs-CZ" sz="1800" dirty="0" smtClean="0"/>
              <a:t> </a:t>
            </a:r>
            <a:r>
              <a:rPr lang="cs-CZ" sz="1800" dirty="0"/>
              <a:t>pokus. </a:t>
            </a:r>
            <a:r>
              <a:rPr lang="cs-CZ" sz="1800" dirty="0" smtClean="0"/>
              <a:t>In: S</a:t>
            </a:r>
            <a:r>
              <a:rPr lang="cs-CZ" sz="1800" i="1" dirty="0" smtClean="0"/>
              <a:t>szdra-karvina.cz</a:t>
            </a:r>
            <a:r>
              <a:rPr lang="cs-CZ" sz="1800" dirty="0"/>
              <a:t>: </a:t>
            </a:r>
            <a:r>
              <a:rPr lang="cs-CZ" sz="1800" i="1" dirty="0"/>
              <a:t>Tlak</a:t>
            </a:r>
            <a:r>
              <a:rPr lang="cs-CZ" sz="1800" dirty="0"/>
              <a:t> [online]. [cit. 2012-05-23]. Dostupné z: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www.sszdra-karvina.cz/bunka/fy/01tlak/tlaktp.htm</a:t>
            </a:r>
            <a:endParaRPr lang="cs-CZ" sz="1800" dirty="0" smtClean="0"/>
          </a:p>
          <a:p>
            <a:r>
              <a:rPr lang="cs-CZ" sz="1800" dirty="0"/>
              <a:t>Atmosférický tlak. In: </a:t>
            </a:r>
            <a:r>
              <a:rPr lang="cs-CZ" sz="1800" i="1" dirty="0" err="1"/>
              <a:t>Wikipedia</a:t>
            </a:r>
            <a:r>
              <a:rPr lang="cs-CZ" sz="1800" dirty="0"/>
              <a:t>: 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 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2001- [cit. 2012-05-23]. Dostupné z: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cs.wikipedia.org/wiki/Atmosf%C3%A9rick%C3%BD_tlak</a:t>
            </a:r>
            <a:endParaRPr lang="cs-CZ" sz="1800" dirty="0" smtClean="0"/>
          </a:p>
          <a:p>
            <a:r>
              <a:rPr lang="cs-CZ" sz="1800" dirty="0"/>
              <a:t>Západ slunce nad mořem. </a:t>
            </a:r>
            <a:r>
              <a:rPr lang="cs-CZ" sz="1800" i="1" dirty="0"/>
              <a:t>Treking.cz</a:t>
            </a:r>
            <a:r>
              <a:rPr lang="cs-CZ" sz="1800" dirty="0"/>
              <a:t> [online]. [cit. 2012-05-23]. Dostupné z: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www.treking.cz/galerie/more.htm</a:t>
            </a:r>
            <a:endParaRPr lang="cs-CZ" sz="1800" dirty="0" smtClean="0"/>
          </a:p>
          <a:p>
            <a:r>
              <a:rPr lang="cs-CZ" sz="1800" dirty="0"/>
              <a:t>Atmosféra Země. In: </a:t>
            </a:r>
            <a:r>
              <a:rPr lang="cs-CZ" sz="1800" i="1" dirty="0" err="1"/>
              <a:t>Wikipedia</a:t>
            </a:r>
            <a:r>
              <a:rPr lang="cs-CZ" sz="1800" dirty="0"/>
              <a:t>: 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 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2001- [cit. 2012-05-23]. Dostupné z: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cs.wikipedia.org/wiki/Atmosf%C3%A9ra_Zem%C4%9B</a:t>
            </a:r>
            <a:endParaRPr lang="cs-CZ" sz="1800" dirty="0" smtClean="0"/>
          </a:p>
          <a:p>
            <a:r>
              <a:rPr lang="cs-CZ" sz="1800" dirty="0"/>
              <a:t>Zeměpis: Atmosféra. </a:t>
            </a:r>
            <a:r>
              <a:rPr lang="cs-CZ" sz="1800" i="1" dirty="0"/>
              <a:t>Komenskeho66.cz</a:t>
            </a:r>
            <a:r>
              <a:rPr lang="cs-CZ" sz="1800" dirty="0"/>
              <a:t> [online]. [cit. 2012-05-23]. Dostupné z: </a:t>
            </a: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www.komenskeho66.cz/materialy/zemepis/atmosfera.htm</a:t>
            </a:r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/>
              <a:t>Tlak vzduchu. </a:t>
            </a:r>
            <a:r>
              <a:rPr lang="cs-CZ" sz="1800" i="1" dirty="0" err="1"/>
              <a:t>FyzWeb</a:t>
            </a:r>
            <a:r>
              <a:rPr lang="cs-CZ" sz="1800" dirty="0"/>
              <a:t>: </a:t>
            </a:r>
            <a:r>
              <a:rPr lang="cs-CZ" sz="1800" i="1" dirty="0"/>
              <a:t>Odpovědna</a:t>
            </a:r>
            <a:r>
              <a:rPr lang="cs-CZ" sz="1800" dirty="0"/>
              <a:t> [online]. [cit. 2012-05-23]. Dostupné z: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fyzweb.cz/odpovedna/index.php?hledat=tlak+vzduchu</a:t>
            </a:r>
            <a:endParaRPr lang="cs-CZ" sz="1800" dirty="0" smtClean="0"/>
          </a:p>
          <a:p>
            <a:r>
              <a:rPr lang="cs-CZ" sz="1600" dirty="0" smtClean="0"/>
              <a:t>Moře</a:t>
            </a:r>
            <a:r>
              <a:rPr lang="en-US" sz="1600" dirty="0" smtClean="0"/>
              <a:t>. </a:t>
            </a:r>
            <a:r>
              <a:rPr lang="en-US" sz="1600" dirty="0"/>
              <a:t>In: </a:t>
            </a:r>
            <a:r>
              <a:rPr lang="en-US" sz="1600" i="1" dirty="0"/>
              <a:t>Wikipedia</a:t>
            </a:r>
            <a:r>
              <a:rPr lang="en-US" sz="1600" dirty="0"/>
              <a:t>: </a:t>
            </a:r>
            <a:r>
              <a:rPr lang="en-US" sz="1600" i="1" dirty="0"/>
              <a:t>the free encyclopedia</a:t>
            </a:r>
            <a:r>
              <a:rPr lang="en-US" sz="1600" dirty="0"/>
              <a:t> [online]. San Francisco (CA): Wikimedia Foundation, 2001- [cit. 2012-05-23]. </a:t>
            </a:r>
            <a:r>
              <a:rPr lang="en-US" sz="1600" dirty="0" err="1"/>
              <a:t>Dostupné</a:t>
            </a:r>
            <a:r>
              <a:rPr lang="en-US" sz="1600" dirty="0"/>
              <a:t> z: </a:t>
            </a:r>
            <a:r>
              <a:rPr lang="en-US" sz="1600" dirty="0">
                <a:hlinkClick r:id="rId8"/>
              </a:rPr>
              <a:t>http://</a:t>
            </a:r>
            <a:r>
              <a:rPr lang="en-US" sz="1600" dirty="0" smtClean="0">
                <a:hlinkClick r:id="rId8"/>
              </a:rPr>
              <a:t>cs.wikipedia.org/wiki/Mo%C5%99e</a:t>
            </a:r>
            <a:endParaRPr lang="cs-CZ" sz="16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250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244</TotalTime>
  <Words>213</Words>
  <Application>Microsoft Office PowerPoint</Application>
  <PresentationFormat>Předvádění na obrazovce (4:3)</PresentationFormat>
  <Paragraphs>59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Mřížka</vt:lpstr>
      <vt:lpstr>Motiv systému Office</vt:lpstr>
      <vt:lpstr>Prezentace aplikace PowerPoint</vt:lpstr>
      <vt:lpstr>Anotace</vt:lpstr>
      <vt:lpstr>Atmosférický tlak</vt:lpstr>
      <vt:lpstr>Atmosféra</vt:lpstr>
      <vt:lpstr>Atmosférický tlak</vt:lpstr>
      <vt:lpstr>Torricelliho pokus se rtutí</vt:lpstr>
      <vt:lpstr>Postup</vt:lpstr>
      <vt:lpstr>Prezentace aplikace PowerPoint</vt:lpstr>
      <vt:lpstr>Prezentace aplikace PowerPoint</vt:lpstr>
      <vt:lpstr>Prezentace aplikace PowerPoint</vt:lpstr>
      <vt:lpstr>Velikost atmosférického tlaku</vt:lpstr>
      <vt:lpstr>Atmosférický tlak u hladiny moře</vt:lpstr>
      <vt:lpstr>Na čem závisí tlak vzduchu?</vt:lpstr>
      <vt:lpstr>Normální atmosférický tlak</vt:lpstr>
      <vt:lpstr>Citace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MiP</dc:creator>
  <cp:lastModifiedBy>MiP</cp:lastModifiedBy>
  <cp:revision>20</cp:revision>
  <dcterms:created xsi:type="dcterms:W3CDTF">2012-05-23T18:52:08Z</dcterms:created>
  <dcterms:modified xsi:type="dcterms:W3CDTF">2012-06-20T16:44:11Z</dcterms:modified>
</cp:coreProperties>
</file>