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6" r:id="rId3"/>
    <p:sldId id="259" r:id="rId4"/>
    <p:sldId id="277" r:id="rId5"/>
    <p:sldId id="258" r:id="rId6"/>
    <p:sldId id="257" r:id="rId7"/>
    <p:sldId id="271" r:id="rId8"/>
    <p:sldId id="261" r:id="rId9"/>
    <p:sldId id="265" r:id="rId10"/>
    <p:sldId id="266" r:id="rId11"/>
    <p:sldId id="262" r:id="rId12"/>
    <p:sldId id="268" r:id="rId13"/>
    <p:sldId id="270" r:id="rId14"/>
    <p:sldId id="275" r:id="rId15"/>
    <p:sldId id="272" r:id="rId16"/>
    <p:sldId id="273" r:id="rId17"/>
    <p:sldId id="274" r:id="rId18"/>
    <p:sldId id="263" r:id="rId19"/>
    <p:sldId id="278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4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VY_32_INOVACE_3.2.8.3. M 10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Ing. Miluše Pavelcová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Podtlak a přetlak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 custLinFactNeighborY="-9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-403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27048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0454C52-1231-4641-A1D7-A408AEEF8290}" type="presOf" srcId="{D1B46980-6531-4606-95E6-44980827E919}" destId="{6140AFEC-043D-4C43-A2F9-D0F5331DF3A3}" srcOrd="0" destOrd="0" presId="urn:microsoft.com/office/officeart/2005/8/layout/target3"/>
    <dgm:cxn modelId="{BC8C8D76-3665-4468-9465-A475557E3AB2}" type="presOf" srcId="{B651F6E3-6281-48DB-9319-2AEAFDAE7572}" destId="{6BB5E863-4638-4E1D-BFDE-399D028AC4ED}" srcOrd="1" destOrd="0" presId="urn:microsoft.com/office/officeart/2005/8/layout/target3"/>
    <dgm:cxn modelId="{F8C9331A-8E2A-457B-BDF2-A6D1661034D1}" type="presOf" srcId="{D1B46980-6531-4606-95E6-44980827E919}" destId="{2BE915AB-18AA-4053-B92C-3BFC9ED204BB}" srcOrd="1" destOrd="0" presId="urn:microsoft.com/office/officeart/2005/8/layout/target3"/>
    <dgm:cxn modelId="{A3BA634A-A004-4AF9-A8BF-B041F16C134E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8714546-050F-4C96-B0E2-20632EB672BF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1406ECA-934E-46BE-B0DD-6F0B2D258200}" type="presOf" srcId="{757F3AB3-0718-4624-B441-E567A8F0AB56}" destId="{333A1088-737F-45CB-B68E-254E46348037}" srcOrd="0" destOrd="0" presId="urn:microsoft.com/office/officeart/2005/8/layout/target3"/>
    <dgm:cxn modelId="{C066631B-3F3C-4C86-BB99-3244E544DDEF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FC01E1A-2ED9-4BE5-A1F2-1D0FB7A68465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789A622-CAD9-4A7E-99DB-3FEF9FF4128A}" type="presOf" srcId="{4C35D32F-0EAB-4CD7-82EE-45574DC2A586}" destId="{8BEBB6EC-1DAA-4CAC-8A25-BC0FCBD5DBD5}" srcOrd="0" destOrd="0" presId="urn:microsoft.com/office/officeart/2005/8/layout/target3"/>
    <dgm:cxn modelId="{F109C56C-1440-4653-ABD7-BBDD9CF6E6FB}" type="presOf" srcId="{D8197B8C-B260-4A16-BDF4-0947B075E274}" destId="{5A5FFA88-C948-4069-8E93-59FA12366E83}" srcOrd="1" destOrd="0" presId="urn:microsoft.com/office/officeart/2005/8/layout/target3"/>
    <dgm:cxn modelId="{B3344A55-585F-48C9-A8D7-8F753EEC8574}" type="presOf" srcId="{4C35D32F-0EAB-4CD7-82EE-45574DC2A586}" destId="{890E4F0B-2866-4A3F-A3C7-2A14B1797930}" srcOrd="1" destOrd="0" presId="urn:microsoft.com/office/officeart/2005/8/layout/target3"/>
    <dgm:cxn modelId="{989B64F6-2B1D-4664-946A-B50D89C0E571}" type="presParOf" srcId="{333A1088-737F-45CB-B68E-254E46348037}" destId="{F5ABB229-8D3B-4694-996A-96F23CF14429}" srcOrd="0" destOrd="0" presId="urn:microsoft.com/office/officeart/2005/8/layout/target3"/>
    <dgm:cxn modelId="{85AC1BAB-4C34-40B8-BDC3-4690311C352B}" type="presParOf" srcId="{333A1088-737F-45CB-B68E-254E46348037}" destId="{F41139FD-01EE-4571-8B17-4FB00FC51163}" srcOrd="1" destOrd="0" presId="urn:microsoft.com/office/officeart/2005/8/layout/target3"/>
    <dgm:cxn modelId="{08CBC5BB-2444-4670-A362-0B571E95B241}" type="presParOf" srcId="{333A1088-737F-45CB-B68E-254E46348037}" destId="{D005CE8C-CC26-4C3E-AC11-E15060ECD759}" srcOrd="2" destOrd="0" presId="urn:microsoft.com/office/officeart/2005/8/layout/target3"/>
    <dgm:cxn modelId="{DE9DACEE-26AF-4929-B5C5-B8641148D119}" type="presParOf" srcId="{333A1088-737F-45CB-B68E-254E46348037}" destId="{2C702D82-9B77-49B7-9568-BB8EB47C3372}" srcOrd="3" destOrd="0" presId="urn:microsoft.com/office/officeart/2005/8/layout/target3"/>
    <dgm:cxn modelId="{B9735A75-D831-44DF-AC02-E046FDE21FE1}" type="presParOf" srcId="{333A1088-737F-45CB-B68E-254E46348037}" destId="{A52A0455-90FF-4808-ABD0-F02540D31D5A}" srcOrd="4" destOrd="0" presId="urn:microsoft.com/office/officeart/2005/8/layout/target3"/>
    <dgm:cxn modelId="{7F5EDFFB-1953-4ED1-B474-8B6E65E07AD4}" type="presParOf" srcId="{333A1088-737F-45CB-B68E-254E46348037}" destId="{6140AFEC-043D-4C43-A2F9-D0F5331DF3A3}" srcOrd="5" destOrd="0" presId="urn:microsoft.com/office/officeart/2005/8/layout/target3"/>
    <dgm:cxn modelId="{746C019A-0AF6-4B55-A1B5-1241A99AF46D}" type="presParOf" srcId="{333A1088-737F-45CB-B68E-254E46348037}" destId="{9358AC05-5D7D-4327-9F80-1AD486AEA664}" srcOrd="6" destOrd="0" presId="urn:microsoft.com/office/officeart/2005/8/layout/target3"/>
    <dgm:cxn modelId="{3A127344-7C8D-4CD9-8A4F-D286A5958E0B}" type="presParOf" srcId="{333A1088-737F-45CB-B68E-254E46348037}" destId="{313FC574-E1CD-4FB4-B054-0B805CE0447D}" srcOrd="7" destOrd="0" presId="urn:microsoft.com/office/officeart/2005/8/layout/target3"/>
    <dgm:cxn modelId="{0C60C6E9-C58A-4952-97F1-D08950AF0BE8}" type="presParOf" srcId="{333A1088-737F-45CB-B68E-254E46348037}" destId="{619D679B-A015-4ECF-8348-D1034C574F40}" srcOrd="8" destOrd="0" presId="urn:microsoft.com/office/officeart/2005/8/layout/target3"/>
    <dgm:cxn modelId="{13F80F2F-3CBA-41CF-AEE7-36B0844DE106}" type="presParOf" srcId="{333A1088-737F-45CB-B68E-254E46348037}" destId="{322283A8-4A27-4CDA-BAE3-F381106A9174}" srcOrd="9" destOrd="0" presId="urn:microsoft.com/office/officeart/2005/8/layout/target3"/>
    <dgm:cxn modelId="{CBFF834F-CEA9-4071-80BD-A549AC37819C}" type="presParOf" srcId="{333A1088-737F-45CB-B68E-254E46348037}" destId="{FFC9F71D-1B4F-4AD9-A4A6-86ADEFC8AF5C}" srcOrd="10" destOrd="0" presId="urn:microsoft.com/office/officeart/2005/8/layout/target3"/>
    <dgm:cxn modelId="{DC836B01-8B18-4533-B08C-7D9CB7A326B9}" type="presParOf" srcId="{333A1088-737F-45CB-B68E-254E46348037}" destId="{25B08C86-7E15-44DC-BE7F-FFB55DD49D12}" srcOrd="11" destOrd="0" presId="urn:microsoft.com/office/officeart/2005/8/layout/target3"/>
    <dgm:cxn modelId="{6CE2D21D-4D1A-4FAF-916B-A1246967C6DB}" type="presParOf" srcId="{333A1088-737F-45CB-B68E-254E46348037}" destId="{76644BE8-9D7C-4C09-B250-3D10AF48CBB7}" srcOrd="12" destOrd="0" presId="urn:microsoft.com/office/officeart/2005/8/layout/target3"/>
    <dgm:cxn modelId="{C1A07685-B316-42A3-B0D0-92C5283EBF52}" type="presParOf" srcId="{333A1088-737F-45CB-B68E-254E46348037}" destId="{EE85B701-7295-41C0-BA7A-34D3756A2AE6}" srcOrd="13" destOrd="0" presId="urn:microsoft.com/office/officeart/2005/8/layout/target3"/>
    <dgm:cxn modelId="{D8C86977-9B83-481F-9223-759B051933FE}" type="presParOf" srcId="{333A1088-737F-45CB-B68E-254E46348037}" destId="{8BEBB6EC-1DAA-4CAC-8A25-BC0FCBD5DBD5}" srcOrd="14" destOrd="0" presId="urn:microsoft.com/office/officeart/2005/8/layout/target3"/>
    <dgm:cxn modelId="{37EA6FB8-909A-43F2-8D3E-BFC795523E06}" type="presParOf" srcId="{333A1088-737F-45CB-B68E-254E46348037}" destId="{AED2198E-93D5-4001-81B4-73124B309672}" srcOrd="15" destOrd="0" presId="urn:microsoft.com/office/officeart/2005/8/layout/target3"/>
    <dgm:cxn modelId="{1894B8B2-D6FB-4411-83BD-7131B7E3FCE6}" type="presParOf" srcId="{333A1088-737F-45CB-B68E-254E46348037}" destId="{2BE915AB-18AA-4053-B92C-3BFC9ED204BB}" srcOrd="16" destOrd="0" presId="urn:microsoft.com/office/officeart/2005/8/layout/target3"/>
    <dgm:cxn modelId="{CCCC6C77-AE14-4756-B001-9D3FF48E47FA}" type="presParOf" srcId="{333A1088-737F-45CB-B68E-254E46348037}" destId="{6BB5E863-4638-4E1D-BFDE-399D028AC4ED}" srcOrd="17" destOrd="0" presId="urn:microsoft.com/office/officeart/2005/8/layout/target3"/>
    <dgm:cxn modelId="{3EB475D4-7512-4C4D-8199-0215DC7861A7}" type="presParOf" srcId="{333A1088-737F-45CB-B68E-254E46348037}" destId="{5A5FFA88-C948-4069-8E93-59FA12366E83}" srcOrd="18" destOrd="0" presId="urn:microsoft.com/office/officeart/2005/8/layout/target3"/>
    <dgm:cxn modelId="{831523CA-CF3B-438E-AA4D-E8FD98159B2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83F9AB4-7F62-497A-B0DA-7136B1E9B93E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F1350FB-3B09-403E-B8B3-51179DE4FF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BC9D63-EB19-4FAE-B5EB-9B5F3AA4F39E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94175-B320-4D22-84F2-44B5E4DE1A8A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68BD9-B318-4277-A1E9-B7DBFAC85E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3AFC4-FAFE-450F-B28A-2F557EB25B13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1EA56-1FDE-49E0-91F4-BF5B8E5301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ED38F-F801-469A-A596-213885C3F0F3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45C63-5B0A-4FE5-8555-98861C522D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0C476-8BD4-4BAA-80DE-519942896D3A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F037A-88D6-41D5-8A1A-F1ED3A4361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5BA9A-C707-44B9-B65D-A16A30A3D06E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DD8F8-069D-427B-BD71-210779DD17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0B91F-2F6B-4AF6-A269-2A13BA5D9056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EF8F3-F583-4F82-9E93-350464A744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57FFF-A539-441F-BEA1-BA87F685C946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95257-3AAA-4382-9EA2-01DE14A8E5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9A691-AE55-4E6E-BAB9-240309E271FC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C0B3A6-416F-4B14-94EE-E0D9B082FD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5981D-1BA2-44AD-86CF-51E18D7B5F2D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294F4-30D1-4FF7-9DB6-DAD54ACE49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150FC-86B8-4894-951B-CD2EEA7740B9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AF76-9B35-482A-A301-48B132FDB0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D2D33-6516-4C77-B5D7-96ACDCA3293C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0CC1B-3C8E-4160-A288-3EB72E2782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19D9B-2A38-43F9-A71B-5FE9719E0D5E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E5CB7-DFBD-4EAF-8A13-47B0A8991F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A86B84-D69C-438F-9D2E-B159D41E282B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E13E7-E000-4717-8690-B0D5FDD2EC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0E5D4-8A38-4DE5-9218-379C3C7A6E37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AD9EF-CAE5-464F-A99D-23E49E7579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2FE01-4058-44C2-896D-93D294DC7526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807C0-9633-4981-94B7-561BEE8C9F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5C363-F27B-47DE-85AB-8585C71C0AB1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87716-9908-4D37-BCDE-084927A087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581C8-C2F8-45AD-BBA1-EC41ED30CABE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6220D-2239-4AE6-8901-3D9C98B4FA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0E645-F6B3-4766-8EDE-A246E0F12101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AC0CB-BF70-45F2-B58B-8361577071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F7457-203A-4C1E-A9A0-E05D3E3EC1DA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CF62B-B490-453D-ACD8-BA2CCEA23C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D719F-00D3-4C27-A310-C5AD585B93AF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DC8F8-033B-47B5-8578-B190DD870A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70233-CEDB-4E92-8231-D479B6B25C6A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FE821-8453-4817-B231-BE46C2DD93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A27F8-006B-4CEC-B58A-9DEE890DD9F5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254EA-DF10-4AA4-90D7-B4D5BB5B27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C01A04B-9256-4DF3-964D-64C397968408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6F457C-434A-4DC5-91D3-C4151B54AA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331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A289C2EE-F564-40FD-A1D8-910C74C4B434}" type="datetimeFigureOut">
              <a:rPr lang="cs-CZ"/>
              <a:pPr>
                <a:defRPr/>
              </a:pPr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E5D9683F-8320-4E57-AFAC-629BA8C195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0" r:id="rId3"/>
    <p:sldLayoutId id="2147483679" r:id="rId4"/>
    <p:sldLayoutId id="2147483678" r:id="rId5"/>
    <p:sldLayoutId id="2147483677" r:id="rId6"/>
    <p:sldLayoutId id="2147483676" r:id="rId7"/>
    <p:sldLayoutId id="2147483675" r:id="rId8"/>
    <p:sldLayoutId id="2147483674" r:id="rId9"/>
    <p:sldLayoutId id="2147483673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youtube.com/watch?v=L56tqESxxGY&amp;feature=related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youtube.com/watch?NR=1&amp;v=obfr0f4eqWk&amp;feature=endscreen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randaweb.com/deset-super-triku-na-kazdou-party-2011020215.html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zentace-fyzika-chemie.wz.cz/fyzika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6626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ovéPole 2"/>
          <p:cNvSpPr txBox="1">
            <a:spLocks noChangeArrowheads="1"/>
          </p:cNvSpPr>
          <p:nvPr/>
        </p:nvSpPr>
        <p:spPr bwMode="auto">
          <a:xfrm>
            <a:off x="3738563" y="2447925"/>
            <a:ext cx="24050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CZ.1.07/1.4.00/21.2976</a:t>
            </a:r>
          </a:p>
        </p:txBody>
      </p:sp>
      <p:sp>
        <p:nvSpPr>
          <p:cNvPr id="26628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26629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Anotace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2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Prezentace je určena žákům 7. tříd základních škol.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2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V první části </a:t>
            </a:r>
            <a:r>
              <a:rPr lang="cs-CZ" sz="24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prezentace je </a:t>
            </a:r>
            <a:r>
              <a:rPr lang="cs-CZ" sz="2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definován </a:t>
            </a:r>
            <a:r>
              <a:rPr lang="cs-CZ" sz="24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podtlak a jeho využití. Jsou připojena dvě videa na demonstraci podtlaku.</a:t>
            </a:r>
            <a:endParaRPr lang="cs-CZ" sz="24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2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Ve druhé části </a:t>
            </a:r>
            <a:r>
              <a:rPr lang="cs-CZ" sz="24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je uveden přetlak a možnosti jeho využití.</a:t>
            </a:r>
            <a:r>
              <a:rPr lang="cs-CZ" sz="2400" dirty="0" smtClean="0"/>
              <a:t>  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24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V </a:t>
            </a:r>
            <a:r>
              <a:rPr lang="cs-CZ" sz="2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závěru prezentace jsou otázky k zamyšlení a správné </a:t>
            </a:r>
            <a:r>
              <a:rPr lang="cs-CZ" sz="24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odpovědi.</a:t>
            </a:r>
            <a:endParaRPr lang="cs-CZ" sz="2400" dirty="0"/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sz="24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400" kern="0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Podtlak a přetlak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Podtlak</a:t>
            </a:r>
            <a:endParaRPr lang="cs-CZ" sz="5400" dirty="0">
              <a:ln w="10160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dist="38100" dir="2700000" algn="tl" rotWithShape="0">
                  <a:prstClr val="black"/>
                </a:outerShdw>
              </a:effectLst>
              <a:latin typeface="Arial" pitchFamily="34" charset="0"/>
              <a:ea typeface="Arial Unicode MS" pitchFamily="34" charset="-128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6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Tlak menší </a:t>
            </a:r>
            <a:r>
              <a:rPr lang="cs-CZ" sz="60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než atmosférický </a:t>
            </a:r>
            <a:r>
              <a:rPr lang="cs-CZ" sz="6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tlak se nazývá podtlak</a:t>
            </a:r>
            <a:r>
              <a:rPr lang="cs-CZ" sz="60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.</a:t>
            </a:r>
            <a:endParaRPr lang="cs-CZ" sz="60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4400" dirty="0">
              <a:latin typeface="+mj-lt"/>
              <a:ea typeface="+mj-ea"/>
              <a:cs typeface="+mj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Využití podtlaku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Podtlaku využívá ke své činnosti parní stroj</a:t>
            </a:r>
            <a:r>
              <a:rPr lang="cs-CZ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.</a:t>
            </a:r>
            <a:endParaRPr lang="cs-CZ" dirty="0"/>
          </a:p>
          <a:p>
            <a:pPr marL="0" indent="0" eaLnBrk="1" hangingPunct="1">
              <a:buClr>
                <a:srgbClr val="99FF99"/>
              </a:buClr>
              <a:buSzPct val="80000"/>
              <a:buFont typeface="Arial" pitchFamily="34" charset="0"/>
              <a:buNone/>
              <a:defRPr/>
            </a:pPr>
            <a:endParaRPr lang="cs-CZ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</p:txBody>
      </p:sp>
      <p:pic>
        <p:nvPicPr>
          <p:cNvPr id="3174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401888"/>
            <a:ext cx="4981575" cy="373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Princip parního stroje</a:t>
            </a:r>
          </a:p>
        </p:txBody>
      </p:sp>
      <p:pic>
        <p:nvPicPr>
          <p:cNvPr id="32770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55725" y="1628775"/>
            <a:ext cx="6432550" cy="41862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Trik se svíčkou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23938" y="1600200"/>
            <a:ext cx="7219950" cy="4525963"/>
          </a:xfrm>
        </p:spPr>
        <p:txBody>
          <a:bodyPr rtlCol="0">
            <a:normAutofit fontScale="92500" lnSpcReduction="20000"/>
          </a:bodyPr>
          <a:lstStyle/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sz="2400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algn="r"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24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hlinkClick r:id="rId2"/>
              </a:rPr>
              <a:t>Video</a:t>
            </a:r>
            <a:endParaRPr lang="cs-CZ" sz="24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3379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3938" y="1412875"/>
            <a:ext cx="7096125" cy="397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Jak dostat vajíčko do </a:t>
            </a:r>
            <a:r>
              <a:rPr lang="cs-CZ" kern="0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láhve a zpět </a:t>
            </a:r>
            <a:r>
              <a:rPr lang="cs-CZ" kern="0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ven?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8525"/>
          </a:xfrm>
        </p:spPr>
        <p:txBody>
          <a:bodyPr rtlCol="0">
            <a:normAutofit lnSpcReduction="10000"/>
          </a:bodyPr>
          <a:lstStyle/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algn="r"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sz="2400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  <a:hlinkClick r:id="rId2"/>
            </a:endParaRPr>
          </a:p>
          <a:p>
            <a:pPr algn="r"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24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hlinkClick r:id="rId2"/>
              </a:rPr>
              <a:t>Video</a:t>
            </a:r>
            <a:endParaRPr lang="cs-CZ" sz="24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3481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1150" y="1704975"/>
            <a:ext cx="3441700" cy="438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Další využití </a:t>
            </a:r>
            <a:r>
              <a:rPr lang="cs-CZ" kern="0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podtlaku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2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Zařízení: pumpy, </a:t>
            </a:r>
            <a:r>
              <a:rPr lang="cs-CZ" sz="28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vysavač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28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Činnosti</a:t>
            </a:r>
            <a:r>
              <a:rPr lang="cs-CZ" sz="2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: dýchání, pití zvířat, sání při kojení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sz="28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3584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0988" y="3284538"/>
            <a:ext cx="863917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Přetlak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6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Tlak větší </a:t>
            </a:r>
            <a:r>
              <a:rPr lang="cs-CZ" sz="60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než atmosférický </a:t>
            </a:r>
            <a:r>
              <a:rPr lang="cs-CZ" sz="6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tlak se nazývá přetlak.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Použití přetlaku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Domácí vodárny</a:t>
            </a:r>
            <a:endParaRPr lang="cs-CZ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grpSp>
        <p:nvGrpSpPr>
          <p:cNvPr id="37891" name="Skupina 5"/>
          <p:cNvGrpSpPr>
            <a:grpSpLocks/>
          </p:cNvGrpSpPr>
          <p:nvPr/>
        </p:nvGrpSpPr>
        <p:grpSpPr bwMode="auto">
          <a:xfrm>
            <a:off x="750888" y="2349500"/>
            <a:ext cx="7642225" cy="3856038"/>
            <a:chOff x="971600" y="2780928"/>
            <a:chExt cx="7642115" cy="3857391"/>
          </a:xfrm>
        </p:grpSpPr>
        <p:pic>
          <p:nvPicPr>
            <p:cNvPr id="37892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971600" y="2780928"/>
              <a:ext cx="3850973" cy="38573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893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626118" y="2780928"/>
              <a:ext cx="3987597" cy="3857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Další využití přetlaku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hangingPunct="1">
              <a:lnSpc>
                <a:spcPct val="90000"/>
              </a:lnSpc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2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Pneumatiky, nafukovací haly, nafukovací matrace, </a:t>
            </a:r>
            <a:r>
              <a:rPr lang="cs-CZ" sz="28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spreje, stříkání </a:t>
            </a:r>
            <a:r>
              <a:rPr lang="cs-CZ" sz="2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barev, tlakové láhve </a:t>
            </a:r>
            <a:r>
              <a:rPr lang="cs-CZ" sz="28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při sváření, kyslíkové </a:t>
            </a:r>
            <a:r>
              <a:rPr lang="cs-CZ" sz="28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nádoby – potápěči, kosmonauti, horolezci, </a:t>
            </a:r>
            <a:r>
              <a:rPr lang="cs-CZ" sz="28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lékařství</a:t>
            </a:r>
          </a:p>
        </p:txBody>
      </p:sp>
      <p:pic>
        <p:nvPicPr>
          <p:cNvPr id="3891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9900" y="4149725"/>
            <a:ext cx="8205788" cy="185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Další využití přetlaku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hangingPunct="1">
              <a:lnSpc>
                <a:spcPct val="90000"/>
              </a:lnSpc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28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Hustilka, kompresor, ventilátor</a:t>
            </a:r>
            <a:endParaRPr lang="cs-CZ" dirty="0"/>
          </a:p>
        </p:txBody>
      </p:sp>
      <p:pic>
        <p:nvPicPr>
          <p:cNvPr id="3993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7063" y="3440113"/>
            <a:ext cx="7888287" cy="254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Zamysli se…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eaLnBrk="1" hangingPunct="1">
              <a:lnSpc>
                <a:spcPct val="90000"/>
              </a:lnSpc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Vysvětlete, jak člověk pije brčkem.</a:t>
            </a:r>
          </a:p>
          <a:p>
            <a:pPr eaLnBrk="1" hangingPunct="1">
              <a:lnSpc>
                <a:spcPct val="90000"/>
              </a:lnSpc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  <a:p>
            <a:pPr eaLnBrk="1" hangingPunct="1">
              <a:lnSpc>
                <a:spcPct val="90000"/>
              </a:lnSpc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V ústech se vytváří podtlak a atmosférický tlak vtlačuje tekutinu do úst.</a:t>
            </a:r>
            <a:endParaRPr lang="cs-CZ" dirty="0"/>
          </a:p>
        </p:txBody>
      </p:sp>
      <p:sp>
        <p:nvSpPr>
          <p:cNvPr id="40963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1628775"/>
            <a:ext cx="2952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Zamysli se…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 rtlCol="0">
            <a:normAutofit/>
          </a:bodyPr>
          <a:lstStyle/>
          <a:p>
            <a:pPr eaLnBrk="1" hangingPunct="1">
              <a:lnSpc>
                <a:spcPct val="90000"/>
              </a:lnSpc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Jakým způsobem je vzduch nasáván do plic?</a:t>
            </a:r>
          </a:p>
          <a:p>
            <a:pPr eaLnBrk="1" hangingPunct="1">
              <a:lnSpc>
                <a:spcPct val="90000"/>
              </a:lnSpc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  <a:p>
            <a:pPr eaLnBrk="1" hangingPunct="1">
              <a:lnSpc>
                <a:spcPct val="90000"/>
              </a:lnSpc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Zvětšením objemu plic se v nich vytváří přechodně podtlak, který je vnějším vzduchem ihned vyrovnán.</a:t>
            </a:r>
            <a:endParaRPr lang="cs-CZ" dirty="0"/>
          </a:p>
        </p:txBody>
      </p:sp>
      <p:sp>
        <p:nvSpPr>
          <p:cNvPr id="41987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700213"/>
            <a:ext cx="4097338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Zamysli se…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85000" lnSpcReduction="20000"/>
          </a:bodyPr>
          <a:lstStyle/>
          <a:p>
            <a:pPr eaLnBrk="1" hangingPunct="1">
              <a:lnSpc>
                <a:spcPct val="90000"/>
              </a:lnSpc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Při potápění těsně pod hladinu dýchají potápěči pomocí zahnuté trubičky, která vyčnívá nad hladinu. Bylo by možné při potápění do větších hloubek k dýchání použít např. dlouhou hadici ústící nad hladinu?</a:t>
            </a:r>
          </a:p>
          <a:p>
            <a:pPr eaLnBrk="1" hangingPunct="1">
              <a:lnSpc>
                <a:spcPct val="90000"/>
              </a:lnSpc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endParaRPr lang="cs-CZ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  <a:p>
            <a:pPr eaLnBrk="1" hangingPunct="1">
              <a:lnSpc>
                <a:spcPct val="90000"/>
              </a:lnSpc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V příliš dlouhé hadici by nedocházelo k výměně vzduchu, nýbrž k jeho posouvání. Člověk by tak vdechoval již jednou vydechnutý vzduch.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0263" y="1628775"/>
            <a:ext cx="3917950" cy="386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750" y="1484313"/>
            <a:ext cx="8229600" cy="4525962"/>
          </a:xfrm>
        </p:spPr>
        <p:txBody>
          <a:bodyPr>
            <a:normAutofit/>
          </a:bodyPr>
          <a:lstStyle/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</a:pP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JÁCHYM, František a Jiří TESAŘ. </a:t>
            </a:r>
            <a:r>
              <a:rPr lang="cs-CZ" sz="1600" i="1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Fyzika pro 7. ročník základní školy</a:t>
            </a: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 Dotisk 1. vydání. Praha: SPN, 2001. ISBN 80-7235-116-8.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</a:pP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JÁCHYM, František a Jiří TESAŘ. Sbírka úloh z fyziky pro 6.-9. ročník základní školy. 1. vydání. Praha: SPN - pedagogické nakladatelství, a.s., 2004. ISBN 80-7235-256-3.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</a:pP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Parní stroj. In: Wikipedia: the free encyclopedia [online]. San Francisco (CA): Wikimedia Foundation, 2001- [cit. 2012-05-30]. Dostupné z: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</a:pPr>
            <a:r>
              <a:rPr lang="cs-CZ" sz="1600" smtClean="0">
                <a:solidFill>
                  <a:schemeClr val="hlink"/>
                </a:solidFill>
              </a:rPr>
              <a:t>http://upload.wikimedia.org/wikipedia/commons/thumb/f/f0/Steam_engine_in_action.gif/220px-Steam_engine_in_action.gif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</a:pP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KUTIL, Michal. Po</a:t>
            </a:r>
            <a:r>
              <a:rPr lang="cs-CZ" sz="160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hybu</a:t>
            </a: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jící se parní stroj. Tim.cz [online]. [cit. 2012-05-30]. Dostupné </a:t>
            </a:r>
            <a:r>
              <a:rPr lang="cs-CZ" sz="160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z:http://www.tim.cz/album/2005/malmo/p5282151.jpg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</a:pP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Deset super triků na každou party. Srandaweb.com [online]. [cit. 2012-05-30]. Dostupné z:</a:t>
            </a:r>
            <a:r>
              <a:rPr lang="cs-CZ" sz="1600" smtClean="0"/>
              <a:t> </a:t>
            </a:r>
            <a:r>
              <a:rPr lang="cs-CZ" sz="1600" smtClean="0">
                <a:hlinkClick r:id="rId2"/>
              </a:rPr>
              <a:t>http://www.srandaweb.com/deset-super-triku-na-kazdou-party-2011020215.html</a:t>
            </a:r>
            <a:endParaRPr lang="cs-CZ" sz="1600" smtClean="0"/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</a:pP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Pokusy s vajíčky. Fyzmatik.píše [online]. [cit. 2012-05-30]. Dostupné z: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</a:pPr>
            <a:r>
              <a:rPr lang="cs-CZ" sz="1600" smtClean="0">
                <a:solidFill>
                  <a:schemeClr val="hlink"/>
                </a:solidFill>
              </a:rPr>
              <a:t>http://fyzmatik.pise.cz/img/120423.jpg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</a:pPr>
            <a:endParaRPr lang="cs-CZ" sz="1400" smtClean="0"/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</a:pPr>
            <a:endParaRPr lang="cs-CZ" sz="1400" smtClean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</a:pPr>
            <a:endParaRPr 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kern="0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</a:rPr>
              <a:t>Citace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Přetlak, podtlak, vakuum. Podpora výuky fyziky a chemie formou prezentace[online]. [cit. 2012-05-30]. Dostupné z: </a:t>
            </a:r>
            <a:r>
              <a:rPr lang="cs-CZ" sz="1600" smtClean="0">
                <a:solidFill>
                  <a:srgbClr val="000000"/>
                </a:solidFill>
                <a:hlinkClick r:id="rId2"/>
              </a:rPr>
              <a:t>http://www.prezentace-fyzika-chemie.wz.cz/fyzika.html</a:t>
            </a:r>
            <a:endParaRPr lang="cs-CZ" sz="1600" smtClean="0">
              <a:solidFill>
                <a:srgbClr val="000000"/>
              </a:solidFill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Domácí vodárny. Speroni [online]. [cit. 2012-05-30]. Dostupné z</a:t>
            </a:r>
            <a:r>
              <a:rPr lang="cs-CZ" sz="1600" smtClean="0">
                <a:solidFill>
                  <a:srgbClr val="000000"/>
                </a:solidFill>
              </a:rPr>
              <a:t>:</a:t>
            </a:r>
            <a:endParaRPr lang="cs-CZ" sz="1600" smtClean="0">
              <a:solidFill>
                <a:srgbClr val="000000"/>
              </a:solidFill>
              <a:latin typeface="Arial" charset="0"/>
            </a:endParaRP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1600" smtClean="0">
                <a:solidFill>
                  <a:schemeClr val="hlink"/>
                </a:solidFill>
              </a:rPr>
              <a:t>http://www.speroni.cz/img/Produkty/speroni_vodarna_rsm_5.jpg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Domácí vodárna. THURN, Jiří. Akvagast [online]. [cit. 2012-05-30]. Dostupné z: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1600" smtClean="0">
                <a:solidFill>
                  <a:schemeClr val="hlink"/>
                </a:solidFill>
              </a:rPr>
              <a:t>http://www.akvagast.cz/media/catalog/product/cache/1/image/9df78eab33525d08d6e5fb8d27136e95/h/y/hydrofresh.jpg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Reklamní fotografie. 123RF [online]. [cit. 2012-05-30]. Dostupné z: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cs-CZ" sz="1600" smtClean="0">
                <a:solidFill>
                  <a:schemeClr val="hlink"/>
                </a:solidFill>
              </a:rPr>
              <a:t>http://us.123rf.com/400wm/400/400/dmbaker/dmbaker0711/dmbaker071100040/2083939-izolovana-studio-za-ba-r-kra-sna-mlada-a-ena-pa-t-za-a-iva-a-ervena-pita-bra-kem.jpg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en-US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Dream of Growing Replacement Lungs. Biomedical Blog [online]. [cit. 2012-0</a:t>
            </a: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5</a:t>
            </a:r>
            <a:r>
              <a:rPr lang="en-US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-</a:t>
            </a: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</a:t>
            </a:r>
            <a:r>
              <a:rPr lang="en-US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0]. Dostupné z: </a:t>
            </a:r>
            <a:r>
              <a:rPr lang="cs-CZ" sz="160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http://www.biomedicalblog.com/wpcontent/themes/gazette/thumb.php?src=wp-content/uploads/2010/07/Lung.jpg&amp;w=250&amp;h=180&amp;zc=1&amp;q=90</a:t>
            </a:r>
          </a:p>
          <a:p>
            <a:pPr eaLnBrk="1" hangingPunct="1">
              <a:buClr>
                <a:srgbClr val="99FF99"/>
              </a:buClr>
              <a:buSzPct val="80000"/>
              <a:buFont typeface="Wingdings" pitchFamily="2" charset="2"/>
              <a:buChar char="Ø"/>
              <a:defRPr/>
            </a:pPr>
            <a:r>
              <a:rPr lang="en-US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How to Make Your Scuba Diving Safe and Pleasant: Simple Advices. Scuba Diving.com [online]. [cit. 2012-0</a:t>
            </a: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5</a:t>
            </a:r>
            <a:r>
              <a:rPr lang="en-US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-</a:t>
            </a:r>
            <a:r>
              <a:rPr lang="cs-CZ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</a:t>
            </a:r>
            <a:r>
              <a:rPr lang="en-US" sz="160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0]. Dostupné z: </a:t>
            </a:r>
            <a:r>
              <a:rPr lang="cs-CZ" sz="160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http://www.scubadivingdot.com/wp-content/uploads/2011/04/perth_scuba_diving1.jpg</a:t>
            </a:r>
          </a:p>
          <a:p>
            <a:pPr eaLnBrk="1" hangingPunct="1">
              <a:defRPr/>
            </a:pPr>
            <a:endParaRPr lang="cs-CZ" sz="160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7FCC54"/>
      </a:hlink>
      <a:folHlink>
        <a:srgbClr val="E36C09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</TotalTime>
  <Words>428</Words>
  <Application>Microsoft Office PowerPoint</Application>
  <PresentationFormat>Předvádění na obrazovce (4:3)</PresentationFormat>
  <Paragraphs>76</Paragraphs>
  <Slides>18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Arial</vt:lpstr>
      <vt:lpstr>Calibri</vt:lpstr>
      <vt:lpstr>Wingdings</vt:lpstr>
      <vt:lpstr>Motiv systému Office</vt:lpstr>
      <vt:lpstr>1_Motiv systému Office</vt:lpstr>
      <vt:lpstr>Snímek 1</vt:lpstr>
      <vt:lpstr>Anotace</vt:lpstr>
      <vt:lpstr>Podtlak a přetlak</vt:lpstr>
      <vt:lpstr>Snímek 4</vt:lpstr>
      <vt:lpstr>Využití podtlaku</vt:lpstr>
      <vt:lpstr>Princip parního stroje</vt:lpstr>
      <vt:lpstr>Trik se svíčkou</vt:lpstr>
      <vt:lpstr>Jak dostat vajíčko do láhve a zpět ven?</vt:lpstr>
      <vt:lpstr>Další využití podtlaku</vt:lpstr>
      <vt:lpstr>Přetlak</vt:lpstr>
      <vt:lpstr>Použití přetlaku</vt:lpstr>
      <vt:lpstr>Další využití přetlaku</vt:lpstr>
      <vt:lpstr>Další využití přetlaku</vt:lpstr>
      <vt:lpstr>Zamysli se…</vt:lpstr>
      <vt:lpstr>Zamysli se…</vt:lpstr>
      <vt:lpstr>Zamysli se…</vt:lpstr>
      <vt:lpstr>Citace</vt:lpstr>
      <vt:lpstr>Citace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MiP</dc:creator>
  <cp:lastModifiedBy>SykorovaPa</cp:lastModifiedBy>
  <cp:revision>39</cp:revision>
  <dcterms:created xsi:type="dcterms:W3CDTF">2012-05-31T16:33:07Z</dcterms:created>
  <dcterms:modified xsi:type="dcterms:W3CDTF">2012-06-25T10:15:41Z</dcterms:modified>
</cp:coreProperties>
</file>