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7"/>
  </p:notesMasterIdLst>
  <p:sldIdLst>
    <p:sldId id="272" r:id="rId3"/>
    <p:sldId id="256" r:id="rId4"/>
    <p:sldId id="273" r:id="rId5"/>
    <p:sldId id="257" r:id="rId6"/>
    <p:sldId id="269" r:id="rId7"/>
    <p:sldId id="263" r:id="rId8"/>
    <p:sldId id="264" r:id="rId9"/>
    <p:sldId id="270" r:id="rId10"/>
    <p:sldId id="265" r:id="rId11"/>
    <p:sldId id="266" r:id="rId12"/>
    <p:sldId id="267" r:id="rId13"/>
    <p:sldId id="268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44" autoAdjust="0"/>
    <p:restoredTop sz="94660"/>
  </p:normalViewPr>
  <p:slideViewPr>
    <p:cSldViewPr>
      <p:cViewPr varScale="1">
        <p:scale>
          <a:sx n="74" d="100"/>
          <a:sy n="74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Použití elektromagnetu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881256-58E5-4D0E-B06B-E89970282120}" type="presOf" srcId="{757F3AB3-0718-4624-B441-E567A8F0AB56}" destId="{333A1088-737F-45CB-B68E-254E46348037}" srcOrd="0" destOrd="0" presId="urn:microsoft.com/office/officeart/2005/8/layout/target3"/>
    <dgm:cxn modelId="{FAD6BB3D-39FC-4D3C-B8DF-197260B48C4C}" type="presOf" srcId="{D1D4F407-5343-4D3F-B5B9-D407B03CAEB4}" destId="{AED2198E-93D5-4001-81B4-73124B309672}" srcOrd="1" destOrd="0" presId="urn:microsoft.com/office/officeart/2005/8/layout/target3"/>
    <dgm:cxn modelId="{991D97A9-F886-4CDA-950D-DD33AA967828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9B4E38F-D0CC-470E-AE17-CA90D7A87DC7}" type="presOf" srcId="{D1D4F407-5343-4D3F-B5B9-D407B03CAEB4}" destId="{D005CE8C-CC26-4C3E-AC11-E15060ECD759}" srcOrd="0" destOrd="0" presId="urn:microsoft.com/office/officeart/2005/8/layout/target3"/>
    <dgm:cxn modelId="{4395AF56-2F9D-4D6C-98DE-6F433B805286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C97CB7D-03E1-4700-9506-5AAAB22FC044}" type="presOf" srcId="{D1B46980-6531-4606-95E6-44980827E919}" destId="{2BE915AB-18AA-4053-B92C-3BFC9ED204BB}" srcOrd="1" destOrd="0" presId="urn:microsoft.com/office/officeart/2005/8/layout/target3"/>
    <dgm:cxn modelId="{0D77A692-36F7-450F-9D8B-425FE3F60063}" type="presOf" srcId="{D1B46980-6531-4606-95E6-44980827E919}" destId="{6140AFEC-043D-4C43-A2F9-D0F5331DF3A3}" srcOrd="0" destOrd="0" presId="urn:microsoft.com/office/officeart/2005/8/layout/target3"/>
    <dgm:cxn modelId="{F639EAA0-BDE3-449B-9DE7-59387071D78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3D2701-EB1B-4B05-84DF-9A729FC9DF48}" type="presOf" srcId="{B651F6E3-6281-48DB-9319-2AEAFDAE7572}" destId="{6BB5E863-4638-4E1D-BFDE-399D028AC4ED}" srcOrd="1" destOrd="0" presId="urn:microsoft.com/office/officeart/2005/8/layout/target3"/>
    <dgm:cxn modelId="{B9DFD2AF-2D12-4D22-B958-691EDC42EC5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6793553-DDAA-406E-B08C-5073B9C0285F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FD9847-4EB5-478B-A547-8216F8B707E0}" type="presParOf" srcId="{333A1088-737F-45CB-B68E-254E46348037}" destId="{F5ABB229-8D3B-4694-996A-96F23CF14429}" srcOrd="0" destOrd="0" presId="urn:microsoft.com/office/officeart/2005/8/layout/target3"/>
    <dgm:cxn modelId="{EB45A5F2-B274-4F3B-8E36-7E1801DB4F42}" type="presParOf" srcId="{333A1088-737F-45CB-B68E-254E46348037}" destId="{F41139FD-01EE-4571-8B17-4FB00FC51163}" srcOrd="1" destOrd="0" presId="urn:microsoft.com/office/officeart/2005/8/layout/target3"/>
    <dgm:cxn modelId="{6E40D6A6-6831-4AFF-90A5-F3B75D79958F}" type="presParOf" srcId="{333A1088-737F-45CB-B68E-254E46348037}" destId="{D005CE8C-CC26-4C3E-AC11-E15060ECD759}" srcOrd="2" destOrd="0" presId="urn:microsoft.com/office/officeart/2005/8/layout/target3"/>
    <dgm:cxn modelId="{91A18585-1B31-4C8F-9DEF-0416D103B7F2}" type="presParOf" srcId="{333A1088-737F-45CB-B68E-254E46348037}" destId="{2C702D82-9B77-49B7-9568-BB8EB47C3372}" srcOrd="3" destOrd="0" presId="urn:microsoft.com/office/officeart/2005/8/layout/target3"/>
    <dgm:cxn modelId="{4D6A9F9B-8A36-4107-A708-E155D4979FAD}" type="presParOf" srcId="{333A1088-737F-45CB-B68E-254E46348037}" destId="{A52A0455-90FF-4808-ABD0-F02540D31D5A}" srcOrd="4" destOrd="0" presId="urn:microsoft.com/office/officeart/2005/8/layout/target3"/>
    <dgm:cxn modelId="{27341700-D717-4B33-A56B-050B721EE939}" type="presParOf" srcId="{333A1088-737F-45CB-B68E-254E46348037}" destId="{6140AFEC-043D-4C43-A2F9-D0F5331DF3A3}" srcOrd="5" destOrd="0" presId="urn:microsoft.com/office/officeart/2005/8/layout/target3"/>
    <dgm:cxn modelId="{3EAEED02-115A-4F6A-BF39-7535404E7C1D}" type="presParOf" srcId="{333A1088-737F-45CB-B68E-254E46348037}" destId="{9358AC05-5D7D-4327-9F80-1AD486AEA664}" srcOrd="6" destOrd="0" presId="urn:microsoft.com/office/officeart/2005/8/layout/target3"/>
    <dgm:cxn modelId="{EE12A72B-D9BA-4882-81F9-C89C80CCC074}" type="presParOf" srcId="{333A1088-737F-45CB-B68E-254E46348037}" destId="{313FC574-E1CD-4FB4-B054-0B805CE0447D}" srcOrd="7" destOrd="0" presId="urn:microsoft.com/office/officeart/2005/8/layout/target3"/>
    <dgm:cxn modelId="{3774F2F6-F894-4F9E-ADEB-E51FD2EF64DD}" type="presParOf" srcId="{333A1088-737F-45CB-B68E-254E46348037}" destId="{619D679B-A015-4ECF-8348-D1034C574F40}" srcOrd="8" destOrd="0" presId="urn:microsoft.com/office/officeart/2005/8/layout/target3"/>
    <dgm:cxn modelId="{CDCDF2B3-3DE3-4A2F-983A-0EEC82B6C1B3}" type="presParOf" srcId="{333A1088-737F-45CB-B68E-254E46348037}" destId="{322283A8-4A27-4CDA-BAE3-F381106A9174}" srcOrd="9" destOrd="0" presId="urn:microsoft.com/office/officeart/2005/8/layout/target3"/>
    <dgm:cxn modelId="{9D1D2CF0-46D2-4F11-8D64-0C2197FBB04F}" type="presParOf" srcId="{333A1088-737F-45CB-B68E-254E46348037}" destId="{FFC9F71D-1B4F-4AD9-A4A6-86ADEFC8AF5C}" srcOrd="10" destOrd="0" presId="urn:microsoft.com/office/officeart/2005/8/layout/target3"/>
    <dgm:cxn modelId="{A58D8019-8535-44FA-AFB9-7F91409DBB15}" type="presParOf" srcId="{333A1088-737F-45CB-B68E-254E46348037}" destId="{25B08C86-7E15-44DC-BE7F-FFB55DD49D12}" srcOrd="11" destOrd="0" presId="urn:microsoft.com/office/officeart/2005/8/layout/target3"/>
    <dgm:cxn modelId="{0703A05F-F7EA-43E9-9723-A446E38179E0}" type="presParOf" srcId="{333A1088-737F-45CB-B68E-254E46348037}" destId="{76644BE8-9D7C-4C09-B250-3D10AF48CBB7}" srcOrd="12" destOrd="0" presId="urn:microsoft.com/office/officeart/2005/8/layout/target3"/>
    <dgm:cxn modelId="{A5E27B1B-E1C4-4DBB-9158-52C41C356ADB}" type="presParOf" srcId="{333A1088-737F-45CB-B68E-254E46348037}" destId="{EE85B701-7295-41C0-BA7A-34D3756A2AE6}" srcOrd="13" destOrd="0" presId="urn:microsoft.com/office/officeart/2005/8/layout/target3"/>
    <dgm:cxn modelId="{86567300-1D25-42D5-92DE-6830DF688835}" type="presParOf" srcId="{333A1088-737F-45CB-B68E-254E46348037}" destId="{8BEBB6EC-1DAA-4CAC-8A25-BC0FCBD5DBD5}" srcOrd="14" destOrd="0" presId="urn:microsoft.com/office/officeart/2005/8/layout/target3"/>
    <dgm:cxn modelId="{4A8364CB-E42D-43C4-88A2-424A5658CDD4}" type="presParOf" srcId="{333A1088-737F-45CB-B68E-254E46348037}" destId="{AED2198E-93D5-4001-81B4-73124B309672}" srcOrd="15" destOrd="0" presId="urn:microsoft.com/office/officeart/2005/8/layout/target3"/>
    <dgm:cxn modelId="{56DAF382-23C4-4BE6-9A7B-15FA3A5F9D34}" type="presParOf" srcId="{333A1088-737F-45CB-B68E-254E46348037}" destId="{2BE915AB-18AA-4053-B92C-3BFC9ED204BB}" srcOrd="16" destOrd="0" presId="urn:microsoft.com/office/officeart/2005/8/layout/target3"/>
    <dgm:cxn modelId="{11091A93-C448-47A4-822E-88814CDD3EA5}" type="presParOf" srcId="{333A1088-737F-45CB-B68E-254E46348037}" destId="{6BB5E863-4638-4E1D-BFDE-399D028AC4ED}" srcOrd="17" destOrd="0" presId="urn:microsoft.com/office/officeart/2005/8/layout/target3"/>
    <dgm:cxn modelId="{C2BF7518-5A72-40A2-8CBD-8665B76422DE}" type="presParOf" srcId="{333A1088-737F-45CB-B68E-254E46348037}" destId="{5A5FFA88-C948-4069-8E93-59FA12366E83}" srcOrd="18" destOrd="0" presId="urn:microsoft.com/office/officeart/2005/8/layout/target3"/>
    <dgm:cxn modelId="{BA8BEEC4-47D8-48B2-9CBA-863D7D11B7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11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Použití elektromagnetu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D23BA-108C-4E96-8F59-D3202C14B30E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0F642-90AB-48FA-B36B-EE96788C70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0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74E8D2D-24B8-4B5F-8067-34A10CE9CB29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ADC91E1-7D2F-481D-A321-D90AD9B567A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edee/content/microsites/elektrina/zaj5.htm" TargetMode="External"/><Relationship Id="rId7" Type="http://schemas.openxmlformats.org/officeDocument/2006/relationships/hyperlink" Target="http://cs.wikipedia.org/wiki/Sv%C4%9Bteln%C3%A9_signaliza%C4%8Dn%C3%AD_za%C5%99%C3%ADzen%C3%AD" TargetMode="External"/><Relationship Id="rId2" Type="http://schemas.openxmlformats.org/officeDocument/2006/relationships/hyperlink" Target="http://vyuka.ic.cz/elektrina-dynamika/index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ximus.cz/PDF_katalogy/laboratorni_pristroje.pdf" TargetMode="External"/><Relationship Id="rId5" Type="http://schemas.openxmlformats.org/officeDocument/2006/relationships/hyperlink" Target="http://cs.wikipedia.org/wiki/Elektrick&#253;_jisti&#269;" TargetMode="External"/><Relationship Id="rId4" Type="http://schemas.openxmlformats.org/officeDocument/2006/relationships/hyperlink" Target="http://www.nts-brno.cz/vrtack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52679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oužití elektromagnetu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spcAft>
                <a:spcPct val="0"/>
              </a:spcAft>
              <a:buSzPct val="80000"/>
            </a:pPr>
            <a:r>
              <a:rPr lang="cs-CZ" dirty="0"/>
              <a:t>Prezentace je určena žákům </a:t>
            </a:r>
            <a:r>
              <a:rPr lang="cs-CZ" dirty="0" smtClean="0"/>
              <a:t>8. </a:t>
            </a:r>
            <a:r>
              <a:rPr lang="cs-CZ" dirty="0"/>
              <a:t>tříd základních škol.</a:t>
            </a:r>
          </a:p>
          <a:p>
            <a:pPr fontAlgn="base">
              <a:spcAft>
                <a:spcPct val="0"/>
              </a:spcAft>
              <a:buSzPct val="80000"/>
            </a:pPr>
            <a:r>
              <a:rPr lang="cs-CZ" dirty="0"/>
              <a:t>V </a:t>
            </a:r>
            <a:r>
              <a:rPr lang="cs-CZ" dirty="0" smtClean="0"/>
              <a:t>úvodu je definováno magnetické pole v </a:t>
            </a:r>
            <a:r>
              <a:rPr lang="cs-CZ" smtClean="0"/>
              <a:t>okolí cívky. </a:t>
            </a:r>
            <a:endParaRPr lang="cs-CZ" dirty="0"/>
          </a:p>
          <a:p>
            <a:pPr fontAlgn="base">
              <a:spcAft>
                <a:spcPct val="0"/>
              </a:spcAft>
              <a:buSzPct val="80000"/>
            </a:pPr>
            <a:r>
              <a:rPr lang="cs-CZ" dirty="0" smtClean="0"/>
              <a:t>Dále jsou uvedeny a popsány nejrůznější možnosti použití elektromagnetu.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71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P</a:t>
            </a:r>
            <a:r>
              <a:rPr lang="cs-CZ" sz="4800" dirty="0" smtClean="0"/>
              <a:t>oužití elektromagnetu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09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pole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Kolem cívky, kterou prochází elektrický proud, je magnetické pole, jehož magnetické indukční čáry mají stejný tvar jako v okolí trvalého magnetu.</a:t>
            </a:r>
          </a:p>
          <a:p>
            <a:r>
              <a:rPr lang="cs-CZ" sz="2800" dirty="0" smtClean="0"/>
              <a:t>Účinky magnetického pole cívky zesiluje železné nebo ocelové jádro.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149080"/>
            <a:ext cx="3312368" cy="2334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59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elektromagnetu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35" y="1861244"/>
            <a:ext cx="2304256" cy="1623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39349">
            <a:off x="567936" y="4266891"/>
            <a:ext cx="1946027" cy="194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0007">
            <a:off x="2674155" y="2557610"/>
            <a:ext cx="1706638" cy="2125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349" y="1783288"/>
            <a:ext cx="2036763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84248">
            <a:off x="6438419" y="2823959"/>
            <a:ext cx="1712913" cy="2015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049" y="4660686"/>
            <a:ext cx="2047875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990" y="728464"/>
            <a:ext cx="1658937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112" y="4955689"/>
            <a:ext cx="2105010" cy="1579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482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Elektromagnetický jeřáb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Na jeho rameni je zavěšen silný </a:t>
            </a:r>
            <a:r>
              <a:rPr lang="cs-CZ" sz="2800" dirty="0" smtClean="0"/>
              <a:t>elektromagnet. Pokud je </a:t>
            </a:r>
            <a:r>
              <a:rPr lang="cs-CZ" sz="2800" dirty="0" smtClean="0"/>
              <a:t>do cívky zapojený proud, elektromagnet přitahuje ocelové předměty a jeřáb je může přenášet </a:t>
            </a:r>
            <a:r>
              <a:rPr lang="cs-CZ" sz="2800" dirty="0" smtClean="0"/>
              <a:t>bez dalšího </a:t>
            </a:r>
            <a:r>
              <a:rPr lang="cs-CZ" sz="2800" dirty="0" smtClean="0"/>
              <a:t>upevňování.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983" y="4077072"/>
            <a:ext cx="3276034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2600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upínání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Ocelový </a:t>
            </a:r>
            <a:r>
              <a:rPr lang="cs-CZ" sz="2800" dirty="0"/>
              <a:t>předmět se na některých obráběcích strojích uchycuje pomocí silných elektromagnetů, umístěných pod povrchem upínací desky</a:t>
            </a:r>
            <a:r>
              <a:rPr lang="cs-CZ" sz="2800" dirty="0" smtClean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3789040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740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Elektromagnetický jistič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Nahrazuje </a:t>
            </a:r>
            <a:r>
              <a:rPr lang="cs-CZ" sz="2800" dirty="0"/>
              <a:t>dříve běžné tavné pojistky např. v bytech. Při překročení povolené velikosti proudu elektromagnet přitáhne kotvu a tak přeruší elektrický obvod. Po odstranění poruchy </a:t>
            </a:r>
            <a:r>
              <a:rPr lang="cs-CZ" sz="2800" dirty="0" smtClean="0"/>
              <a:t>se jistič </a:t>
            </a:r>
            <a:r>
              <a:rPr lang="cs-CZ" sz="2800" dirty="0"/>
              <a:t>znovu zapne zvednutím páčky.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892" y="3717032"/>
            <a:ext cx="1944216" cy="2412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35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Elektromagnetické relé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Skládá </a:t>
            </a:r>
            <a:r>
              <a:rPr lang="cs-CZ" sz="2800" dirty="0"/>
              <a:t>se z elektromagnetu a jednoho nebo několika </a:t>
            </a:r>
            <a:r>
              <a:rPr lang="cs-CZ" sz="2800" dirty="0" smtClean="0"/>
              <a:t>kontaktů. </a:t>
            </a:r>
            <a:r>
              <a:rPr lang="cs-CZ" sz="2800" dirty="0"/>
              <a:t>Průchodem proudu cívkou se přitáhne k jádru kotva a přitom spojí nebo rozpojí kontakty. Po vypnutí proudu se kontakty opět vrátí do původního stavu. Relé je důležitým prvkem automatizace, například </a:t>
            </a:r>
            <a:r>
              <a:rPr lang="cs-CZ" sz="2800" dirty="0" smtClean="0"/>
              <a:t>na železnici</a:t>
            </a:r>
            <a:r>
              <a:rPr lang="cs-CZ" sz="2800" dirty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982" y="4221088"/>
            <a:ext cx="2034037" cy="195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1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Elektromagnetický přerušovač proudu</a:t>
            </a:r>
            <a:br>
              <a:rPr lang="cs-CZ" dirty="0" smtClean="0"/>
            </a:br>
            <a:r>
              <a:rPr lang="cs-CZ" dirty="0" smtClean="0"/>
              <a:t>(Wagnerovo kladívko)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základem </a:t>
            </a:r>
            <a:r>
              <a:rPr lang="cs-CZ" sz="2800" dirty="0"/>
              <a:t>elektrického zvonku nebo bzučáku. Stisknutím tlačítka začne elektromagnetem procházet proud, jádro se zmagnetuje a přitáhne pružnou ocelovou kotvu. Její palička udeří do zvonku </a:t>
            </a:r>
            <a:r>
              <a:rPr lang="cs-CZ" sz="2800" dirty="0" smtClean="0"/>
              <a:t>a současně </a:t>
            </a:r>
            <a:r>
              <a:rPr lang="cs-CZ" sz="2800" dirty="0"/>
              <a:t>se přeruší kontakt. Magnetické pole zanikne, kotva odskočí od jádra, obvod se opět spojí </a:t>
            </a:r>
            <a:r>
              <a:rPr lang="cs-CZ" sz="2800" dirty="0" smtClean="0"/>
              <a:t>a celý </a:t>
            </a:r>
            <a:r>
              <a:rPr lang="cs-CZ" sz="2800" dirty="0"/>
              <a:t>děj se </a:t>
            </a:r>
            <a:r>
              <a:rPr lang="cs-CZ" sz="2800" dirty="0" smtClean="0"/>
              <a:t>opakuje.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824" y="4365104"/>
            <a:ext cx="1710376" cy="1944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158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Pevný disk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Informace </a:t>
            </a:r>
            <a:r>
              <a:rPr lang="cs-CZ" sz="2800" dirty="0"/>
              <a:t>zpracovávané počítačem se ukládají </a:t>
            </a:r>
            <a:r>
              <a:rPr lang="cs-CZ" sz="2800" dirty="0" smtClean="0"/>
              <a:t>ve formě </a:t>
            </a:r>
            <a:r>
              <a:rPr lang="cs-CZ" sz="2800" dirty="0"/>
              <a:t>magnetického záznamu, k záznamu a čtení slouží miniaturní magnetofonová </a:t>
            </a:r>
            <a:r>
              <a:rPr lang="cs-CZ" sz="2800" dirty="0" smtClean="0"/>
              <a:t>hlava. Podobně </a:t>
            </a:r>
            <a:r>
              <a:rPr lang="cs-CZ" sz="2800" dirty="0"/>
              <a:t>se informace uchovávají na disketě, magnetofonovém pásku nebo na videokazetě.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430" y="4293096"/>
            <a:ext cx="204314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803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Elektromagnetický měřicí přístroj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Měřený </a:t>
            </a:r>
            <a:r>
              <a:rPr lang="cs-CZ" sz="3000" dirty="0"/>
              <a:t>proud prochází cívkou, v jejíž dutině jsou dva pásky z měkké oceli. Jeden pásek je pevný, druhý otočný a spojený s ručkou ukazatele. Zapojením proudu se oba pásky souhlasně zmagnetují, odpuzují se a otočný pásek se odchýlí tím víc, čím větší je procházející proud</a:t>
            </a:r>
            <a:r>
              <a:rPr lang="cs-CZ" sz="3000" dirty="0" smtClean="0"/>
              <a:t>.</a:t>
            </a:r>
            <a:endParaRPr lang="cs-CZ" sz="3000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728" y="4509121"/>
            <a:ext cx="165454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746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V dobách před rozvojem polovodičové techniky měly elektromagnety využití i v dalších </a:t>
            </a:r>
            <a:r>
              <a:rPr lang="cs-CZ" sz="2800" dirty="0" smtClean="0"/>
              <a:t>oborech - telegrafní </a:t>
            </a:r>
            <a:r>
              <a:rPr lang="cs-CZ" sz="2800" dirty="0"/>
              <a:t>přístroje, telefonní ústředny, signalizační zařízení apod.</a:t>
            </a:r>
          </a:p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036" y="3861048"/>
            <a:ext cx="2655928" cy="1991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301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/>
              <a:t>JÁCHIM, František a Jiří TESAŘ. </a:t>
            </a:r>
            <a:r>
              <a:rPr lang="cs-CZ" sz="1600" i="1" dirty="0"/>
              <a:t>Fyzika pro </a:t>
            </a:r>
            <a:r>
              <a:rPr lang="cs-CZ" sz="1600" i="1" dirty="0" smtClean="0"/>
              <a:t>8. </a:t>
            </a:r>
            <a:r>
              <a:rPr lang="cs-CZ" sz="1600" i="1" dirty="0"/>
              <a:t>ročník základní školy</a:t>
            </a:r>
            <a:r>
              <a:rPr lang="cs-CZ" sz="1600" dirty="0"/>
              <a:t>. Dotisk 1. vydání. Praha: SPN - pedagogické nakladatelství, a. s., 2000. ISBN 80-7235-076-5</a:t>
            </a:r>
            <a:r>
              <a:rPr lang="cs-CZ" sz="1600" dirty="0" smtClean="0"/>
              <a:t>.</a:t>
            </a:r>
            <a:endParaRPr lang="cs-CZ" sz="1600" dirty="0" smtClean="0">
              <a:hlinkClick r:id="rId2"/>
            </a:endParaRPr>
          </a:p>
          <a:p>
            <a:r>
              <a:rPr lang="cs-CZ" sz="1600" dirty="0"/>
              <a:t>Magnetismus: Souvislost elektřiny a magnetismu. </a:t>
            </a:r>
            <a:r>
              <a:rPr lang="cs-CZ" sz="1600" i="1" dirty="0"/>
              <a:t>Magnetismus</a:t>
            </a:r>
            <a:r>
              <a:rPr lang="cs-CZ" sz="1600" dirty="0"/>
              <a:t>: </a:t>
            </a:r>
            <a:r>
              <a:rPr lang="cs-CZ" sz="1600" i="1" dirty="0"/>
              <a:t>Souvislost elektřiny </a:t>
            </a:r>
            <a:r>
              <a:rPr lang="cs-CZ" sz="1600" i="1" dirty="0" smtClean="0"/>
              <a:t>a magnetismu</a:t>
            </a:r>
            <a:r>
              <a:rPr lang="cs-CZ" sz="1600" dirty="0"/>
              <a:t> [online]. [cit. </a:t>
            </a:r>
            <a:r>
              <a:rPr lang="cs-CZ" sz="1600" dirty="0" smtClean="0"/>
              <a:t>2012-05-01]. </a:t>
            </a:r>
            <a:r>
              <a:rPr lang="cs-CZ" sz="1600" dirty="0"/>
              <a:t>Dostupné z: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vyuka.ic.cz/elektrina-dynamika/index.htm</a:t>
            </a:r>
            <a:endParaRPr lang="cs-CZ" sz="1600" dirty="0" smtClean="0"/>
          </a:p>
          <a:p>
            <a:r>
              <a:rPr lang="pl-PL" sz="1600" dirty="0"/>
              <a:t>Elektřina: Magnety a elektromagnety. </a:t>
            </a:r>
            <a:r>
              <a:rPr lang="pl-PL" sz="1600" i="1" dirty="0"/>
              <a:t>Elektřina</a:t>
            </a:r>
            <a:r>
              <a:rPr lang="pl-PL" sz="1600" dirty="0"/>
              <a:t>: </a:t>
            </a:r>
            <a:r>
              <a:rPr lang="pl-PL" sz="1600" i="1" dirty="0"/>
              <a:t>Magnety a elektromagnety</a:t>
            </a:r>
            <a:r>
              <a:rPr lang="pl-PL" sz="1600" dirty="0"/>
              <a:t> [online]. [cit. 2012-05-07]. Dostupné z: </a:t>
            </a:r>
            <a:r>
              <a:rPr lang="pl-PL" sz="1600" dirty="0">
                <a:hlinkClick r:id="rId3"/>
              </a:rPr>
              <a:t>http://</a:t>
            </a:r>
            <a:r>
              <a:rPr lang="pl-PL" sz="1600" dirty="0" smtClean="0">
                <a:hlinkClick r:id="rId3"/>
              </a:rPr>
              <a:t>www.cez.cz/edee/content/microsites/elektrina/zaj5.htm</a:t>
            </a:r>
            <a:endParaRPr lang="pl-PL" sz="1600" dirty="0" smtClean="0"/>
          </a:p>
          <a:p>
            <a:r>
              <a:rPr lang="cs-CZ" sz="1600" dirty="0"/>
              <a:t>NTS: Servis tlakových nádob. </a:t>
            </a:r>
            <a:r>
              <a:rPr lang="cs-CZ" sz="1600" i="1" dirty="0"/>
              <a:t>NTS</a:t>
            </a:r>
            <a:r>
              <a:rPr lang="cs-CZ" sz="1600" dirty="0"/>
              <a:t>: </a:t>
            </a:r>
            <a:r>
              <a:rPr lang="cs-CZ" sz="1600" i="1" dirty="0"/>
              <a:t>Servis tlakových nádob</a:t>
            </a:r>
            <a:r>
              <a:rPr lang="cs-CZ" sz="1600" dirty="0"/>
              <a:t> [online]. [cit. </a:t>
            </a:r>
            <a:r>
              <a:rPr lang="cs-CZ" sz="1600" dirty="0" smtClean="0"/>
              <a:t>2012-05-01]. </a:t>
            </a:r>
            <a:r>
              <a:rPr lang="cs-CZ" sz="1600" dirty="0"/>
              <a:t>Dostupné z: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www.nts-brno.cz/vrtacka.htm</a:t>
            </a:r>
            <a:endParaRPr lang="cs-CZ" sz="1600" dirty="0" smtClean="0"/>
          </a:p>
          <a:p>
            <a:r>
              <a:rPr lang="en-US" sz="1600" dirty="0"/>
              <a:t>Wikipedia: the free encyclopedia. In: </a:t>
            </a:r>
            <a:r>
              <a:rPr lang="en-US" sz="1600" i="1" dirty="0"/>
              <a:t>Wikipedia</a:t>
            </a:r>
            <a:r>
              <a:rPr lang="en-US" sz="1600" dirty="0"/>
              <a:t>: </a:t>
            </a:r>
            <a:r>
              <a:rPr lang="en-US" sz="1600" i="1" dirty="0"/>
              <a:t>the free encyclopedia</a:t>
            </a:r>
            <a:r>
              <a:rPr lang="en-US" sz="1600" dirty="0"/>
              <a:t> [online]. San Francisco (CA): Wikimedia Foundation, 2001- [cit. </a:t>
            </a:r>
            <a:r>
              <a:rPr lang="en-US" sz="1600" dirty="0" smtClean="0"/>
              <a:t>2012-05-0</a:t>
            </a:r>
            <a:r>
              <a:rPr lang="cs-CZ" sz="1600" dirty="0" smtClean="0"/>
              <a:t>1</a:t>
            </a:r>
            <a:r>
              <a:rPr lang="en-US" sz="1600" dirty="0" smtClean="0"/>
              <a:t>]. </a:t>
            </a:r>
            <a:r>
              <a:rPr lang="cs-CZ" sz="1600" dirty="0" smtClean="0"/>
              <a:t>Dostupné z: </a:t>
            </a:r>
            <a:r>
              <a:rPr lang="en-US" sz="1600" dirty="0" smtClean="0">
                <a:hlinkClick r:id="rId5"/>
              </a:rPr>
              <a:t>http</a:t>
            </a:r>
            <a:r>
              <a:rPr lang="en-US" sz="1600" dirty="0">
                <a:hlinkClick r:id="rId5"/>
              </a:rPr>
              <a:t>://</a:t>
            </a:r>
            <a:r>
              <a:rPr lang="en-US" sz="1600" dirty="0" smtClean="0">
                <a:hlinkClick r:id="rId5"/>
              </a:rPr>
              <a:t>cs.wikipedia.org/wiki/</a:t>
            </a:r>
            <a:r>
              <a:rPr lang="en-US" sz="1600" dirty="0" err="1" smtClean="0">
                <a:hlinkClick r:id="rId5"/>
              </a:rPr>
              <a:t>Elektrický_jistič</a:t>
            </a:r>
            <a:endParaRPr lang="cs-CZ" sz="1600" dirty="0" smtClean="0"/>
          </a:p>
          <a:p>
            <a:r>
              <a:rPr lang="cs-CZ" sz="1600" dirty="0" err="1" smtClean="0"/>
              <a:t>Eximus</a:t>
            </a:r>
            <a:r>
              <a:rPr lang="cs-CZ" sz="1600" dirty="0"/>
              <a:t>: Katalogy. </a:t>
            </a:r>
            <a:r>
              <a:rPr lang="cs-CZ" sz="1600" i="1" dirty="0" err="1"/>
              <a:t>Eximus</a:t>
            </a:r>
            <a:r>
              <a:rPr lang="cs-CZ" sz="1600" dirty="0"/>
              <a:t>: </a:t>
            </a:r>
            <a:r>
              <a:rPr lang="cs-CZ" sz="1600" i="1" dirty="0"/>
              <a:t>Katalogy</a:t>
            </a:r>
            <a:r>
              <a:rPr lang="cs-CZ" sz="1600" dirty="0"/>
              <a:t> [online]. [cit. </a:t>
            </a:r>
            <a:r>
              <a:rPr lang="cs-CZ" sz="1600" dirty="0" smtClean="0"/>
              <a:t>2012-05-01]. </a:t>
            </a:r>
            <a:r>
              <a:rPr lang="cs-CZ" sz="1600" dirty="0"/>
              <a:t>Dostupné z: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www.eximus.cz/PDF_katalogy/laboratorni_pristroje.pdf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 </a:t>
            </a:r>
            <a:r>
              <a:rPr lang="en-US" sz="1600" i="1" dirty="0"/>
              <a:t>the free encyclopedia</a:t>
            </a:r>
            <a:r>
              <a:rPr lang="en-US" sz="1600" dirty="0"/>
              <a:t> [online]. San Francisco (CA): Wikimedia Foundation, 2001- [cit. </a:t>
            </a:r>
            <a:r>
              <a:rPr lang="en-US" sz="1600" dirty="0" smtClean="0"/>
              <a:t>2012-05-0</a:t>
            </a:r>
            <a:r>
              <a:rPr lang="cs-CZ" sz="1600" dirty="0" smtClean="0"/>
              <a:t>1</a:t>
            </a:r>
            <a:r>
              <a:rPr lang="en-US" sz="1600" dirty="0" smtClean="0"/>
              <a:t>]. </a:t>
            </a:r>
            <a:r>
              <a:rPr lang="cs-CZ" sz="1600" dirty="0" smtClean="0"/>
              <a:t>Dostupné</a:t>
            </a:r>
            <a:r>
              <a:rPr lang="en-US" sz="1600" dirty="0" smtClean="0"/>
              <a:t> </a:t>
            </a:r>
            <a:r>
              <a:rPr lang="en-US" sz="1600" dirty="0"/>
              <a:t>z: </a:t>
            </a:r>
            <a:r>
              <a:rPr lang="en-US" sz="1600" dirty="0">
                <a:hlinkClick r:id="rId7"/>
              </a:rPr>
              <a:t>http://</a:t>
            </a:r>
            <a:r>
              <a:rPr lang="en-US" sz="1600" dirty="0" smtClean="0">
                <a:hlinkClick r:id="rId7"/>
              </a:rPr>
              <a:t>cs.wikipedia.org/wiki/Sv%C4%9Bteln%C3%A9_signaliza%C4%8Dn%C3%AD_za%C5%99%C3%ADzen%C3%AD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44933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259</TotalTime>
  <Words>336</Words>
  <Application>Microsoft Office PowerPoint</Application>
  <PresentationFormat>Předvádění na obrazovce (4:3)</PresentationFormat>
  <Paragraphs>39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Došky</vt:lpstr>
      <vt:lpstr>Motiv systému Office</vt:lpstr>
      <vt:lpstr>Prezentace aplikace PowerPoint</vt:lpstr>
      <vt:lpstr>Použití elektromagnetu</vt:lpstr>
      <vt:lpstr>Použití elektromagnetu</vt:lpstr>
      <vt:lpstr>Magnetické pole</vt:lpstr>
      <vt:lpstr>Použití elektromagnetu</vt:lpstr>
      <vt:lpstr>Elektromagnetický jeřáb</vt:lpstr>
      <vt:lpstr>Magnetické upínání</vt:lpstr>
      <vt:lpstr>Elektromagnetický jistič</vt:lpstr>
      <vt:lpstr>Elektromagnetické relé</vt:lpstr>
      <vt:lpstr>Elektromagnetický přerušovač proudu (Wagnerovo kladívko)</vt:lpstr>
      <vt:lpstr>Pevný disk</vt:lpstr>
      <vt:lpstr>Elektromagnetický měřicí přístroj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Elektromagnet</dc:title>
  <dc:creator>MiP</dc:creator>
  <cp:lastModifiedBy>MiP</cp:lastModifiedBy>
  <cp:revision>28</cp:revision>
  <dcterms:created xsi:type="dcterms:W3CDTF">2012-05-01T07:13:33Z</dcterms:created>
  <dcterms:modified xsi:type="dcterms:W3CDTF">2012-06-20T16:54:00Z</dcterms:modified>
</cp:coreProperties>
</file>