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4" r:id="rId3"/>
    <p:sldId id="256" r:id="rId4"/>
    <p:sldId id="265" r:id="rId5"/>
    <p:sldId id="258" r:id="rId6"/>
    <p:sldId id="257" r:id="rId7"/>
    <p:sldId id="263" r:id="rId8"/>
    <p:sldId id="260" r:id="rId9"/>
    <p:sldId id="25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Elektromagnetická indukce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9A012C4-AED1-4F9B-ADF0-2EE16EA9BC64}" type="presOf" srcId="{B651F6E3-6281-48DB-9319-2AEAFDAE7572}" destId="{619D679B-A015-4ECF-8348-D1034C574F40}" srcOrd="0" destOrd="0" presId="urn:microsoft.com/office/officeart/2005/8/layout/target3"/>
    <dgm:cxn modelId="{D0899862-EABA-4E54-ACF5-E77C75C5DF0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422069-D554-4044-BFF2-E99065F04C70}" type="presOf" srcId="{B651F6E3-6281-48DB-9319-2AEAFDAE7572}" destId="{6BB5E863-4638-4E1D-BFDE-399D028AC4ED}" srcOrd="1" destOrd="0" presId="urn:microsoft.com/office/officeart/2005/8/layout/target3"/>
    <dgm:cxn modelId="{A6624161-05FE-4D05-AF06-0F6B671D8AE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B512F5-D2F9-48EA-BB37-5F2B99A8CF4E}" type="presOf" srcId="{4C35D32F-0EAB-4CD7-82EE-45574DC2A586}" destId="{890E4F0B-2866-4A3F-A3C7-2A14B1797930}" srcOrd="1" destOrd="0" presId="urn:microsoft.com/office/officeart/2005/8/layout/target3"/>
    <dgm:cxn modelId="{D985355A-A6DC-44DA-9721-07FDBD89EE85}" type="presOf" srcId="{D8197B8C-B260-4A16-BDF4-0947B075E274}" destId="{25B08C86-7E15-44DC-BE7F-FFB55DD49D12}" srcOrd="0" destOrd="0" presId="urn:microsoft.com/office/officeart/2005/8/layout/target3"/>
    <dgm:cxn modelId="{64537E94-D89D-4CF7-844E-73863B37534D}" type="presOf" srcId="{D1B46980-6531-4606-95E6-44980827E919}" destId="{6140AFEC-043D-4C43-A2F9-D0F5331DF3A3}" srcOrd="0" destOrd="0" presId="urn:microsoft.com/office/officeart/2005/8/layout/target3"/>
    <dgm:cxn modelId="{5C8445A3-3EC2-4C7A-8EC0-26B2ACEBF4BF}" type="presOf" srcId="{D1D4F407-5343-4D3F-B5B9-D407B03CAEB4}" destId="{AED2198E-93D5-4001-81B4-73124B309672}" srcOrd="1" destOrd="0" presId="urn:microsoft.com/office/officeart/2005/8/layout/target3"/>
    <dgm:cxn modelId="{6E669F5F-2448-4091-800C-05D0874A1F77}" type="presOf" srcId="{757F3AB3-0718-4624-B441-E567A8F0AB56}" destId="{333A1088-737F-45CB-B68E-254E46348037}" srcOrd="0" destOrd="0" presId="urn:microsoft.com/office/officeart/2005/8/layout/target3"/>
    <dgm:cxn modelId="{3145819A-D3B8-4A8E-A43C-287B0CF4CCC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252049E-8270-4C6D-A134-F152D9B85C6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B2B845E-0C7F-4748-BEB9-AEE993B37620}" type="presParOf" srcId="{333A1088-737F-45CB-B68E-254E46348037}" destId="{F5ABB229-8D3B-4694-996A-96F23CF14429}" srcOrd="0" destOrd="0" presId="urn:microsoft.com/office/officeart/2005/8/layout/target3"/>
    <dgm:cxn modelId="{2DC1E44C-15C4-4705-8FB6-82D8A55859D7}" type="presParOf" srcId="{333A1088-737F-45CB-B68E-254E46348037}" destId="{F41139FD-01EE-4571-8B17-4FB00FC51163}" srcOrd="1" destOrd="0" presId="urn:microsoft.com/office/officeart/2005/8/layout/target3"/>
    <dgm:cxn modelId="{66D0686C-CDFF-4698-B37B-AD80D14B8995}" type="presParOf" srcId="{333A1088-737F-45CB-B68E-254E46348037}" destId="{D005CE8C-CC26-4C3E-AC11-E15060ECD759}" srcOrd="2" destOrd="0" presId="urn:microsoft.com/office/officeart/2005/8/layout/target3"/>
    <dgm:cxn modelId="{83370A7D-7A30-4ABE-8C5F-B335643A8CD4}" type="presParOf" srcId="{333A1088-737F-45CB-B68E-254E46348037}" destId="{2C702D82-9B77-49B7-9568-BB8EB47C3372}" srcOrd="3" destOrd="0" presId="urn:microsoft.com/office/officeart/2005/8/layout/target3"/>
    <dgm:cxn modelId="{57855955-45A5-4CA9-9176-A9A3CDDEB591}" type="presParOf" srcId="{333A1088-737F-45CB-B68E-254E46348037}" destId="{A52A0455-90FF-4808-ABD0-F02540D31D5A}" srcOrd="4" destOrd="0" presId="urn:microsoft.com/office/officeart/2005/8/layout/target3"/>
    <dgm:cxn modelId="{64BE2017-95C1-4656-B7E6-B8B5707977AA}" type="presParOf" srcId="{333A1088-737F-45CB-B68E-254E46348037}" destId="{6140AFEC-043D-4C43-A2F9-D0F5331DF3A3}" srcOrd="5" destOrd="0" presId="urn:microsoft.com/office/officeart/2005/8/layout/target3"/>
    <dgm:cxn modelId="{686986C7-6FAC-4CA1-B5CF-5236E996D34F}" type="presParOf" srcId="{333A1088-737F-45CB-B68E-254E46348037}" destId="{9358AC05-5D7D-4327-9F80-1AD486AEA664}" srcOrd="6" destOrd="0" presId="urn:microsoft.com/office/officeart/2005/8/layout/target3"/>
    <dgm:cxn modelId="{6DB53354-3598-4C68-8736-A6AF5837D48D}" type="presParOf" srcId="{333A1088-737F-45CB-B68E-254E46348037}" destId="{313FC574-E1CD-4FB4-B054-0B805CE0447D}" srcOrd="7" destOrd="0" presId="urn:microsoft.com/office/officeart/2005/8/layout/target3"/>
    <dgm:cxn modelId="{E4BBB4D8-6CDA-47DF-8FF4-A59084A57810}" type="presParOf" srcId="{333A1088-737F-45CB-B68E-254E46348037}" destId="{619D679B-A015-4ECF-8348-D1034C574F40}" srcOrd="8" destOrd="0" presId="urn:microsoft.com/office/officeart/2005/8/layout/target3"/>
    <dgm:cxn modelId="{61A239FF-9AE1-4C2C-9F03-473D1E61172F}" type="presParOf" srcId="{333A1088-737F-45CB-B68E-254E46348037}" destId="{322283A8-4A27-4CDA-BAE3-F381106A9174}" srcOrd="9" destOrd="0" presId="urn:microsoft.com/office/officeart/2005/8/layout/target3"/>
    <dgm:cxn modelId="{AA89B40A-7FBD-468D-A380-FD3631D98561}" type="presParOf" srcId="{333A1088-737F-45CB-B68E-254E46348037}" destId="{FFC9F71D-1B4F-4AD9-A4A6-86ADEFC8AF5C}" srcOrd="10" destOrd="0" presId="urn:microsoft.com/office/officeart/2005/8/layout/target3"/>
    <dgm:cxn modelId="{8DB77D93-7572-4D4A-94E3-B7D6412D8619}" type="presParOf" srcId="{333A1088-737F-45CB-B68E-254E46348037}" destId="{25B08C86-7E15-44DC-BE7F-FFB55DD49D12}" srcOrd="11" destOrd="0" presId="urn:microsoft.com/office/officeart/2005/8/layout/target3"/>
    <dgm:cxn modelId="{92A2CFD0-8EB4-41F7-BA98-7A544C6EE2DC}" type="presParOf" srcId="{333A1088-737F-45CB-B68E-254E46348037}" destId="{76644BE8-9D7C-4C09-B250-3D10AF48CBB7}" srcOrd="12" destOrd="0" presId="urn:microsoft.com/office/officeart/2005/8/layout/target3"/>
    <dgm:cxn modelId="{26F556EA-A4D7-4F4C-91DA-99A0931E7D59}" type="presParOf" srcId="{333A1088-737F-45CB-B68E-254E46348037}" destId="{EE85B701-7295-41C0-BA7A-34D3756A2AE6}" srcOrd="13" destOrd="0" presId="urn:microsoft.com/office/officeart/2005/8/layout/target3"/>
    <dgm:cxn modelId="{B09C44EE-60EA-409C-A245-9FC2FBE406E2}" type="presParOf" srcId="{333A1088-737F-45CB-B68E-254E46348037}" destId="{8BEBB6EC-1DAA-4CAC-8A25-BC0FCBD5DBD5}" srcOrd="14" destOrd="0" presId="urn:microsoft.com/office/officeart/2005/8/layout/target3"/>
    <dgm:cxn modelId="{B6C4F75D-3071-41A7-9EAC-246F28091064}" type="presParOf" srcId="{333A1088-737F-45CB-B68E-254E46348037}" destId="{AED2198E-93D5-4001-81B4-73124B309672}" srcOrd="15" destOrd="0" presId="urn:microsoft.com/office/officeart/2005/8/layout/target3"/>
    <dgm:cxn modelId="{A7A5447C-8F86-4EDC-871B-90B8F3B00885}" type="presParOf" srcId="{333A1088-737F-45CB-B68E-254E46348037}" destId="{2BE915AB-18AA-4053-B92C-3BFC9ED204BB}" srcOrd="16" destOrd="0" presId="urn:microsoft.com/office/officeart/2005/8/layout/target3"/>
    <dgm:cxn modelId="{EA35B091-3B9B-401E-BF8B-60A3D0ABCB27}" type="presParOf" srcId="{333A1088-737F-45CB-B68E-254E46348037}" destId="{6BB5E863-4638-4E1D-BFDE-399D028AC4ED}" srcOrd="17" destOrd="0" presId="urn:microsoft.com/office/officeart/2005/8/layout/target3"/>
    <dgm:cxn modelId="{C651EBD4-5E43-46A5-B829-B9F44AD5F083}" type="presParOf" srcId="{333A1088-737F-45CB-B68E-254E46348037}" destId="{5A5FFA88-C948-4069-8E93-59FA12366E83}" srcOrd="18" destOrd="0" presId="urn:microsoft.com/office/officeart/2005/8/layout/target3"/>
    <dgm:cxn modelId="{51DDAFF2-A381-4B3D-B545-BA60D21B224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12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Elektromagnetická indukce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BAE1A4-EB3E-4918-9A8D-0F64F8B3218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94BFC0-59DC-4FF5-86D3-0CB8A948FD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32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40461D2-F534-47D1-975D-98F0F181A8D8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3D2108A-7F10-41EC-8E26-72D054B8FC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ynamo" TargetMode="External"/><Relationship Id="rId2" Type="http://schemas.openxmlformats.org/officeDocument/2006/relationships/hyperlink" Target="http://cs.wikipedia.org/wiki/Elektromoto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V_O4frLLmo&amp;feature=relate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jindrichov.cz/Pics/fyzika/latka.html" TargetMode="External"/><Relationship Id="rId2" Type="http://schemas.openxmlformats.org/officeDocument/2006/relationships/hyperlink" Target="http://cs.wikipedia.org/wiki/Z%C3%A1kon_elektromagnetick%C3%A9_induk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arn-energy.net/education/kidscorner/cs/o11/o11_tr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95426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2400" dirty="0" smtClean="0"/>
              <a:t>Prezentace </a:t>
            </a:r>
            <a:r>
              <a:rPr lang="cs-CZ" sz="2400" dirty="0"/>
              <a:t>je určena žákům </a:t>
            </a:r>
            <a:r>
              <a:rPr lang="cs-CZ" sz="2400" dirty="0" smtClean="0"/>
              <a:t>8. </a:t>
            </a:r>
            <a:r>
              <a:rPr lang="cs-CZ" sz="2400" dirty="0"/>
              <a:t>tříd základních škol.</a:t>
            </a:r>
          </a:p>
          <a:p>
            <a:pPr fontAlgn="base">
              <a:spcAft>
                <a:spcPct val="0"/>
              </a:spcAft>
            </a:pPr>
            <a:r>
              <a:rPr lang="cs-CZ" sz="2400" dirty="0"/>
              <a:t>V první části </a:t>
            </a:r>
            <a:r>
              <a:rPr lang="cs-CZ" sz="2400" dirty="0" smtClean="0"/>
              <a:t>prezentace je </a:t>
            </a:r>
            <a:r>
              <a:rPr lang="cs-CZ" sz="2400" dirty="0"/>
              <a:t>definován </a:t>
            </a:r>
            <a:r>
              <a:rPr lang="cs-CZ" sz="2400" dirty="0" smtClean="0"/>
              <a:t>zákon elektromagnetické indukce čili Faradayův zákon. </a:t>
            </a:r>
            <a:r>
              <a:rPr lang="cs-CZ" sz="2400" dirty="0"/>
              <a:t>P</a:t>
            </a:r>
            <a:r>
              <a:rPr lang="cs-CZ" sz="2400" dirty="0" smtClean="0"/>
              <a:t>řipojeny jsou dva odkazy na Wikipedii, kde se žáci </a:t>
            </a:r>
            <a:r>
              <a:rPr lang="cs-CZ" sz="2400" dirty="0" smtClean="0"/>
              <a:t>dozvědí </a:t>
            </a:r>
            <a:r>
              <a:rPr lang="cs-CZ" sz="2400" dirty="0" smtClean="0"/>
              <a:t>více o elektromotoru a dynamu.</a:t>
            </a:r>
            <a:endParaRPr lang="cs-CZ" sz="2400" dirty="0"/>
          </a:p>
          <a:p>
            <a:pPr fontAlgn="base">
              <a:spcAft>
                <a:spcPct val="0"/>
              </a:spcAft>
            </a:pPr>
            <a:r>
              <a:rPr lang="cs-CZ" sz="2400" dirty="0"/>
              <a:t>Ve druhé části jsou otázky k zamyšlení a správné </a:t>
            </a:r>
            <a:r>
              <a:rPr lang="cs-CZ" sz="2400" dirty="0" smtClean="0"/>
              <a:t>odpovědi doplněné o video o magnetickém poli.  </a:t>
            </a:r>
            <a:endParaRPr lang="cs-CZ" sz="2400" dirty="0"/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666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Elektromagnetická indukce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89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Zákon elektromagnetické indukce čili Faradayův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Změnou magnetického pole v okolí cívky se v cívce indukuje </a:t>
            </a:r>
            <a:r>
              <a:rPr lang="cs-CZ" dirty="0" smtClean="0"/>
              <a:t>elektrické </a:t>
            </a:r>
            <a:r>
              <a:rPr lang="cs-CZ" dirty="0"/>
              <a:t>napětí </a:t>
            </a:r>
            <a:r>
              <a:rPr lang="cs-CZ" dirty="0" smtClean="0"/>
              <a:t>a v uzavřeném </a:t>
            </a:r>
            <a:r>
              <a:rPr lang="cs-CZ" dirty="0"/>
              <a:t>obvodu prochází indukovaný </a:t>
            </a:r>
            <a:r>
              <a:rPr lang="cs-CZ" dirty="0" smtClean="0"/>
              <a:t>proud.</a:t>
            </a:r>
          </a:p>
          <a:p>
            <a:r>
              <a:rPr lang="cs-CZ" dirty="0" smtClean="0"/>
              <a:t>Směr </a:t>
            </a:r>
            <a:r>
              <a:rPr lang="cs-CZ" dirty="0"/>
              <a:t>proudu je závislý na směru změny magnetického pole </a:t>
            </a:r>
            <a:r>
              <a:rPr lang="cs-CZ" dirty="0" smtClean="0"/>
              <a:t>a na orientaci </a:t>
            </a:r>
            <a:r>
              <a:rPr lang="cs-CZ" dirty="0"/>
              <a:t>pólů magnetu vůči cívce.</a:t>
            </a:r>
          </a:p>
        </p:txBody>
      </p:sp>
    </p:spTree>
    <p:extLst>
      <p:ext uri="{BB962C8B-B14F-4D97-AF65-F5344CB8AC3E}">
        <p14:creationId xmlns:p14="http://schemas.microsoft.com/office/powerpoint/2010/main" val="223018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Zákon elektromagnetické indukce </a:t>
            </a:r>
            <a:r>
              <a:rPr lang="cs-CZ" dirty="0" smtClean="0"/>
              <a:t>vyslovil v roce</a:t>
            </a:r>
            <a:r>
              <a:rPr lang="cs-CZ" dirty="0"/>
              <a:t> 1831 Michael Faraday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Faraday tak dal teoretický základ </a:t>
            </a:r>
            <a:r>
              <a:rPr lang="cs-CZ" dirty="0" smtClean="0"/>
              <a:t>pro všechny</a:t>
            </a:r>
            <a:r>
              <a:rPr lang="cs-CZ" dirty="0"/>
              <a:t> </a:t>
            </a:r>
            <a:r>
              <a:rPr lang="cs-CZ" dirty="0">
                <a:hlinkClick r:id="rId2" tooltip="Elektromotor"/>
              </a:rPr>
              <a:t>elektromotory</a:t>
            </a:r>
            <a:r>
              <a:rPr lang="cs-CZ" dirty="0"/>
              <a:t> a </a:t>
            </a:r>
            <a:r>
              <a:rPr lang="cs-CZ" dirty="0">
                <a:hlinkClick r:id="rId3" tooltip="Dynamo"/>
              </a:rPr>
              <a:t>dynama</a:t>
            </a:r>
            <a:r>
              <a:rPr lang="cs-CZ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25" y="3284984"/>
            <a:ext cx="371475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961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0032" y="533400"/>
            <a:ext cx="3650552" cy="914400"/>
          </a:xfrm>
        </p:spPr>
        <p:txBody>
          <a:bodyPr>
            <a:noAutofit/>
          </a:bodyPr>
          <a:lstStyle/>
          <a:p>
            <a:r>
              <a:rPr lang="cs-CZ" sz="2800" dirty="0" smtClean="0"/>
              <a:t>Michael Faraday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4860032" y="1447802"/>
            <a:ext cx="3650615" cy="4206112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(22. září</a:t>
            </a:r>
            <a:r>
              <a:rPr lang="cs-CZ" sz="2400" dirty="0"/>
              <a:t> </a:t>
            </a:r>
            <a:r>
              <a:rPr lang="cs-CZ" sz="2400" dirty="0" smtClean="0"/>
              <a:t>1791, </a:t>
            </a:r>
            <a:r>
              <a:rPr lang="cs-CZ" sz="2400" dirty="0" err="1" smtClean="0"/>
              <a:t>Newington</a:t>
            </a:r>
            <a:r>
              <a:rPr lang="cs-CZ" sz="2400" dirty="0"/>
              <a:t>, </a:t>
            </a:r>
            <a:r>
              <a:rPr lang="cs-CZ" sz="2400" dirty="0" smtClean="0"/>
              <a:t>Anglie</a:t>
            </a:r>
          </a:p>
          <a:p>
            <a:r>
              <a:rPr lang="cs-CZ" sz="2400" dirty="0" smtClean="0"/>
              <a:t>–</a:t>
            </a:r>
            <a:r>
              <a:rPr lang="cs-CZ" sz="2400" dirty="0"/>
              <a:t> 25. srpna </a:t>
            </a:r>
            <a:r>
              <a:rPr lang="cs-CZ" sz="2400" dirty="0" smtClean="0"/>
              <a:t>1867)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Významný anglický chemik</a:t>
            </a:r>
            <a:r>
              <a:rPr lang="cs-CZ" sz="2400" dirty="0"/>
              <a:t> a </a:t>
            </a:r>
            <a:r>
              <a:rPr lang="cs-CZ" sz="2400" dirty="0" smtClean="0"/>
              <a:t>fyzik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3" y="930144"/>
            <a:ext cx="3738619" cy="472440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6591"/>
            <a:ext cx="3412232" cy="456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688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Čím lze docílit změny magnetického pole?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Změny magnetického pole lze docílit buď vzájemným pohybem magnetu a </a:t>
            </a:r>
            <a:r>
              <a:rPr lang="cs-CZ" dirty="0" smtClean="0"/>
              <a:t>cívky, </a:t>
            </a:r>
            <a:r>
              <a:rPr lang="cs-CZ" dirty="0" smtClean="0"/>
              <a:t>nebo zapínáním a vypínáním primárního obvodu.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čem závisí velikost indukovaného napětí?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Velikost indukovaného napětí závisí na rychlosti změny magnetického pole.</a:t>
            </a:r>
          </a:p>
          <a:p>
            <a:pPr lvl="0">
              <a:buClr>
                <a:srgbClr val="F07F09"/>
              </a:buClr>
            </a:pPr>
            <a:endParaRPr lang="cs-CZ" dirty="0" smtClean="0">
              <a:solidFill>
                <a:prstClr val="black"/>
              </a:solidFill>
              <a:hlinkClick r:id="rId2"/>
            </a:endParaRPr>
          </a:p>
          <a:p>
            <a:pPr lvl="0">
              <a:buClr>
                <a:srgbClr val="F07F09"/>
              </a:buClr>
            </a:pPr>
            <a:r>
              <a:rPr lang="cs-CZ" dirty="0" smtClean="0">
                <a:solidFill>
                  <a:prstClr val="black"/>
                </a:solidFill>
                <a:hlinkClick r:id="rId2"/>
              </a:rPr>
              <a:t>Video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16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JÁCHIM, František a Jiří TESAŘ. </a:t>
            </a:r>
            <a:r>
              <a:rPr lang="cs-CZ" sz="1600" i="1" dirty="0"/>
              <a:t>Fyzika pro 8. ročník základní školy</a:t>
            </a:r>
            <a:r>
              <a:rPr lang="cs-CZ" sz="1600" dirty="0"/>
              <a:t>. Dotisk 1. vydání. Praha: SPN - pedagogické nakladatelství, a. s., 2000. ISBN 80-7235-076-5</a:t>
            </a:r>
            <a:r>
              <a:rPr lang="cs-CZ" sz="1600" dirty="0" smtClean="0"/>
              <a:t>.</a:t>
            </a:r>
          </a:p>
          <a:p>
            <a:r>
              <a:rPr lang="en-US" sz="1600" dirty="0" smtClean="0"/>
              <a:t>Wikipedia</a:t>
            </a:r>
            <a:r>
              <a:rPr lang="en-US" sz="1600" dirty="0"/>
              <a:t>: the free encyclopedia. In: </a:t>
            </a:r>
            <a:r>
              <a:rPr lang="en-US" sz="1600" i="1" dirty="0"/>
              <a:t>Wikipedia</a:t>
            </a:r>
            <a:r>
              <a:rPr lang="en-US" sz="1600" dirty="0"/>
              <a:t>: </a:t>
            </a:r>
            <a:r>
              <a:rPr lang="en-US" sz="1600" i="1" dirty="0"/>
              <a:t>the free encyclopedia</a:t>
            </a:r>
            <a:r>
              <a:rPr lang="en-US" sz="1600" dirty="0"/>
              <a:t> [online]. San Francisco (CA): Wikimedia Foundation, 2001- [cit. 2012-05-08]. </a:t>
            </a:r>
            <a:r>
              <a:rPr lang="cs-CZ" sz="1600" dirty="0" smtClean="0"/>
              <a:t>Dostupné</a:t>
            </a:r>
            <a:r>
              <a:rPr lang="en-US" sz="1600" dirty="0" smtClean="0"/>
              <a:t> </a:t>
            </a:r>
            <a:r>
              <a:rPr lang="en-US" sz="1600" dirty="0"/>
              <a:t>z: </a:t>
            </a:r>
            <a:r>
              <a:rPr lang="en-US" sz="1600" dirty="0">
                <a:hlinkClick r:id="rId2"/>
              </a:rPr>
              <a:t>http://</a:t>
            </a:r>
            <a:r>
              <a:rPr lang="en-US" sz="1600" dirty="0" smtClean="0">
                <a:hlinkClick r:id="rId2"/>
              </a:rPr>
              <a:t>cs.wikipedia.org/wiki/Z%C3%A1kon_elektromagnetick%C3%A9_indukce</a:t>
            </a:r>
            <a:endParaRPr lang="cs-CZ" sz="1600" dirty="0" smtClean="0"/>
          </a:p>
          <a:p>
            <a:r>
              <a:rPr lang="cs-CZ" sz="1600" dirty="0"/>
              <a:t>Fyzika: Elektromagnetická indukce. </a:t>
            </a:r>
            <a:r>
              <a:rPr lang="cs-CZ" sz="1600" i="1" dirty="0"/>
              <a:t>Fyzika</a:t>
            </a:r>
            <a:r>
              <a:rPr lang="cs-CZ" sz="1600" dirty="0"/>
              <a:t>: </a:t>
            </a:r>
            <a:r>
              <a:rPr lang="cs-CZ" sz="1600" i="1" dirty="0"/>
              <a:t>Elektromagnetická indukce</a:t>
            </a:r>
            <a:r>
              <a:rPr lang="cs-CZ" sz="1600" dirty="0"/>
              <a:t> [online]. [cit. 2012-05-08]. 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www.zsjindrichov.cz/Pics/fyzika/latka.html</a:t>
            </a:r>
            <a:endParaRPr lang="cs-CZ" sz="1600" dirty="0" smtClean="0"/>
          </a:p>
          <a:p>
            <a:r>
              <a:rPr lang="cs-CZ" sz="1600" dirty="0"/>
              <a:t>Energie - vaše budoucnost!: Ať žije dopravní revoluce!. </a:t>
            </a:r>
            <a:r>
              <a:rPr lang="cs-CZ" sz="1600" i="1" dirty="0"/>
              <a:t>Energie - vaše budoucnost!</a:t>
            </a:r>
            <a:r>
              <a:rPr lang="cs-CZ" sz="1600" dirty="0"/>
              <a:t>: </a:t>
            </a:r>
            <a:r>
              <a:rPr lang="cs-CZ" sz="1600" i="1" dirty="0"/>
              <a:t>Ať žije dopravní revoluce!</a:t>
            </a:r>
            <a:r>
              <a:rPr lang="cs-CZ" sz="1600" dirty="0"/>
              <a:t>[online]. [cit. 2012-05-08]. Dostupné z: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www.learn-energy.net/education/kidscorner/cs/o11/o11_tr.htm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17492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213</TotalTime>
  <Words>165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Aspekt</vt:lpstr>
      <vt:lpstr>Motiv systému Office</vt:lpstr>
      <vt:lpstr>Prezentace aplikace PowerPoint</vt:lpstr>
      <vt:lpstr>Anotace</vt:lpstr>
      <vt:lpstr>Elektromagnetická indukce</vt:lpstr>
      <vt:lpstr>Zákon elektromagnetické indukce čili Faradayův zákon</vt:lpstr>
      <vt:lpstr>Prezentace aplikace PowerPoint</vt:lpstr>
      <vt:lpstr>Michael Faraday</vt:lpstr>
      <vt:lpstr>Čím lze docílit změny magnetického pole?</vt:lpstr>
      <vt:lpstr>Na čem závisí velikost indukovaného napětí?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Elektromagnetická indukce</dc:title>
  <dc:creator>MiP</dc:creator>
  <cp:lastModifiedBy>MiP</cp:lastModifiedBy>
  <cp:revision>18</cp:revision>
  <dcterms:created xsi:type="dcterms:W3CDTF">2012-05-08T10:25:23Z</dcterms:created>
  <dcterms:modified xsi:type="dcterms:W3CDTF">2012-06-20T16:56:50Z</dcterms:modified>
</cp:coreProperties>
</file>