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18"/>
  </p:notesMasterIdLst>
  <p:sldIdLst>
    <p:sldId id="269" r:id="rId3"/>
    <p:sldId id="256" r:id="rId4"/>
    <p:sldId id="270" r:id="rId5"/>
    <p:sldId id="259" r:id="rId6"/>
    <p:sldId id="260" r:id="rId7"/>
    <p:sldId id="263" r:id="rId8"/>
    <p:sldId id="264" r:id="rId9"/>
    <p:sldId id="265" r:id="rId10"/>
    <p:sldId id="266" r:id="rId11"/>
    <p:sldId id="261" r:id="rId12"/>
    <p:sldId id="262" r:id="rId13"/>
    <p:sldId id="268" r:id="rId14"/>
    <p:sldId id="267" r:id="rId15"/>
    <p:sldId id="257" r:id="rId16"/>
    <p:sldId id="25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0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VY_32_INOVACE_3.2.8.3. M 14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Ing. Miluše Pavelcová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Elektromotor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343" custLinFactNeighborY="-98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-403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-27048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30D50D-E25A-42F8-83F6-1C5CD8CD649F}" type="presOf" srcId="{4C35D32F-0EAB-4CD7-82EE-45574DC2A586}" destId="{8BEBB6EC-1DAA-4CAC-8A25-BC0FCBD5DBD5}" srcOrd="0" destOrd="0" presId="urn:microsoft.com/office/officeart/2005/8/layout/target3"/>
    <dgm:cxn modelId="{33A38571-C564-4671-ADF7-47EB99F1BED2}" type="presOf" srcId="{D1D4F407-5343-4D3F-B5B9-D407B03CAEB4}" destId="{D005CE8C-CC26-4C3E-AC11-E15060ECD759}" srcOrd="0" destOrd="0" presId="urn:microsoft.com/office/officeart/2005/8/layout/target3"/>
    <dgm:cxn modelId="{83EB5E00-C373-4058-983F-23F348091CBB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F439E5C-047C-46A2-9A51-47695C5E0584}" type="presOf" srcId="{4C35D32F-0EAB-4CD7-82EE-45574DC2A586}" destId="{890E4F0B-2866-4A3F-A3C7-2A14B1797930}" srcOrd="1" destOrd="0" presId="urn:microsoft.com/office/officeart/2005/8/layout/target3"/>
    <dgm:cxn modelId="{B0B7D906-7E9D-49B5-821D-E3A4C2B1CF57}" type="presOf" srcId="{B651F6E3-6281-48DB-9319-2AEAFDAE7572}" destId="{6BB5E863-4638-4E1D-BFDE-399D028AC4ED}" srcOrd="1" destOrd="0" presId="urn:microsoft.com/office/officeart/2005/8/layout/target3"/>
    <dgm:cxn modelId="{5A45699B-F99D-4273-8E00-588980748C96}" type="presOf" srcId="{757F3AB3-0718-4624-B441-E567A8F0AB56}" destId="{333A1088-737F-45CB-B68E-254E46348037}" srcOrd="0" destOrd="0" presId="urn:microsoft.com/office/officeart/2005/8/layout/target3"/>
    <dgm:cxn modelId="{1C3E2443-2999-459D-B151-76464D32AAD9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513A79-7282-4022-BD08-A1FB233E8356}" type="presOf" srcId="{D8197B8C-B260-4A16-BDF4-0947B075E274}" destId="{5A5FFA88-C948-4069-8E93-59FA12366E83}" srcOrd="1" destOrd="0" presId="urn:microsoft.com/office/officeart/2005/8/layout/target3"/>
    <dgm:cxn modelId="{2E547E5B-AD05-42CC-AB14-B9835C3B768E}" type="presOf" srcId="{D8197B8C-B260-4A16-BDF4-0947B075E274}" destId="{25B08C86-7E15-44DC-BE7F-FFB55DD49D12}" srcOrd="0" destOrd="0" presId="urn:microsoft.com/office/officeart/2005/8/layout/target3"/>
    <dgm:cxn modelId="{D12B009E-7573-467B-AEBC-223C1EAE8A71}" type="presOf" srcId="{D1B46980-6531-4606-95E6-44980827E919}" destId="{6140AFEC-043D-4C43-A2F9-D0F5331DF3A3}" srcOrd="0" destOrd="0" presId="urn:microsoft.com/office/officeart/2005/8/layout/target3"/>
    <dgm:cxn modelId="{ADE4CA8E-0926-407B-9712-1924530F9D1A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69069CD-493A-4533-9217-4CADD83EEC6A}" type="presParOf" srcId="{333A1088-737F-45CB-B68E-254E46348037}" destId="{F5ABB229-8D3B-4694-996A-96F23CF14429}" srcOrd="0" destOrd="0" presId="urn:microsoft.com/office/officeart/2005/8/layout/target3"/>
    <dgm:cxn modelId="{B5B9A15A-A98B-4D8D-BCE7-E58BA5423A1B}" type="presParOf" srcId="{333A1088-737F-45CB-B68E-254E46348037}" destId="{F41139FD-01EE-4571-8B17-4FB00FC51163}" srcOrd="1" destOrd="0" presId="urn:microsoft.com/office/officeart/2005/8/layout/target3"/>
    <dgm:cxn modelId="{356E143E-7F55-475D-BA8A-22EE8A392EBB}" type="presParOf" srcId="{333A1088-737F-45CB-B68E-254E46348037}" destId="{D005CE8C-CC26-4C3E-AC11-E15060ECD759}" srcOrd="2" destOrd="0" presId="urn:microsoft.com/office/officeart/2005/8/layout/target3"/>
    <dgm:cxn modelId="{F558CFC2-FDCC-4F5F-955D-C2E40A60331C}" type="presParOf" srcId="{333A1088-737F-45CB-B68E-254E46348037}" destId="{2C702D82-9B77-49B7-9568-BB8EB47C3372}" srcOrd="3" destOrd="0" presId="urn:microsoft.com/office/officeart/2005/8/layout/target3"/>
    <dgm:cxn modelId="{7D40224F-598B-4185-9F41-1E27DCCDF9E3}" type="presParOf" srcId="{333A1088-737F-45CB-B68E-254E46348037}" destId="{A52A0455-90FF-4808-ABD0-F02540D31D5A}" srcOrd="4" destOrd="0" presId="urn:microsoft.com/office/officeart/2005/8/layout/target3"/>
    <dgm:cxn modelId="{038AF069-6432-499B-B84C-7FF44876F124}" type="presParOf" srcId="{333A1088-737F-45CB-B68E-254E46348037}" destId="{6140AFEC-043D-4C43-A2F9-D0F5331DF3A3}" srcOrd="5" destOrd="0" presId="urn:microsoft.com/office/officeart/2005/8/layout/target3"/>
    <dgm:cxn modelId="{BA6068EE-36D2-4DBE-98A7-DADA960AE162}" type="presParOf" srcId="{333A1088-737F-45CB-B68E-254E46348037}" destId="{9358AC05-5D7D-4327-9F80-1AD486AEA664}" srcOrd="6" destOrd="0" presId="urn:microsoft.com/office/officeart/2005/8/layout/target3"/>
    <dgm:cxn modelId="{626028E4-6AB5-4FCB-9410-C70371690ACE}" type="presParOf" srcId="{333A1088-737F-45CB-B68E-254E46348037}" destId="{313FC574-E1CD-4FB4-B054-0B805CE0447D}" srcOrd="7" destOrd="0" presId="urn:microsoft.com/office/officeart/2005/8/layout/target3"/>
    <dgm:cxn modelId="{0D55E42D-2E03-4467-B68A-FEFDA43C7622}" type="presParOf" srcId="{333A1088-737F-45CB-B68E-254E46348037}" destId="{619D679B-A015-4ECF-8348-D1034C574F40}" srcOrd="8" destOrd="0" presId="urn:microsoft.com/office/officeart/2005/8/layout/target3"/>
    <dgm:cxn modelId="{23FADC13-BB27-41B8-8DEB-19AC6F0D7282}" type="presParOf" srcId="{333A1088-737F-45CB-B68E-254E46348037}" destId="{322283A8-4A27-4CDA-BAE3-F381106A9174}" srcOrd="9" destOrd="0" presId="urn:microsoft.com/office/officeart/2005/8/layout/target3"/>
    <dgm:cxn modelId="{E7958F3C-CFFB-4050-8243-95DE49D5F0FC}" type="presParOf" srcId="{333A1088-737F-45CB-B68E-254E46348037}" destId="{FFC9F71D-1B4F-4AD9-A4A6-86ADEFC8AF5C}" srcOrd="10" destOrd="0" presId="urn:microsoft.com/office/officeart/2005/8/layout/target3"/>
    <dgm:cxn modelId="{C7BE20B7-21F5-49D8-AA69-6D74BF970188}" type="presParOf" srcId="{333A1088-737F-45CB-B68E-254E46348037}" destId="{25B08C86-7E15-44DC-BE7F-FFB55DD49D12}" srcOrd="11" destOrd="0" presId="urn:microsoft.com/office/officeart/2005/8/layout/target3"/>
    <dgm:cxn modelId="{CD59888D-AD29-47D3-8B22-15564DE4F91C}" type="presParOf" srcId="{333A1088-737F-45CB-B68E-254E46348037}" destId="{76644BE8-9D7C-4C09-B250-3D10AF48CBB7}" srcOrd="12" destOrd="0" presId="urn:microsoft.com/office/officeart/2005/8/layout/target3"/>
    <dgm:cxn modelId="{FD463DCF-E62F-436B-B321-18C46ED3D306}" type="presParOf" srcId="{333A1088-737F-45CB-B68E-254E46348037}" destId="{EE85B701-7295-41C0-BA7A-34D3756A2AE6}" srcOrd="13" destOrd="0" presId="urn:microsoft.com/office/officeart/2005/8/layout/target3"/>
    <dgm:cxn modelId="{EE7DBCF7-9EE2-4BC9-A0B9-3253F3704156}" type="presParOf" srcId="{333A1088-737F-45CB-B68E-254E46348037}" destId="{8BEBB6EC-1DAA-4CAC-8A25-BC0FCBD5DBD5}" srcOrd="14" destOrd="0" presId="urn:microsoft.com/office/officeart/2005/8/layout/target3"/>
    <dgm:cxn modelId="{56D2E08D-9059-4056-A1D2-7D5A3FC9C871}" type="presParOf" srcId="{333A1088-737F-45CB-B68E-254E46348037}" destId="{AED2198E-93D5-4001-81B4-73124B309672}" srcOrd="15" destOrd="0" presId="urn:microsoft.com/office/officeart/2005/8/layout/target3"/>
    <dgm:cxn modelId="{CB6C9403-108A-4C84-851A-71B0A8C4F967}" type="presParOf" srcId="{333A1088-737F-45CB-B68E-254E46348037}" destId="{2BE915AB-18AA-4053-B92C-3BFC9ED204BB}" srcOrd="16" destOrd="0" presId="urn:microsoft.com/office/officeart/2005/8/layout/target3"/>
    <dgm:cxn modelId="{F9E7F30B-6066-48D9-A639-7C5F707D99EF}" type="presParOf" srcId="{333A1088-737F-45CB-B68E-254E46348037}" destId="{6BB5E863-4638-4E1D-BFDE-399D028AC4ED}" srcOrd="17" destOrd="0" presId="urn:microsoft.com/office/officeart/2005/8/layout/target3"/>
    <dgm:cxn modelId="{0EF5D94E-580E-4B75-8236-44D7599DAE17}" type="presParOf" srcId="{333A1088-737F-45CB-B68E-254E46348037}" destId="{5A5FFA88-C948-4069-8E93-59FA12366E83}" srcOrd="18" destOrd="0" presId="urn:microsoft.com/office/officeart/2005/8/layout/target3"/>
    <dgm:cxn modelId="{E03E65FE-03B1-49E0-8B6D-A001CEBB067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Ing. Miluše Pavelcová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VY_32_INOVACE_3.2.8.3. M 14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18485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Elektromotor</a:t>
          </a:r>
          <a:endParaRPr lang="cs-CZ" sz="2000" kern="1200" dirty="0"/>
        </a:p>
      </dsp:txBody>
      <dsp:txXfrm>
        <a:off x="1273857" y="118485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520280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520280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7419E8-601D-4BFF-9025-6126922BA9D0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463AC9-1AB7-4984-934E-61B62F19D6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9631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58B8-2FC3-471B-8FEC-8E6CD0ED7C93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AC1A1-7E21-4C3B-AE34-497004A7649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58B8-2FC3-471B-8FEC-8E6CD0ED7C93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AC1A1-7E21-4C3B-AE34-497004A7649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58B8-2FC3-471B-8FEC-8E6CD0ED7C93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AC1A1-7E21-4C3B-AE34-497004A7649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58B8-2FC3-471B-8FEC-8E6CD0ED7C93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AC1A1-7E21-4C3B-AE34-497004A7649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58B8-2FC3-471B-8FEC-8E6CD0ED7C93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AC1A1-7E21-4C3B-AE34-497004A76492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58B8-2FC3-471B-8FEC-8E6CD0ED7C93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AC1A1-7E21-4C3B-AE34-497004A7649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58B8-2FC3-471B-8FEC-8E6CD0ED7C93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AC1A1-7E21-4C3B-AE34-497004A7649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58B8-2FC3-471B-8FEC-8E6CD0ED7C93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AC1A1-7E21-4C3B-AE34-497004A76492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58B8-2FC3-471B-8FEC-8E6CD0ED7C93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AC1A1-7E21-4C3B-AE34-497004A7649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58B8-2FC3-471B-8FEC-8E6CD0ED7C93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AC1A1-7E21-4C3B-AE34-497004A7649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58B8-2FC3-471B-8FEC-8E6CD0ED7C93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AC1A1-7E21-4C3B-AE34-497004A7649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6982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4649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2020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6140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4918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9220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9093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242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8065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7777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784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D0C058B8-2FC3-471B-8FEC-8E6CD0ED7C93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815AC1A1-7E21-4C3B-AE34-497004A7649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967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DbTSoT7bc5w&amp;feature=channel&amp;list=UL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Elektromotor" TargetMode="External"/><Relationship Id="rId2" Type="http://schemas.openxmlformats.org/officeDocument/2006/relationships/hyperlink" Target="http://www.hybrid.cz/elektromotor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Magle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5571100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447475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base">
              <a:spcAft>
                <a:spcPct val="0"/>
              </a:spcAft>
            </a:pPr>
            <a:r>
              <a:rPr lang="cs-CZ" dirty="0"/>
              <a:t>Prezentace je určena žákům 8. tříd základních škol.</a:t>
            </a:r>
          </a:p>
          <a:p>
            <a:pPr fontAlgn="base">
              <a:spcAft>
                <a:spcPct val="0"/>
              </a:spcAft>
            </a:pPr>
            <a:r>
              <a:rPr lang="cs-CZ" dirty="0" smtClean="0"/>
              <a:t>V první </a:t>
            </a:r>
            <a:r>
              <a:rPr lang="cs-CZ" dirty="0"/>
              <a:t>části je </a:t>
            </a:r>
            <a:r>
              <a:rPr lang="cs-CZ" dirty="0" smtClean="0"/>
              <a:t>popsán princip elektromotoru. Jsou zde uvedeny druhy, režimy provozu a části elektromotoru. Připojeny jsou dva </a:t>
            </a:r>
            <a:r>
              <a:rPr lang="cs-CZ" dirty="0"/>
              <a:t>odkazy na Wikipedii, kde se žáci dozvědí více o elektromotoru a dynamu.</a:t>
            </a:r>
          </a:p>
          <a:p>
            <a:pPr fontAlgn="base">
              <a:spcAft>
                <a:spcPct val="0"/>
              </a:spcAft>
            </a:pPr>
            <a:r>
              <a:rPr lang="cs-CZ" dirty="0"/>
              <a:t>Ve druhé části </a:t>
            </a:r>
            <a:r>
              <a:rPr lang="cs-CZ" dirty="0" smtClean="0"/>
              <a:t>prezentace jsou zmíněny možnosti využití elektromotoru.</a:t>
            </a:r>
          </a:p>
          <a:p>
            <a:pPr fontAlgn="base">
              <a:spcAft>
                <a:spcPct val="0"/>
              </a:spcAft>
            </a:pPr>
            <a:r>
              <a:rPr lang="cs-CZ" dirty="0" smtClean="0"/>
              <a:t>Na závěr je uveden český výrobce malých elektromotorů </a:t>
            </a:r>
            <a:r>
              <a:rPr lang="cs-CZ" dirty="0" err="1" smtClean="0"/>
              <a:t>Atas</a:t>
            </a:r>
            <a:r>
              <a:rPr lang="cs-CZ" dirty="0" smtClean="0"/>
              <a:t> elektromotory Náchod a.s. a připojeno výroční video tohoto podniku.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9163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Elektromotor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4796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Elektromotor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711" y="1124744"/>
            <a:ext cx="5202578" cy="3468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5713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Elektromotor</a:t>
            </a:r>
            <a:r>
              <a:rPr lang="cs-CZ" dirty="0"/>
              <a:t> je </a:t>
            </a:r>
            <a:r>
              <a:rPr lang="cs-CZ" dirty="0" smtClean="0"/>
              <a:t>elektrický stroj, </a:t>
            </a:r>
            <a:r>
              <a:rPr lang="cs-CZ" dirty="0"/>
              <a:t>který slouží </a:t>
            </a:r>
            <a:r>
              <a:rPr lang="cs-CZ" dirty="0" smtClean="0"/>
              <a:t>k přeměně</a:t>
            </a:r>
            <a:r>
              <a:rPr lang="cs-CZ" dirty="0"/>
              <a:t> </a:t>
            </a:r>
            <a:r>
              <a:rPr lang="cs-CZ" dirty="0" smtClean="0"/>
              <a:t>elektrické energie</a:t>
            </a:r>
            <a:r>
              <a:rPr lang="cs-CZ" dirty="0"/>
              <a:t> na mechanickou </a:t>
            </a:r>
            <a:r>
              <a:rPr lang="cs-CZ" dirty="0" smtClean="0"/>
              <a:t>práci.</a:t>
            </a:r>
          </a:p>
          <a:p>
            <a:r>
              <a:rPr lang="cs-CZ" dirty="0" smtClean="0"/>
              <a:t>Většinou </a:t>
            </a:r>
            <a:r>
              <a:rPr lang="cs-CZ" dirty="0"/>
              <a:t>jde o </a:t>
            </a:r>
            <a:r>
              <a:rPr lang="cs-CZ" dirty="0" smtClean="0"/>
              <a:t>točivý stroj, </a:t>
            </a:r>
            <a:r>
              <a:rPr lang="cs-CZ" dirty="0"/>
              <a:t>ale existují </a:t>
            </a:r>
            <a:r>
              <a:rPr lang="cs-CZ" dirty="0" smtClean="0"/>
              <a:t>i netočivé elektromotory</a:t>
            </a:r>
            <a:r>
              <a:rPr lang="cs-CZ" dirty="0"/>
              <a:t>, např. </a:t>
            </a:r>
            <a:r>
              <a:rPr lang="cs-CZ" dirty="0" smtClean="0"/>
              <a:t>lineární elektromotor.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125" y="3789040"/>
            <a:ext cx="3333750" cy="212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0027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Princip elektromotoru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Elektromotor</a:t>
            </a:r>
            <a:r>
              <a:rPr lang="cs-CZ" baseline="30000" dirty="0"/>
              <a:t> </a:t>
            </a:r>
            <a:r>
              <a:rPr lang="cs-CZ" dirty="0" smtClean="0"/>
              <a:t>přeměňuje </a:t>
            </a:r>
            <a:r>
              <a:rPr lang="cs-CZ" dirty="0"/>
              <a:t>elektrickou energii </a:t>
            </a:r>
            <a:r>
              <a:rPr lang="cs-CZ" dirty="0" smtClean="0"/>
              <a:t>na mechanickou</a:t>
            </a:r>
            <a:r>
              <a:rPr lang="cs-CZ" dirty="0"/>
              <a:t>, případně také naopak</a:t>
            </a:r>
            <a:r>
              <a:rPr lang="cs-CZ" dirty="0" smtClean="0"/>
              <a:t>.</a:t>
            </a:r>
          </a:p>
          <a:p>
            <a:r>
              <a:rPr lang="cs-CZ" dirty="0"/>
              <a:t>Zjednodušeně si lze představit, že se využívá vzájemné přitahování elektromagnetů, elektromagnetu </a:t>
            </a:r>
            <a:r>
              <a:rPr lang="cs-CZ" dirty="0" smtClean="0"/>
              <a:t>a permanentního magnetu </a:t>
            </a:r>
            <a:r>
              <a:rPr lang="cs-CZ" dirty="0"/>
              <a:t>nebo elektromagnetu a železa. Sílu a polaritu elektromagnetu můžeme řídit velikostí elektrického proudu, který do něj pustíme.</a:t>
            </a:r>
          </a:p>
        </p:txBody>
      </p:sp>
    </p:spTree>
    <p:extLst>
      <p:ext uri="{BB962C8B-B14F-4D97-AF65-F5344CB8AC3E}">
        <p14:creationId xmlns:p14="http://schemas.microsoft.com/office/powerpoint/2010/main" val="192555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Elektrický motor má tři režimy provozu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b="1" dirty="0" smtClean="0"/>
          </a:p>
          <a:p>
            <a:r>
              <a:rPr lang="cs-CZ" sz="2600" b="1" dirty="0"/>
              <a:t>M</a:t>
            </a:r>
            <a:r>
              <a:rPr lang="cs-CZ" sz="2600" b="1" dirty="0" smtClean="0"/>
              <a:t>otorický </a:t>
            </a:r>
            <a:r>
              <a:rPr lang="cs-CZ" sz="2600" b="1" dirty="0"/>
              <a:t>režim</a:t>
            </a:r>
            <a:r>
              <a:rPr lang="cs-CZ" sz="2600" dirty="0"/>
              <a:t> - motor odebírá elektrickou energii </a:t>
            </a:r>
            <a:r>
              <a:rPr lang="cs-CZ" sz="2600" dirty="0" smtClean="0"/>
              <a:t>z elektrické </a:t>
            </a:r>
            <a:r>
              <a:rPr lang="cs-CZ" sz="2600" dirty="0"/>
              <a:t>sítě nebo z baterie a přeměňuje ji </a:t>
            </a:r>
            <a:r>
              <a:rPr lang="cs-CZ" sz="2600" dirty="0" smtClean="0"/>
              <a:t>na mechanickou </a:t>
            </a:r>
            <a:r>
              <a:rPr lang="cs-CZ" sz="2600" dirty="0"/>
              <a:t>energii na hřídeli.</a:t>
            </a:r>
          </a:p>
          <a:p>
            <a:r>
              <a:rPr lang="cs-CZ" sz="2600" b="1" dirty="0" err="1"/>
              <a:t>G</a:t>
            </a:r>
            <a:r>
              <a:rPr lang="cs-CZ" sz="2600" b="1" dirty="0" err="1" smtClean="0"/>
              <a:t>enerátorický</a:t>
            </a:r>
            <a:r>
              <a:rPr lang="cs-CZ" sz="2600" b="1" dirty="0" smtClean="0"/>
              <a:t> </a:t>
            </a:r>
            <a:r>
              <a:rPr lang="cs-CZ" sz="2600" b="1" dirty="0"/>
              <a:t>režim</a:t>
            </a:r>
            <a:r>
              <a:rPr lang="cs-CZ" sz="2600" dirty="0"/>
              <a:t> - motor odebírá mechanickou energii </a:t>
            </a:r>
            <a:r>
              <a:rPr lang="cs-CZ" sz="2600" dirty="0" smtClean="0"/>
              <a:t>z kinetické </a:t>
            </a:r>
            <a:r>
              <a:rPr lang="cs-CZ" sz="2600" dirty="0"/>
              <a:t>nebo polohové energie stroje připojeného na hřídel </a:t>
            </a:r>
            <a:r>
              <a:rPr lang="cs-CZ" sz="2600" dirty="0" smtClean="0"/>
              <a:t>a dodává </a:t>
            </a:r>
            <a:r>
              <a:rPr lang="cs-CZ" sz="2600" dirty="0"/>
              <a:t>ji zpět do elektrické sítě, do </a:t>
            </a:r>
            <a:r>
              <a:rPr lang="cs-CZ" sz="2600" dirty="0" smtClean="0"/>
              <a:t>baterie </a:t>
            </a:r>
            <a:r>
              <a:rPr lang="cs-CZ" sz="2600" dirty="0"/>
              <a:t>nebo do elektrické zátěže.</a:t>
            </a:r>
          </a:p>
          <a:p>
            <a:r>
              <a:rPr lang="cs-CZ" sz="2600" b="1" dirty="0"/>
              <a:t>R</a:t>
            </a:r>
            <a:r>
              <a:rPr lang="cs-CZ" sz="2600" b="1" dirty="0" smtClean="0"/>
              <a:t>ežim </a:t>
            </a:r>
            <a:r>
              <a:rPr lang="cs-CZ" sz="2600" b="1" dirty="0"/>
              <a:t>brzdy</a:t>
            </a:r>
            <a:r>
              <a:rPr lang="cs-CZ" sz="2600" dirty="0"/>
              <a:t> - motor odebírá mechanickou energii </a:t>
            </a:r>
            <a:r>
              <a:rPr lang="cs-CZ" sz="2600" dirty="0" smtClean="0"/>
              <a:t>z kinetické </a:t>
            </a:r>
            <a:r>
              <a:rPr lang="cs-CZ" sz="2600" dirty="0"/>
              <a:t>nebo polohové energie stroje připojeného </a:t>
            </a:r>
            <a:r>
              <a:rPr lang="cs-CZ" sz="2600" dirty="0" smtClean="0"/>
              <a:t>na hřídeli a přeměňuje </a:t>
            </a:r>
            <a:r>
              <a:rPr lang="cs-CZ" sz="2600" dirty="0"/>
              <a:t>ji na teplo (zahřívá se).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956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Točivý elektromotor má dvě části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b="1" dirty="0" smtClean="0"/>
          </a:p>
          <a:p>
            <a:r>
              <a:rPr lang="cs-CZ" b="1" dirty="0" smtClean="0"/>
              <a:t>Stator</a:t>
            </a:r>
            <a:r>
              <a:rPr lang="cs-CZ" dirty="0"/>
              <a:t> je pevná část stroje, která bývá vnější částí stroje. Na statoru bývají upevněny cívky vinutí s magnetickým obvodem, magnety a </a:t>
            </a:r>
            <a:r>
              <a:rPr lang="cs-CZ" dirty="0" smtClean="0"/>
              <a:t>elektromagnety. </a:t>
            </a:r>
            <a:r>
              <a:rPr lang="cs-CZ" dirty="0"/>
              <a:t>V dutině statoru je pohyblivě umístěn rotor.</a:t>
            </a:r>
          </a:p>
          <a:p>
            <a:r>
              <a:rPr lang="cs-CZ" b="1" dirty="0" smtClean="0"/>
              <a:t>Rotor</a:t>
            </a:r>
            <a:r>
              <a:rPr lang="cs-CZ" dirty="0"/>
              <a:t> je otočná část stroje s magnetickým obvodem, vinutím a </a:t>
            </a:r>
            <a:r>
              <a:rPr lang="cs-CZ" dirty="0" smtClean="0"/>
              <a:t>hřídelí, na </a:t>
            </a:r>
            <a:r>
              <a:rPr lang="cs-CZ" dirty="0"/>
              <a:t>které jsou nasazeny kroužky </a:t>
            </a:r>
            <a:r>
              <a:rPr lang="cs-CZ" dirty="0" smtClean="0"/>
              <a:t>nebo komutátor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521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3 fázový synchronní elektromotor v </a:t>
            </a:r>
            <a:r>
              <a:rPr lang="cs-CZ" sz="2400" dirty="0" smtClean="0"/>
              <a:t>pohybu </a:t>
            </a:r>
            <a:br>
              <a:rPr lang="cs-CZ" sz="2400" dirty="0" smtClean="0"/>
            </a:br>
            <a:r>
              <a:rPr lang="cs-CZ" sz="2400" dirty="0" smtClean="0"/>
              <a:t>(vektory ukazují </a:t>
            </a:r>
            <a:r>
              <a:rPr lang="cs-CZ" sz="2400" dirty="0"/>
              <a:t>výsledné magnetické pole vytvořené </a:t>
            </a:r>
            <a:r>
              <a:rPr lang="cs-CZ" sz="2400" dirty="0" smtClean="0"/>
              <a:t>statorem)</a:t>
            </a:r>
            <a:endParaRPr lang="cs-CZ" sz="24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548680"/>
            <a:ext cx="4320480" cy="4320480"/>
          </a:xfrm>
        </p:spPr>
      </p:pic>
    </p:spTree>
    <p:extLst>
      <p:ext uri="{BB962C8B-B14F-4D97-AF65-F5344CB8AC3E}">
        <p14:creationId xmlns:p14="http://schemas.microsoft.com/office/powerpoint/2010/main" val="31461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Lineární elektromotor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Lineární elektromotor</a:t>
            </a:r>
            <a:r>
              <a:rPr lang="cs-CZ" dirty="0"/>
              <a:t> je </a:t>
            </a:r>
            <a:r>
              <a:rPr lang="cs-CZ" dirty="0" smtClean="0"/>
              <a:t>elektrický motor, </a:t>
            </a:r>
            <a:r>
              <a:rPr lang="cs-CZ" dirty="0"/>
              <a:t>který nevykonává </a:t>
            </a:r>
            <a:r>
              <a:rPr lang="cs-CZ" dirty="0" smtClean="0"/>
              <a:t>pohyb rotační, </a:t>
            </a:r>
            <a:r>
              <a:rPr lang="cs-CZ" dirty="0"/>
              <a:t>ale </a:t>
            </a:r>
            <a:r>
              <a:rPr lang="cs-CZ" dirty="0" smtClean="0"/>
              <a:t>posuvný. </a:t>
            </a:r>
            <a:r>
              <a:rPr lang="cs-CZ" dirty="0"/>
              <a:t>Jde </a:t>
            </a:r>
            <a:r>
              <a:rPr lang="cs-CZ" dirty="0" smtClean="0"/>
              <a:t>o netočivý elektrický stroj, </a:t>
            </a:r>
            <a:r>
              <a:rPr lang="cs-CZ" dirty="0"/>
              <a:t>který nemá žádné rotující součásti. </a:t>
            </a:r>
            <a:endParaRPr lang="cs-CZ" dirty="0" smtClean="0"/>
          </a:p>
          <a:p>
            <a:r>
              <a:rPr lang="cs-CZ" dirty="0" smtClean="0"/>
              <a:t>Jedná se </a:t>
            </a:r>
            <a:r>
              <a:rPr lang="cs-CZ" dirty="0"/>
              <a:t>o mnohapólový </a:t>
            </a:r>
            <a:r>
              <a:rPr lang="cs-CZ" dirty="0" smtClean="0"/>
              <a:t>motor, </a:t>
            </a:r>
            <a:r>
              <a:rPr lang="cs-CZ" dirty="0"/>
              <a:t>jehož </a:t>
            </a:r>
            <a:r>
              <a:rPr lang="cs-CZ" dirty="0" smtClean="0"/>
              <a:t>stator</a:t>
            </a:r>
            <a:r>
              <a:rPr lang="cs-CZ" dirty="0"/>
              <a:t> je rozvinut </a:t>
            </a:r>
            <a:r>
              <a:rPr lang="cs-CZ" dirty="0" smtClean="0"/>
              <a:t>do délky </a:t>
            </a:r>
            <a:r>
              <a:rPr lang="cs-CZ" dirty="0"/>
              <a:t>podél celé pojezdové dráhy stroje.</a:t>
            </a:r>
          </a:p>
        </p:txBody>
      </p:sp>
    </p:spTree>
    <p:extLst>
      <p:ext uri="{BB962C8B-B14F-4D97-AF65-F5344CB8AC3E}">
        <p14:creationId xmlns:p14="http://schemas.microsoft.com/office/powerpoint/2010/main" val="204527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Využití lineárního elektromotoru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Využívá se například v dopravě </a:t>
            </a:r>
            <a:r>
              <a:rPr lang="cs-CZ" dirty="0" smtClean="0"/>
              <a:t>pro pohon</a:t>
            </a:r>
            <a:r>
              <a:rPr lang="cs-CZ" dirty="0"/>
              <a:t> </a:t>
            </a:r>
            <a:r>
              <a:rPr lang="cs-CZ" dirty="0" smtClean="0"/>
              <a:t>vlaků</a:t>
            </a:r>
            <a:r>
              <a:rPr lang="cs-CZ" dirty="0"/>
              <a:t> </a:t>
            </a:r>
            <a:r>
              <a:rPr lang="cs-CZ" dirty="0" smtClean="0"/>
              <a:t>na magnetickém </a:t>
            </a:r>
            <a:r>
              <a:rPr lang="cs-CZ" dirty="0"/>
              <a:t>polštáři </a:t>
            </a:r>
            <a:r>
              <a:rPr lang="cs-CZ" dirty="0" smtClean="0"/>
              <a:t>(</a:t>
            </a:r>
            <a:r>
              <a:rPr lang="cs-CZ" dirty="0" err="1" smtClean="0"/>
              <a:t>maglev</a:t>
            </a:r>
            <a:r>
              <a:rPr lang="cs-CZ" dirty="0" smtClean="0"/>
              <a:t>).</a:t>
            </a:r>
          </a:p>
          <a:p>
            <a:r>
              <a:rPr lang="cs-CZ" dirty="0" smtClean="0"/>
              <a:t>Používal </a:t>
            </a:r>
            <a:r>
              <a:rPr lang="cs-CZ" dirty="0"/>
              <a:t>se pro pohon čtecích hlav starších (převážně sálových) HDD </a:t>
            </a:r>
            <a:r>
              <a:rPr lang="cs-CZ" dirty="0" smtClean="0"/>
              <a:t>jednotek.</a:t>
            </a:r>
          </a:p>
          <a:p>
            <a:r>
              <a:rPr lang="cs-CZ" dirty="0" smtClean="0"/>
              <a:t>V </a:t>
            </a:r>
            <a:r>
              <a:rPr lang="cs-CZ" dirty="0"/>
              <a:t>poslední době se lineární motor </a:t>
            </a:r>
            <a:r>
              <a:rPr lang="cs-CZ" dirty="0" smtClean="0"/>
              <a:t>často </a:t>
            </a:r>
            <a:r>
              <a:rPr lang="cs-CZ" dirty="0"/>
              <a:t>využívá </a:t>
            </a:r>
            <a:r>
              <a:rPr lang="cs-CZ" dirty="0" smtClean="0"/>
              <a:t>i pro rozhoupávání zvonů.</a:t>
            </a:r>
          </a:p>
        </p:txBody>
      </p:sp>
    </p:spTree>
    <p:extLst>
      <p:ext uri="{BB962C8B-B14F-4D97-AF65-F5344CB8AC3E}">
        <p14:creationId xmlns:p14="http://schemas.microsoft.com/office/powerpoint/2010/main" val="1652479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Další využití lineárního elektromotoru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 </a:t>
            </a:r>
            <a:r>
              <a:rPr lang="cs-CZ" dirty="0"/>
              <a:t>lineárním principu také pracují speciální elektrické stroje určené pro přeměnu elektrické energie </a:t>
            </a:r>
            <a:r>
              <a:rPr lang="cs-CZ" dirty="0" smtClean="0"/>
              <a:t>na mechanickou </a:t>
            </a:r>
            <a:r>
              <a:rPr lang="cs-CZ" dirty="0"/>
              <a:t>energii ve formě zvuku </a:t>
            </a:r>
            <a:r>
              <a:rPr lang="cs-CZ" dirty="0" smtClean="0"/>
              <a:t>– reproduktory.</a:t>
            </a:r>
          </a:p>
          <a:p>
            <a:r>
              <a:rPr lang="cs-CZ" dirty="0" smtClean="0"/>
              <a:t>Další </a:t>
            </a:r>
            <a:r>
              <a:rPr lang="cs-CZ" dirty="0"/>
              <a:t>využití je v přesných CNC obráběcích strojích </a:t>
            </a:r>
            <a:r>
              <a:rPr lang="cs-CZ" dirty="0" smtClean="0"/>
              <a:t>(např. brusech), </a:t>
            </a:r>
            <a:r>
              <a:rPr lang="cs-CZ" dirty="0"/>
              <a:t>kde jemný magnetický pohyb vítězí </a:t>
            </a:r>
            <a:r>
              <a:rPr lang="cs-CZ" dirty="0" smtClean="0"/>
              <a:t>nad mechanickými </a:t>
            </a:r>
            <a:r>
              <a:rPr lang="cs-CZ" dirty="0"/>
              <a:t>převody, </a:t>
            </a:r>
            <a:r>
              <a:rPr lang="cs-CZ" dirty="0" smtClean="0"/>
              <a:t>které trpí </a:t>
            </a:r>
            <a:r>
              <a:rPr lang="cs-CZ" dirty="0"/>
              <a:t>vůlemi.</a:t>
            </a:r>
          </a:p>
        </p:txBody>
      </p:sp>
    </p:spTree>
    <p:extLst>
      <p:ext uri="{BB962C8B-B14F-4D97-AF65-F5344CB8AC3E}">
        <p14:creationId xmlns:p14="http://schemas.microsoft.com/office/powerpoint/2010/main" val="176184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Maglev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43000"/>
            <a:ext cx="6096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1757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Atas</a:t>
            </a:r>
            <a:r>
              <a:rPr lang="cs-CZ" dirty="0" smtClean="0"/>
              <a:t> elektromotory Náchod a.s.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Atas</a:t>
            </a:r>
            <a:r>
              <a:rPr lang="cs-CZ" dirty="0" smtClean="0"/>
              <a:t> Náchod je tradiční </a:t>
            </a:r>
            <a:r>
              <a:rPr lang="cs-CZ" dirty="0"/>
              <a:t>český výrobce malých </a:t>
            </a:r>
            <a:r>
              <a:rPr lang="cs-CZ" dirty="0" smtClean="0"/>
              <a:t>elektromotorů </a:t>
            </a:r>
            <a:r>
              <a:rPr lang="cs-CZ" dirty="0"/>
              <a:t>do 1kW </a:t>
            </a:r>
            <a:r>
              <a:rPr lang="cs-CZ" dirty="0" smtClean="0"/>
              <a:t>již od </a:t>
            </a:r>
            <a:r>
              <a:rPr lang="cs-CZ" dirty="0"/>
              <a:t>roku </a:t>
            </a:r>
            <a:r>
              <a:rPr lang="cs-CZ" dirty="0" smtClean="0"/>
              <a:t>1928.</a:t>
            </a:r>
          </a:p>
          <a:p>
            <a:r>
              <a:rPr lang="cs-CZ" dirty="0" smtClean="0"/>
              <a:t>Vyrábí </a:t>
            </a:r>
            <a:r>
              <a:rPr lang="cs-CZ" dirty="0"/>
              <a:t>malé elektromotory určené </a:t>
            </a:r>
            <a:r>
              <a:rPr lang="cs-CZ" dirty="0" smtClean="0"/>
              <a:t>pro všeobecné </a:t>
            </a:r>
            <a:r>
              <a:rPr lang="cs-CZ" dirty="0"/>
              <a:t>použití a regulaci. </a:t>
            </a:r>
            <a:endParaRPr lang="cs-CZ" dirty="0" smtClean="0"/>
          </a:p>
          <a:p>
            <a:r>
              <a:rPr lang="cs-CZ" dirty="0" smtClean="0">
                <a:hlinkClick r:id="rId2"/>
              </a:rPr>
              <a:t>Video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7243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JÁCHIM, František a Jiří TESAŘ. </a:t>
            </a:r>
            <a:r>
              <a:rPr lang="cs-CZ" i="1" dirty="0"/>
              <a:t>Fyzika pro 8. ročník základní školy</a:t>
            </a:r>
            <a:r>
              <a:rPr lang="cs-CZ" dirty="0"/>
              <a:t>. Dotisk 1. vydání. Praha: SPN - pedagogické nakladatelství, a. s., 2000. ISBN 80-7235-076-5</a:t>
            </a:r>
            <a:r>
              <a:rPr lang="cs-CZ" dirty="0" smtClean="0"/>
              <a:t>.</a:t>
            </a:r>
          </a:p>
          <a:p>
            <a:r>
              <a:rPr lang="cs-CZ" dirty="0"/>
              <a:t>Elektromotor. </a:t>
            </a:r>
            <a:r>
              <a:rPr lang="cs-CZ" i="1" dirty="0"/>
              <a:t>Hybrid.cz</a:t>
            </a:r>
            <a:r>
              <a:rPr lang="cs-CZ" dirty="0"/>
              <a:t> [online]. [cit. 2012-05-20].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www.hybrid.cz/elektromotor</a:t>
            </a:r>
            <a:endParaRPr lang="cs-CZ" dirty="0" smtClean="0"/>
          </a:p>
          <a:p>
            <a:r>
              <a:rPr lang="cs-CZ" dirty="0"/>
              <a:t>Elektromotor. In: </a:t>
            </a:r>
            <a:r>
              <a:rPr lang="cs-CZ" i="1" dirty="0" err="1"/>
              <a:t>Wikipedia</a:t>
            </a:r>
            <a:r>
              <a:rPr lang="cs-CZ" dirty="0"/>
              <a:t>: 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2012-05-20]. Dostupné z: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cs.wikipedia.org/wiki/Elektromotor#Line.C3.A1rn.C3.AD_elektromotor</a:t>
            </a:r>
            <a:endParaRPr lang="cs-CZ" dirty="0" smtClean="0"/>
          </a:p>
          <a:p>
            <a:r>
              <a:rPr lang="cs-CZ" dirty="0" err="1"/>
              <a:t>Maglev</a:t>
            </a:r>
            <a:r>
              <a:rPr lang="cs-CZ" dirty="0"/>
              <a:t>. In: </a:t>
            </a:r>
            <a:r>
              <a:rPr lang="cs-CZ" i="1" dirty="0" err="1"/>
              <a:t>Wikipedia</a:t>
            </a:r>
            <a:r>
              <a:rPr lang="cs-CZ" dirty="0"/>
              <a:t>: 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2012-05-20]. Dostupné z: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cs.wikipedia.org/wiki/Maglev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646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128</TotalTime>
  <Words>191</Words>
  <Application>Microsoft Office PowerPoint</Application>
  <PresentationFormat>Předvádění na obrazovce (4:3)</PresentationFormat>
  <Paragraphs>49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NewsPrint</vt:lpstr>
      <vt:lpstr>Motiv systému Office</vt:lpstr>
      <vt:lpstr>Prezentace aplikace PowerPoint</vt:lpstr>
      <vt:lpstr>Anotace</vt:lpstr>
      <vt:lpstr>Elektromotor</vt:lpstr>
      <vt:lpstr>Elektromotor</vt:lpstr>
      <vt:lpstr>Prezentace aplikace PowerPoint</vt:lpstr>
      <vt:lpstr>Princip elektromotoru</vt:lpstr>
      <vt:lpstr>Elektrický motor má tři režimy provozu</vt:lpstr>
      <vt:lpstr>Točivý elektromotor má dvě části</vt:lpstr>
      <vt:lpstr>3 fázový synchronní elektromotor v pohybu  (vektory ukazují výsledné magnetické pole vytvořené statorem)</vt:lpstr>
      <vt:lpstr>Lineární elektromotor</vt:lpstr>
      <vt:lpstr>Využití lineárního elektromotoru</vt:lpstr>
      <vt:lpstr>Další využití lineárního elektromotoru</vt:lpstr>
      <vt:lpstr>Maglev</vt:lpstr>
      <vt:lpstr>Atas elektromotory Náchod a.s.</vt:lpstr>
      <vt:lpstr>Citace</vt:lpstr>
    </vt:vector>
  </TitlesOfParts>
  <Company>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Elektromotor</dc:title>
  <dc:creator>MiP</dc:creator>
  <cp:lastModifiedBy>MiP</cp:lastModifiedBy>
  <cp:revision>19</cp:revision>
  <dcterms:created xsi:type="dcterms:W3CDTF">2012-05-08T12:18:14Z</dcterms:created>
  <dcterms:modified xsi:type="dcterms:W3CDTF">2012-06-20T17:01:39Z</dcterms:modified>
</cp:coreProperties>
</file>