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8" r:id="rId3"/>
    <p:sldId id="256" r:id="rId4"/>
    <p:sldId id="269" r:id="rId5"/>
    <p:sldId id="257" r:id="rId6"/>
    <p:sldId id="258" r:id="rId7"/>
    <p:sldId id="260" r:id="rId8"/>
    <p:sldId id="262" r:id="rId9"/>
    <p:sldId id="261" r:id="rId10"/>
    <p:sldId id="263" r:id="rId11"/>
    <p:sldId id="264" r:id="rId12"/>
    <p:sldId id="265" r:id="rId13"/>
    <p:sldId id="267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Transformátor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59765E7-9F0F-497A-9B57-47FBE5723D2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57E76D-847B-41BA-BC72-88B796DFA6C9}" type="presOf" srcId="{B651F6E3-6281-48DB-9319-2AEAFDAE7572}" destId="{6BB5E863-4638-4E1D-BFDE-399D028AC4ED}" srcOrd="1" destOrd="0" presId="urn:microsoft.com/office/officeart/2005/8/layout/target3"/>
    <dgm:cxn modelId="{8D3E66E1-B23C-435F-AEA7-B3FC6F37ABE0}" type="presOf" srcId="{D1D4F407-5343-4D3F-B5B9-D407B03CAEB4}" destId="{D005CE8C-CC26-4C3E-AC11-E15060ECD759}" srcOrd="0" destOrd="0" presId="urn:microsoft.com/office/officeart/2005/8/layout/target3"/>
    <dgm:cxn modelId="{0991CE1D-5674-406E-BEF1-2293ED9332B4}" type="presOf" srcId="{757F3AB3-0718-4624-B441-E567A8F0AB56}" destId="{333A1088-737F-45CB-B68E-254E46348037}" srcOrd="0" destOrd="0" presId="urn:microsoft.com/office/officeart/2005/8/layout/target3"/>
    <dgm:cxn modelId="{5031E5C9-BB1A-4531-ACD7-3496F904930E}" type="presOf" srcId="{D8197B8C-B260-4A16-BDF4-0947B075E274}" destId="{25B08C86-7E15-44DC-BE7F-FFB55DD49D12}" srcOrd="0" destOrd="0" presId="urn:microsoft.com/office/officeart/2005/8/layout/target3"/>
    <dgm:cxn modelId="{4973B837-A452-4F15-B5FD-7C3AC2232178}" type="presOf" srcId="{D1D4F407-5343-4D3F-B5B9-D407B03CAEB4}" destId="{AED2198E-93D5-4001-81B4-73124B309672}" srcOrd="1" destOrd="0" presId="urn:microsoft.com/office/officeart/2005/8/layout/target3"/>
    <dgm:cxn modelId="{48FA2749-2A21-43FA-97E8-F86A1D926CFA}" type="presOf" srcId="{B651F6E3-6281-48DB-9319-2AEAFDAE7572}" destId="{619D679B-A015-4ECF-8348-D1034C574F40}" srcOrd="0" destOrd="0" presId="urn:microsoft.com/office/officeart/2005/8/layout/target3"/>
    <dgm:cxn modelId="{BE700D6A-1B29-4AC3-9267-AA3012C35B9B}" type="presOf" srcId="{4C35D32F-0EAB-4CD7-82EE-45574DC2A586}" destId="{890E4F0B-2866-4A3F-A3C7-2A14B1797930}" srcOrd="1" destOrd="0" presId="urn:microsoft.com/office/officeart/2005/8/layout/target3"/>
    <dgm:cxn modelId="{D76C6111-A0AA-4231-BAB3-93C070511101}" type="presOf" srcId="{D8197B8C-B260-4A16-BDF4-0947B075E274}" destId="{5A5FFA88-C948-4069-8E93-59FA12366E83}" srcOrd="1" destOrd="0" presId="urn:microsoft.com/office/officeart/2005/8/layout/target3"/>
    <dgm:cxn modelId="{672C0E88-20B8-4FBA-BCAF-1B41A9E3E7ED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ADCA886-0AE6-4326-89B7-46091F7C7F0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A4DEE0D-DD01-4585-82EF-1F7FA0E6994A}" type="presParOf" srcId="{333A1088-737F-45CB-B68E-254E46348037}" destId="{F5ABB229-8D3B-4694-996A-96F23CF14429}" srcOrd="0" destOrd="0" presId="urn:microsoft.com/office/officeart/2005/8/layout/target3"/>
    <dgm:cxn modelId="{86D465EA-5610-49DE-8525-7C74D33C1FE3}" type="presParOf" srcId="{333A1088-737F-45CB-B68E-254E46348037}" destId="{F41139FD-01EE-4571-8B17-4FB00FC51163}" srcOrd="1" destOrd="0" presId="urn:microsoft.com/office/officeart/2005/8/layout/target3"/>
    <dgm:cxn modelId="{ED42A0B0-0A11-4C38-A5CF-2C63C06720AC}" type="presParOf" srcId="{333A1088-737F-45CB-B68E-254E46348037}" destId="{D005CE8C-CC26-4C3E-AC11-E15060ECD759}" srcOrd="2" destOrd="0" presId="urn:microsoft.com/office/officeart/2005/8/layout/target3"/>
    <dgm:cxn modelId="{226BDF57-41D4-4DA7-B34C-3C159B75A010}" type="presParOf" srcId="{333A1088-737F-45CB-B68E-254E46348037}" destId="{2C702D82-9B77-49B7-9568-BB8EB47C3372}" srcOrd="3" destOrd="0" presId="urn:microsoft.com/office/officeart/2005/8/layout/target3"/>
    <dgm:cxn modelId="{2397D4E8-981A-412E-BEF4-CA8F5F8E7141}" type="presParOf" srcId="{333A1088-737F-45CB-B68E-254E46348037}" destId="{A52A0455-90FF-4808-ABD0-F02540D31D5A}" srcOrd="4" destOrd="0" presId="urn:microsoft.com/office/officeart/2005/8/layout/target3"/>
    <dgm:cxn modelId="{F29A5AF5-94AD-4FED-A841-756E1076BBB2}" type="presParOf" srcId="{333A1088-737F-45CB-B68E-254E46348037}" destId="{6140AFEC-043D-4C43-A2F9-D0F5331DF3A3}" srcOrd="5" destOrd="0" presId="urn:microsoft.com/office/officeart/2005/8/layout/target3"/>
    <dgm:cxn modelId="{4ADFE826-DF3C-44A1-BE27-F67CB03E6A4E}" type="presParOf" srcId="{333A1088-737F-45CB-B68E-254E46348037}" destId="{9358AC05-5D7D-4327-9F80-1AD486AEA664}" srcOrd="6" destOrd="0" presId="urn:microsoft.com/office/officeart/2005/8/layout/target3"/>
    <dgm:cxn modelId="{B8D29271-A85A-495B-9D04-5642F31FB910}" type="presParOf" srcId="{333A1088-737F-45CB-B68E-254E46348037}" destId="{313FC574-E1CD-4FB4-B054-0B805CE0447D}" srcOrd="7" destOrd="0" presId="urn:microsoft.com/office/officeart/2005/8/layout/target3"/>
    <dgm:cxn modelId="{D342F344-7CF6-4E06-891C-EDA2C57D9BC7}" type="presParOf" srcId="{333A1088-737F-45CB-B68E-254E46348037}" destId="{619D679B-A015-4ECF-8348-D1034C574F40}" srcOrd="8" destOrd="0" presId="urn:microsoft.com/office/officeart/2005/8/layout/target3"/>
    <dgm:cxn modelId="{31B77C24-68EB-4B4F-BB04-8B3001E67CC8}" type="presParOf" srcId="{333A1088-737F-45CB-B68E-254E46348037}" destId="{322283A8-4A27-4CDA-BAE3-F381106A9174}" srcOrd="9" destOrd="0" presId="urn:microsoft.com/office/officeart/2005/8/layout/target3"/>
    <dgm:cxn modelId="{B1A34E89-93A2-48BE-BA17-2817F51BC29E}" type="presParOf" srcId="{333A1088-737F-45CB-B68E-254E46348037}" destId="{FFC9F71D-1B4F-4AD9-A4A6-86ADEFC8AF5C}" srcOrd="10" destOrd="0" presId="urn:microsoft.com/office/officeart/2005/8/layout/target3"/>
    <dgm:cxn modelId="{C76ECCD0-E5FD-4E52-8E8A-E523F0DDE7EE}" type="presParOf" srcId="{333A1088-737F-45CB-B68E-254E46348037}" destId="{25B08C86-7E15-44DC-BE7F-FFB55DD49D12}" srcOrd="11" destOrd="0" presId="urn:microsoft.com/office/officeart/2005/8/layout/target3"/>
    <dgm:cxn modelId="{4003A949-76E8-4954-96BE-DCA9D824F6EB}" type="presParOf" srcId="{333A1088-737F-45CB-B68E-254E46348037}" destId="{76644BE8-9D7C-4C09-B250-3D10AF48CBB7}" srcOrd="12" destOrd="0" presId="urn:microsoft.com/office/officeart/2005/8/layout/target3"/>
    <dgm:cxn modelId="{035C44F0-0866-40AC-BF20-096C8EAAA41B}" type="presParOf" srcId="{333A1088-737F-45CB-B68E-254E46348037}" destId="{EE85B701-7295-41C0-BA7A-34D3756A2AE6}" srcOrd="13" destOrd="0" presId="urn:microsoft.com/office/officeart/2005/8/layout/target3"/>
    <dgm:cxn modelId="{802F33B5-BD52-49E5-AFA4-DE6B41635B99}" type="presParOf" srcId="{333A1088-737F-45CB-B68E-254E46348037}" destId="{8BEBB6EC-1DAA-4CAC-8A25-BC0FCBD5DBD5}" srcOrd="14" destOrd="0" presId="urn:microsoft.com/office/officeart/2005/8/layout/target3"/>
    <dgm:cxn modelId="{91A6E1E0-7C45-4FEA-9E2D-D2FF377909F9}" type="presParOf" srcId="{333A1088-737F-45CB-B68E-254E46348037}" destId="{AED2198E-93D5-4001-81B4-73124B309672}" srcOrd="15" destOrd="0" presId="urn:microsoft.com/office/officeart/2005/8/layout/target3"/>
    <dgm:cxn modelId="{58859C36-D68E-413E-9490-F7C0142640FF}" type="presParOf" srcId="{333A1088-737F-45CB-B68E-254E46348037}" destId="{2BE915AB-18AA-4053-B92C-3BFC9ED204BB}" srcOrd="16" destOrd="0" presId="urn:microsoft.com/office/officeart/2005/8/layout/target3"/>
    <dgm:cxn modelId="{7E3DC0FC-61A8-474D-A99F-BE8013D61BB3}" type="presParOf" srcId="{333A1088-737F-45CB-B68E-254E46348037}" destId="{6BB5E863-4638-4E1D-BFDE-399D028AC4ED}" srcOrd="17" destOrd="0" presId="urn:microsoft.com/office/officeart/2005/8/layout/target3"/>
    <dgm:cxn modelId="{AAEC53D5-2D42-4B44-8D87-40BD2D73B88B}" type="presParOf" srcId="{333A1088-737F-45CB-B68E-254E46348037}" destId="{5A5FFA88-C948-4069-8E93-59FA12366E83}" srcOrd="18" destOrd="0" presId="urn:microsoft.com/office/officeart/2005/8/layout/target3"/>
    <dgm:cxn modelId="{B789FEA2-2677-4034-ADA0-B1AA75DEBE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Transformátor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67F5A-C2DC-4F19-84BF-18BFB44AE073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0284D7-A9EA-4928-8E41-D039F8D0A8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87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AD97555-11D7-4DC9-B843-75EB8196294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5E9281B-C1A8-439D-9475-1271B6D77C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ucsoEhB0NA&amp;feature=related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outube.com/watch?v=dqQZJcekbD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svarbazar.cz/phprs/view.php?cisloclanku=200803310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kole.sk/?id_cat=3&amp;clanok=1432" TargetMode="External"/><Relationship Id="rId2" Type="http://schemas.openxmlformats.org/officeDocument/2006/relationships/hyperlink" Target="http://www.elvicz.com/?clanek=1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140641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400" dirty="0"/>
              <a:t>Prezentace je určena žákům 8. tříd základních škol.</a:t>
            </a:r>
          </a:p>
          <a:p>
            <a:pPr fontAlgn="base">
              <a:spcAft>
                <a:spcPct val="0"/>
              </a:spcAft>
            </a:pPr>
            <a:r>
              <a:rPr lang="cs-CZ" sz="2400" dirty="0"/>
              <a:t>V první části </a:t>
            </a:r>
            <a:r>
              <a:rPr lang="cs-CZ" sz="2400" dirty="0" smtClean="0"/>
              <a:t>je uvedena rovnice transformátoru, dále je zde zmíněn rozdíl mezi transformací nahoru a dolů.</a:t>
            </a:r>
          </a:p>
          <a:p>
            <a:pPr fontAlgn="base">
              <a:spcAft>
                <a:spcPct val="0"/>
              </a:spcAft>
            </a:pPr>
            <a:r>
              <a:rPr lang="cs-CZ" sz="2400" dirty="0" smtClean="0"/>
              <a:t>Ve </a:t>
            </a:r>
            <a:r>
              <a:rPr lang="cs-CZ" sz="2400" dirty="0"/>
              <a:t>druhé části </a:t>
            </a:r>
            <a:r>
              <a:rPr lang="cs-CZ" sz="2400" dirty="0" smtClean="0"/>
              <a:t>prezentace je uveden princip bodového svařování, při němž je využito transformace dolů. Je připojen odkaz na podrobný výklad bodového svařování.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85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483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Rovnice transformátoru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dirty="0" smtClean="0"/>
                  <a:t>Transformátor slouží ke zvyšování, popřípadě snižování střídavého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na napětí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𝑈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podle rovnice transformátoru:</a:t>
                </a:r>
              </a:p>
              <a:p>
                <a:endParaRPr lang="cs-CZ" dirty="0" smtClean="0"/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a:rPr lang="cs-CZ" b="1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𝑵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𝒌</m:t>
                    </m:r>
                  </m:oMath>
                </a14:m>
                <a:r>
                  <a:rPr lang="cs-CZ" dirty="0" smtClean="0"/>
                  <a:t>,</a:t>
                </a:r>
              </a:p>
              <a:p>
                <a:pPr algn="ctr"/>
                <a:endParaRPr lang="cs-CZ" dirty="0" smtClean="0"/>
              </a:p>
              <a:p>
                <a:pPr marL="109728" indent="0">
                  <a:buNone/>
                </a:pPr>
                <a:r>
                  <a:rPr lang="cs-CZ" dirty="0"/>
                  <a:t>k</a:t>
                </a:r>
                <a:r>
                  <a:rPr lang="cs-CZ" dirty="0" smtClean="0"/>
                  <a:t>de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je počet závitů primární cívky 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je počet závitů sekundární cívky. Veličina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𝑘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/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𝑁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 je transformační poměr transformátoru.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" t="-1408" r="-889" b="-39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651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971" y="1452563"/>
            <a:ext cx="5570058" cy="4280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049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Poměr proudů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Poměr proudů v primárním a sekundárním obvodu transformátoru je opačný než poměr napětí:</a:t>
                </a:r>
              </a:p>
              <a:p>
                <a:endParaRPr lang="cs-CZ" dirty="0" smtClean="0"/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a:rPr lang="cs-CZ" b="1" i="1" smtClean="0">
                        <a:latin typeface="Cambria Math"/>
                      </a:rPr>
                      <m:t> </m:t>
                    </m:r>
                    <m:r>
                      <a:rPr lang="cs-CZ" b="1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  <a:p>
                <a:endParaRPr lang="cs-CZ" dirty="0" smtClean="0"/>
              </a:p>
              <a:p>
                <a:r>
                  <a:rPr lang="cs-CZ" dirty="0" smtClean="0"/>
                  <a:t>Tato rovnice platí pro účinnost </a:t>
                </a:r>
                <a:r>
                  <a:rPr lang="el-GR" i="1" dirty="0" smtClean="0"/>
                  <a:t>η</a:t>
                </a:r>
                <a:r>
                  <a:rPr lang="cs-CZ" i="1" dirty="0" smtClean="0"/>
                  <a:t> = 100%.</a:t>
                </a:r>
                <a:endParaRPr lang="cs-CZ" dirty="0" smtClean="0"/>
              </a:p>
              <a:p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7105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Je-li </a:t>
                </a:r>
                <a:r>
                  <a:rPr lang="el-GR" i="1" dirty="0"/>
                  <a:t>η</a:t>
                </a:r>
                <a:r>
                  <a:rPr lang="cs-CZ" i="1" dirty="0"/>
                  <a:t> &lt; 100%, pak platí</a:t>
                </a:r>
                <a:r>
                  <a:rPr lang="cs-CZ" i="1" dirty="0" smtClean="0"/>
                  <a:t>:</a:t>
                </a:r>
              </a:p>
              <a:p>
                <a:endParaRPr lang="cs-CZ" i="1" dirty="0" smtClean="0"/>
              </a:p>
              <a:p>
                <a:endParaRPr lang="cs-CZ" i="1" dirty="0"/>
              </a:p>
              <a:p>
                <a:pPr algn="ctr"/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𝑼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  <m:r>
                      <a:rPr lang="cs-CZ" b="1" i="1">
                        <a:latin typeface="Cambria Math"/>
                      </a:rPr>
                      <m:t> =</m:t>
                    </m:r>
                    <m:r>
                      <a:rPr lang="el-GR" b="1" i="1">
                        <a:latin typeface="Cambria Math"/>
                      </a:rPr>
                      <m:t>𝜼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>
                                <a:latin typeface="Cambria Math"/>
                              </a:rPr>
                              <m:t>𝑰</m:t>
                            </m:r>
                          </m:e>
                          <m:sub>
                            <m:r>
                              <a:rPr lang="cs-CZ" b="1" i="1"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dirty="0" smtClean="0"/>
                  <a:t>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4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03580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1604" y="1268760"/>
            <a:ext cx="4660792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sz="half" idx="4294967295"/>
          </p:nvPr>
        </p:nvSpPr>
        <p:spPr>
          <a:xfrm>
            <a:off x="7020272" y="3861048"/>
            <a:ext cx="2123728" cy="2088232"/>
          </a:xfrm>
        </p:spPr>
        <p:txBody>
          <a:bodyPr>
            <a:normAutofit fontScale="85000" lnSpcReduction="20000"/>
          </a:bodyPr>
          <a:lstStyle/>
          <a:p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  <a:p>
            <a:endParaRPr lang="cs-CZ" dirty="0" smtClean="0">
              <a:hlinkClick r:id="rId3"/>
            </a:endParaRPr>
          </a:p>
          <a:p>
            <a:endParaRPr lang="cs-CZ" dirty="0">
              <a:hlinkClick r:id="rId3"/>
            </a:endParaRPr>
          </a:p>
          <a:p>
            <a:r>
              <a:rPr lang="cs-CZ" dirty="0" smtClean="0">
                <a:hlinkClick r:id="rId3"/>
              </a:rPr>
              <a:t>Video 1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Video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771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Transformace nahoru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Proudy se transformují v obráceném transformačním poměru.</a:t>
            </a:r>
          </a:p>
          <a:p>
            <a:endParaRPr lang="cs-CZ" dirty="0"/>
          </a:p>
          <a:p>
            <a:r>
              <a:rPr lang="cs-CZ" dirty="0" smtClean="0"/>
              <a:t>Zvýšení transformačního poměru (transformace nahoru) má za následek, že se při daném výkonu transformátoru zmenší proud ve výstupním obvodu.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29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Transformace dolů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Naopak při transformaci dolů je výstupní napětí malé, ale můžeme tak získat značné proudy.</a:t>
            </a:r>
          </a:p>
          <a:p>
            <a:endParaRPr lang="cs-CZ" dirty="0" smtClean="0"/>
          </a:p>
          <a:p>
            <a:r>
              <a:rPr lang="cs-CZ" dirty="0" smtClean="0"/>
              <a:t>Příkladem může být bodové svařování používané třeba při výrobě karoserií automobilů ke spojování plechových dílů.</a:t>
            </a:r>
          </a:p>
        </p:txBody>
      </p:sp>
    </p:spTree>
    <p:extLst>
      <p:ext uri="{BB962C8B-B14F-4D97-AF65-F5344CB8AC3E}">
        <p14:creationId xmlns:p14="http://schemas.microsoft.com/office/powerpoint/2010/main" val="386363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Bodové svařování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Plechy se sevřou mezi dvě zahrocené měděné elektrody spojené s několika závity výstupní cívky výkonného </a:t>
            </a:r>
            <a:r>
              <a:rPr lang="cs-CZ" dirty="0" smtClean="0"/>
              <a:t>transformátoru.</a:t>
            </a:r>
          </a:p>
          <a:p>
            <a:endParaRPr lang="cs-CZ" dirty="0" smtClean="0"/>
          </a:p>
          <a:p>
            <a:r>
              <a:rPr lang="cs-CZ" dirty="0" smtClean="0"/>
              <a:t>V místě dotyku prochází tak velký proud, že se jím plechy rozžhaví a dojde k jejich pevnému spojení.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167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Princip bodového svařování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pPr algn="r"/>
            <a:r>
              <a:rPr lang="cs-CZ" dirty="0" smtClean="0">
                <a:hlinkClick r:id="rId2"/>
              </a:rPr>
              <a:t>Více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75" y="2564904"/>
            <a:ext cx="4667250" cy="3695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61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JÁCHIM, František a Jiří TESAŘ. </a:t>
            </a:r>
            <a:r>
              <a:rPr lang="cs-CZ" i="1" dirty="0"/>
              <a:t>Fyzika pro 8. ročník základní školy</a:t>
            </a:r>
            <a:r>
              <a:rPr lang="cs-CZ" dirty="0"/>
              <a:t>. Dotisk 1. vydání. Praha: SPN - pedagogické nakladatelství, a. s., 2000. ISBN 80-7235-076-5</a:t>
            </a:r>
            <a:r>
              <a:rPr lang="cs-CZ" dirty="0" smtClean="0"/>
              <a:t>.</a:t>
            </a:r>
          </a:p>
          <a:p>
            <a:r>
              <a:rPr lang="cs-CZ" dirty="0" smtClean="0"/>
              <a:t>LEPIL</a:t>
            </a:r>
            <a:r>
              <a:rPr lang="cs-CZ" dirty="0"/>
              <a:t>, Oldřich, Milan BEDNAŘÍK a Radmila HÝBLOVÁ. </a:t>
            </a:r>
            <a:r>
              <a:rPr lang="cs-CZ" i="1" dirty="0"/>
              <a:t>Fyzika pro střední školy</a:t>
            </a:r>
            <a:r>
              <a:rPr lang="cs-CZ" dirty="0"/>
              <a:t>: </a:t>
            </a:r>
            <a:r>
              <a:rPr lang="cs-CZ" i="1" dirty="0"/>
              <a:t>II</a:t>
            </a:r>
            <a:r>
              <a:rPr lang="cs-CZ" dirty="0"/>
              <a:t>. Praha: Prometheus, spol. s r.o., 2002. ISBN 80-7196-185-X.</a:t>
            </a:r>
            <a:endParaRPr lang="cs-CZ" dirty="0" smtClean="0"/>
          </a:p>
          <a:p>
            <a:r>
              <a:rPr lang="cs-CZ" dirty="0" smtClean="0"/>
              <a:t>Transformátory</a:t>
            </a:r>
            <a:r>
              <a:rPr lang="cs-CZ" dirty="0"/>
              <a:t>. </a:t>
            </a:r>
            <a:r>
              <a:rPr lang="cs-CZ" i="1" dirty="0" err="1"/>
              <a:t>Elvi</a:t>
            </a:r>
            <a:r>
              <a:rPr lang="cs-CZ" dirty="0"/>
              <a:t> [online]. [cit. 2012-05-27]. Dostupné z: </a:t>
            </a:r>
            <a:r>
              <a:rPr lang="cs-CZ" dirty="0">
                <a:hlinkClick r:id="rId2"/>
              </a:rPr>
              <a:t>http://www.elvicz.com/?</a:t>
            </a:r>
            <a:r>
              <a:rPr lang="cs-CZ" dirty="0" smtClean="0">
                <a:hlinkClick r:id="rId2"/>
              </a:rPr>
              <a:t>clanek=13</a:t>
            </a:r>
            <a:endParaRPr lang="cs-CZ" dirty="0" smtClean="0"/>
          </a:p>
          <a:p>
            <a:r>
              <a:rPr lang="cs-CZ" dirty="0"/>
              <a:t>Fyzika: Transformátor. </a:t>
            </a:r>
            <a:r>
              <a:rPr lang="cs-CZ" i="1" dirty="0"/>
              <a:t>O škole</a:t>
            </a:r>
            <a:r>
              <a:rPr lang="cs-CZ" dirty="0"/>
              <a:t>: </a:t>
            </a:r>
            <a:r>
              <a:rPr lang="cs-CZ" i="1" dirty="0"/>
              <a:t>Orange</a:t>
            </a:r>
            <a:r>
              <a:rPr lang="cs-CZ" dirty="0"/>
              <a:t> [online]. [cit. 2012-05-27]. Dostupné z: </a:t>
            </a:r>
            <a:r>
              <a:rPr lang="cs-CZ" dirty="0">
                <a:hlinkClick r:id="rId3"/>
              </a:rPr>
              <a:t>http://www.oskole.sk/?</a:t>
            </a:r>
            <a:r>
              <a:rPr lang="cs-CZ" dirty="0" smtClean="0">
                <a:hlinkClick r:id="rId3"/>
              </a:rPr>
              <a:t>id_cat=3&amp;clanok=1432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458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123</TotalTime>
  <Words>364</Words>
  <Application>Microsoft Office PowerPoint</Application>
  <PresentationFormat>Předvádění na obrazovce (4:3)</PresentationFormat>
  <Paragraphs>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Urbanistický</vt:lpstr>
      <vt:lpstr>Motiv systému Office</vt:lpstr>
      <vt:lpstr>Prezentace aplikace PowerPoint</vt:lpstr>
      <vt:lpstr>Anotace</vt:lpstr>
      <vt:lpstr>Transformátor</vt:lpstr>
      <vt:lpstr>Rovnice transformátoru</vt:lpstr>
      <vt:lpstr>Prezentace aplikace PowerPoint</vt:lpstr>
      <vt:lpstr>Poměr proudů</vt:lpstr>
      <vt:lpstr>Prezentace aplikace PowerPoint</vt:lpstr>
      <vt:lpstr>Prezentace aplikace PowerPoint</vt:lpstr>
      <vt:lpstr>Transformace nahoru</vt:lpstr>
      <vt:lpstr>Transformace dolů</vt:lpstr>
      <vt:lpstr>Bodové svařování</vt:lpstr>
      <vt:lpstr>Princip bodového svařování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Transformátor</dc:title>
  <dc:creator>MiP</dc:creator>
  <cp:lastModifiedBy>MiP</cp:lastModifiedBy>
  <cp:revision>20</cp:revision>
  <dcterms:created xsi:type="dcterms:W3CDTF">2012-05-27T19:45:10Z</dcterms:created>
  <dcterms:modified xsi:type="dcterms:W3CDTF">2012-06-20T17:43:24Z</dcterms:modified>
</cp:coreProperties>
</file>