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1"/>
  </p:notesMasterIdLst>
  <p:sldIdLst>
    <p:sldId id="262" r:id="rId3"/>
    <p:sldId id="256" r:id="rId4"/>
    <p:sldId id="263" r:id="rId5"/>
    <p:sldId id="258" r:id="rId6"/>
    <p:sldId id="257" r:id="rId7"/>
    <p:sldId id="260" r:id="rId8"/>
    <p:sldId id="261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VY_32_INOVACE_3.2.8.3. M 16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Miluše Pavelcová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Mapa oblohy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 custLinFactNeighborY="-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403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27048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43C5AA3-137E-4325-908E-AB69F65AE010}" type="presOf" srcId="{D1D4F407-5343-4D3F-B5B9-D407B03CAEB4}" destId="{AED2198E-93D5-4001-81B4-73124B309672}" srcOrd="1" destOrd="0" presId="urn:microsoft.com/office/officeart/2005/8/layout/target3"/>
    <dgm:cxn modelId="{36097758-BF93-463B-B999-60F7B8569CA4}" type="presOf" srcId="{D1B46980-6531-4606-95E6-44980827E919}" destId="{6140AFEC-043D-4C43-A2F9-D0F5331DF3A3}" srcOrd="0" destOrd="0" presId="urn:microsoft.com/office/officeart/2005/8/layout/target3"/>
    <dgm:cxn modelId="{DB87F11C-0B58-40F9-8815-05AF7C2266F2}" type="presOf" srcId="{4C35D32F-0EAB-4CD7-82EE-45574DC2A586}" destId="{890E4F0B-2866-4A3F-A3C7-2A14B1797930}" srcOrd="1" destOrd="0" presId="urn:microsoft.com/office/officeart/2005/8/layout/target3"/>
    <dgm:cxn modelId="{C5936A79-3AA1-491E-86B3-AEF9473B9E10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0834784-5470-4EB8-9541-F70BD4E92660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6346A91-F1D1-4690-B2A4-5281A569F6A6}" type="presOf" srcId="{D1D4F407-5343-4D3F-B5B9-D407B03CAEB4}" destId="{D005CE8C-CC26-4C3E-AC11-E15060ECD759}" srcOrd="0" destOrd="0" presId="urn:microsoft.com/office/officeart/2005/8/layout/target3"/>
    <dgm:cxn modelId="{912C5E70-AFCE-49C5-8519-FCD1AA57566D}" type="presOf" srcId="{757F3AB3-0718-4624-B441-E567A8F0AB56}" destId="{333A1088-737F-45CB-B68E-254E46348037}" srcOrd="0" destOrd="0" presId="urn:microsoft.com/office/officeart/2005/8/layout/target3"/>
    <dgm:cxn modelId="{438D491D-CD5B-447A-A8F4-47C34BE4C4D2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5B6DD76-F39A-4FED-9987-714483EDB7E4}" type="presOf" srcId="{D8197B8C-B260-4A16-BDF4-0947B075E274}" destId="{5A5FFA88-C948-4069-8E93-59FA12366E83}" srcOrd="1" destOrd="0" presId="urn:microsoft.com/office/officeart/2005/8/layout/target3"/>
    <dgm:cxn modelId="{24F9F662-36F9-4EBE-B023-5D94A98F95D5}" type="presOf" srcId="{B651F6E3-6281-48DB-9319-2AEAFDAE7572}" destId="{6BB5E863-4638-4E1D-BFDE-399D028AC4ED}" srcOrd="1" destOrd="0" presId="urn:microsoft.com/office/officeart/2005/8/layout/target3"/>
    <dgm:cxn modelId="{7299A42F-D5FB-4BFA-A718-32A3DBB76F7E}" type="presOf" srcId="{B651F6E3-6281-48DB-9319-2AEAFDAE7572}" destId="{619D679B-A015-4ECF-8348-D1034C574F40}" srcOrd="0" destOrd="0" presId="urn:microsoft.com/office/officeart/2005/8/layout/target3"/>
    <dgm:cxn modelId="{823CA44C-F55A-4BA7-B657-588B531DB39B}" type="presParOf" srcId="{333A1088-737F-45CB-B68E-254E46348037}" destId="{F5ABB229-8D3B-4694-996A-96F23CF14429}" srcOrd="0" destOrd="0" presId="urn:microsoft.com/office/officeart/2005/8/layout/target3"/>
    <dgm:cxn modelId="{6C8E1AA8-F3DB-4C29-96B8-DD1D435A3F2A}" type="presParOf" srcId="{333A1088-737F-45CB-B68E-254E46348037}" destId="{F41139FD-01EE-4571-8B17-4FB00FC51163}" srcOrd="1" destOrd="0" presId="urn:microsoft.com/office/officeart/2005/8/layout/target3"/>
    <dgm:cxn modelId="{04B6FCBC-14BA-44B9-8155-B63B92E0C4E0}" type="presParOf" srcId="{333A1088-737F-45CB-B68E-254E46348037}" destId="{D005CE8C-CC26-4C3E-AC11-E15060ECD759}" srcOrd="2" destOrd="0" presId="urn:microsoft.com/office/officeart/2005/8/layout/target3"/>
    <dgm:cxn modelId="{34619793-D7D3-41A4-8F60-6E14B8C7BBEC}" type="presParOf" srcId="{333A1088-737F-45CB-B68E-254E46348037}" destId="{2C702D82-9B77-49B7-9568-BB8EB47C3372}" srcOrd="3" destOrd="0" presId="urn:microsoft.com/office/officeart/2005/8/layout/target3"/>
    <dgm:cxn modelId="{4B4AB080-EBD4-4A61-B9C5-FD446BFC051F}" type="presParOf" srcId="{333A1088-737F-45CB-B68E-254E46348037}" destId="{A52A0455-90FF-4808-ABD0-F02540D31D5A}" srcOrd="4" destOrd="0" presId="urn:microsoft.com/office/officeart/2005/8/layout/target3"/>
    <dgm:cxn modelId="{101BA234-6FC2-47CA-AAA1-8172DC5F44A8}" type="presParOf" srcId="{333A1088-737F-45CB-B68E-254E46348037}" destId="{6140AFEC-043D-4C43-A2F9-D0F5331DF3A3}" srcOrd="5" destOrd="0" presId="urn:microsoft.com/office/officeart/2005/8/layout/target3"/>
    <dgm:cxn modelId="{FDAEC19B-335E-475D-9F5E-3EAB1E346DD7}" type="presParOf" srcId="{333A1088-737F-45CB-B68E-254E46348037}" destId="{9358AC05-5D7D-4327-9F80-1AD486AEA664}" srcOrd="6" destOrd="0" presId="urn:microsoft.com/office/officeart/2005/8/layout/target3"/>
    <dgm:cxn modelId="{42E3BD33-C8F0-40E6-A770-240C0B83DCB0}" type="presParOf" srcId="{333A1088-737F-45CB-B68E-254E46348037}" destId="{313FC574-E1CD-4FB4-B054-0B805CE0447D}" srcOrd="7" destOrd="0" presId="urn:microsoft.com/office/officeart/2005/8/layout/target3"/>
    <dgm:cxn modelId="{923425F0-94C6-4114-BBD9-C38EDDEDDCCD}" type="presParOf" srcId="{333A1088-737F-45CB-B68E-254E46348037}" destId="{619D679B-A015-4ECF-8348-D1034C574F40}" srcOrd="8" destOrd="0" presId="urn:microsoft.com/office/officeart/2005/8/layout/target3"/>
    <dgm:cxn modelId="{E690278F-5921-4BB6-BFD6-97915CD394D4}" type="presParOf" srcId="{333A1088-737F-45CB-B68E-254E46348037}" destId="{322283A8-4A27-4CDA-BAE3-F381106A9174}" srcOrd="9" destOrd="0" presId="urn:microsoft.com/office/officeart/2005/8/layout/target3"/>
    <dgm:cxn modelId="{53EC0E1B-347F-4C80-80E1-0A5EB988D7BA}" type="presParOf" srcId="{333A1088-737F-45CB-B68E-254E46348037}" destId="{FFC9F71D-1B4F-4AD9-A4A6-86ADEFC8AF5C}" srcOrd="10" destOrd="0" presId="urn:microsoft.com/office/officeart/2005/8/layout/target3"/>
    <dgm:cxn modelId="{AFF007C6-D5A0-4949-9CEA-47A1121F6799}" type="presParOf" srcId="{333A1088-737F-45CB-B68E-254E46348037}" destId="{25B08C86-7E15-44DC-BE7F-FFB55DD49D12}" srcOrd="11" destOrd="0" presId="urn:microsoft.com/office/officeart/2005/8/layout/target3"/>
    <dgm:cxn modelId="{52FF6EAF-76E7-46F2-9A8F-2E6155539194}" type="presParOf" srcId="{333A1088-737F-45CB-B68E-254E46348037}" destId="{76644BE8-9D7C-4C09-B250-3D10AF48CBB7}" srcOrd="12" destOrd="0" presId="urn:microsoft.com/office/officeart/2005/8/layout/target3"/>
    <dgm:cxn modelId="{35901E8C-5A4E-4F70-BB46-133F1A2D24A7}" type="presParOf" srcId="{333A1088-737F-45CB-B68E-254E46348037}" destId="{EE85B701-7295-41C0-BA7A-34D3756A2AE6}" srcOrd="13" destOrd="0" presId="urn:microsoft.com/office/officeart/2005/8/layout/target3"/>
    <dgm:cxn modelId="{4C315EED-C01E-4011-93FF-76148DD4E6B7}" type="presParOf" srcId="{333A1088-737F-45CB-B68E-254E46348037}" destId="{8BEBB6EC-1DAA-4CAC-8A25-BC0FCBD5DBD5}" srcOrd="14" destOrd="0" presId="urn:microsoft.com/office/officeart/2005/8/layout/target3"/>
    <dgm:cxn modelId="{60FA68F5-0BC3-4B3A-864C-61DA738E896B}" type="presParOf" srcId="{333A1088-737F-45CB-B68E-254E46348037}" destId="{AED2198E-93D5-4001-81B4-73124B309672}" srcOrd="15" destOrd="0" presId="urn:microsoft.com/office/officeart/2005/8/layout/target3"/>
    <dgm:cxn modelId="{20037BE0-D9F3-4719-9AC1-98FB3080CE00}" type="presParOf" srcId="{333A1088-737F-45CB-B68E-254E46348037}" destId="{2BE915AB-18AA-4053-B92C-3BFC9ED204BB}" srcOrd="16" destOrd="0" presId="urn:microsoft.com/office/officeart/2005/8/layout/target3"/>
    <dgm:cxn modelId="{5BB2150E-7A0D-47C5-9667-B3F7B4634B27}" type="presParOf" srcId="{333A1088-737F-45CB-B68E-254E46348037}" destId="{6BB5E863-4638-4E1D-BFDE-399D028AC4ED}" srcOrd="17" destOrd="0" presId="urn:microsoft.com/office/officeart/2005/8/layout/target3"/>
    <dgm:cxn modelId="{DE06232C-532A-4BB4-A2F7-DED121F1329D}" type="presParOf" srcId="{333A1088-737F-45CB-B68E-254E46348037}" destId="{5A5FFA88-C948-4069-8E93-59FA12366E83}" srcOrd="18" destOrd="0" presId="urn:microsoft.com/office/officeart/2005/8/layout/target3"/>
    <dgm:cxn modelId="{2ED7F626-1D4B-4CA8-953F-642DD832E36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14D0CAE6-F6D5-48EE-B505-31362B61D04B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5A99FAA-EEEC-466B-80DB-9C85B22A3A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44B2D16-7DA7-4256-8711-3812499C0BD8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4"/>
          <p:cNvSpPr/>
          <p:nvPr/>
        </p:nvSpPr>
        <p:spPr>
          <a:xfrm>
            <a:off x="0" y="4743450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5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/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6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DF99C0-C2E5-4802-9C8D-94E9AC67C86F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B0C009-4DBB-4610-B267-CE2EC60842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13D499-2648-452E-8D15-6C0AA286F01F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00ACB6-B918-45A1-B6BD-0C7BF61671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6" name="Straight Connector 17"/>
          <p:cNvCxnSpPr/>
          <p:nvPr/>
        </p:nvCxnSpPr>
        <p:spPr>
          <a:xfrm>
            <a:off x="-4763" y="1828800"/>
            <a:ext cx="9144001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/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22CF06-CC49-4224-BE6B-E7835329546D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8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01A79E-DB37-4381-9E88-24913CA8BB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6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B8BD79-6C1C-4A15-A769-18E6E4805019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7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1A803E-D5B7-4124-BE44-B4FDAFE461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/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/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714DC0-594E-4C2F-B2D6-19ED6214B966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9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361F73-4C56-4C4E-B2C2-FED75E1350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245D80-64EB-4C45-9A33-41ECC978E3DB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A11B96-E3B3-487E-9DBD-2F6DF2B252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0511DA-53E1-48CF-B952-23FC5F5EC15C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4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591B21-C13A-4B16-AB7E-EBBC1359DE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7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29280-0D67-4CB7-83F2-80BB15B6DFA4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70BDE9-62FB-412E-A990-86564A3110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7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87CB9A-FBBD-4538-9241-A1857B5A963F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9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D74CE-37B4-4DFB-AA71-028588D9DA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1C437C-7383-4443-93BC-591028BB3006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7DA7D2-1EFE-47F3-9E41-DA702D325A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CA470-A486-4981-A068-2D1D670DE34F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C51D0-B07E-4485-99E0-D9F2B594C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A99209-3FCD-4116-8C4C-B6CD15E47829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0791E-1BCE-4FF2-A824-300E8E3475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D579C6-29B9-40B6-8367-8F1116A3AECA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80E031-8F1E-49BF-8D82-36114D9824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FA9AA0-494A-402F-9C9D-FFA97821709D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C2DA1E-9BBA-48F1-885F-3AFCAAD0EF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AE043-B120-4078-B819-89ADAA518616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B0DE37-01F5-4E2B-B59A-5966BB3893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1C69D-C585-40EB-A572-445DFF55AEF8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BC2929-9E0D-4AEB-8E21-2102401C49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15B775-86E0-4471-8826-038F584C283E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A3F370-3842-4BB6-A057-BA29CCFF03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75BBC0-68F5-47BA-8C4D-CB27B108188D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038F04-B86C-4158-A928-C67EFBE879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464A76-A6C2-4B64-AC6B-64BC2513257E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AA1C3E-AAE5-4D14-B1B4-05536E41A6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676111-CEE8-4576-AF12-FA79DF8E0588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DBFA4-90A1-42C8-A2AB-B104C1199F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1287FC-CA68-4954-8C31-3BE4D3ADF31F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9179EF-6CB2-4B97-B411-DE5058BD1A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09130D-6B5C-4EC9-A1C2-1116E7A24830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8467C2-FB26-4FD7-A59D-34B1F0E20F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352425" y="228600"/>
            <a:ext cx="768032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5" y="1463675"/>
            <a:ext cx="7680325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5" y="6543675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b="1" smtClean="0">
                <a:solidFill>
                  <a:schemeClr val="tx1">
                    <a:alpha val="6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9B18A8D-CEFF-4628-85F3-D05CB2E5AE97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50" y="6543675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b="1" i="1">
                <a:solidFill>
                  <a:schemeClr val="tx1">
                    <a:alpha val="6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5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b="1" smtClean="0">
                <a:solidFill>
                  <a:schemeClr val="tx1">
                    <a:alpha val="6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CFF4-B030-4CE1-9693-3C7F397F35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</p:sldLayoutIdLst>
  <p:txStyles>
    <p:titleStyle>
      <a:lvl1pPr algn="l" rtl="0" fontAlgn="base">
        <a:spcBef>
          <a:spcPts val="400"/>
        </a:spcBef>
        <a:spcAft>
          <a:spcPct val="0"/>
        </a:spcAft>
        <a:defRPr sz="4000" kern="1200">
          <a:solidFill>
            <a:schemeClr val="tx1"/>
          </a:solidFill>
          <a:latin typeface="+mj-lt"/>
          <a:ea typeface="Tunga" pitchFamily="2"/>
          <a:cs typeface="Tunga" pitchFamily="2"/>
        </a:defRPr>
      </a:lvl1pPr>
      <a:lvl2pPr algn="l" rtl="0" fontAlgn="base">
        <a:spcBef>
          <a:spcPts val="400"/>
        </a:spcBef>
        <a:spcAft>
          <a:spcPct val="0"/>
        </a:spcAft>
        <a:defRPr sz="4000">
          <a:solidFill>
            <a:schemeClr val="tx1"/>
          </a:solidFill>
          <a:latin typeface="Corbel" pitchFamily="34" charset="0"/>
          <a:ea typeface="Tunga" pitchFamily="2"/>
          <a:cs typeface="Tunga" pitchFamily="2"/>
        </a:defRPr>
      </a:lvl2pPr>
      <a:lvl3pPr algn="l" rtl="0" fontAlgn="base">
        <a:spcBef>
          <a:spcPts val="400"/>
        </a:spcBef>
        <a:spcAft>
          <a:spcPct val="0"/>
        </a:spcAft>
        <a:defRPr sz="4000">
          <a:solidFill>
            <a:schemeClr val="tx1"/>
          </a:solidFill>
          <a:latin typeface="Corbel" pitchFamily="34" charset="0"/>
          <a:ea typeface="Tunga" pitchFamily="2"/>
          <a:cs typeface="Tunga" pitchFamily="2"/>
        </a:defRPr>
      </a:lvl3pPr>
      <a:lvl4pPr algn="l" rtl="0" fontAlgn="base">
        <a:spcBef>
          <a:spcPts val="400"/>
        </a:spcBef>
        <a:spcAft>
          <a:spcPct val="0"/>
        </a:spcAft>
        <a:defRPr sz="4000">
          <a:solidFill>
            <a:schemeClr val="tx1"/>
          </a:solidFill>
          <a:latin typeface="Corbel" pitchFamily="34" charset="0"/>
          <a:ea typeface="Tunga" pitchFamily="2"/>
          <a:cs typeface="Tunga" pitchFamily="2"/>
        </a:defRPr>
      </a:lvl4pPr>
      <a:lvl5pPr algn="l" rtl="0" fontAlgn="base">
        <a:spcBef>
          <a:spcPts val="400"/>
        </a:spcBef>
        <a:spcAft>
          <a:spcPct val="0"/>
        </a:spcAft>
        <a:defRPr sz="4000">
          <a:solidFill>
            <a:schemeClr val="tx1"/>
          </a:solidFill>
          <a:latin typeface="Corbel" pitchFamily="34" charset="0"/>
          <a:ea typeface="Tunga" pitchFamily="2"/>
          <a:cs typeface="Tunga" pitchFamily="2"/>
        </a:defRPr>
      </a:lvl5pPr>
      <a:lvl6pPr marL="457200" algn="l" rtl="0" fontAlgn="base">
        <a:spcBef>
          <a:spcPts val="400"/>
        </a:spcBef>
        <a:spcAft>
          <a:spcPct val="0"/>
        </a:spcAft>
        <a:defRPr sz="4000">
          <a:solidFill>
            <a:schemeClr val="tx1"/>
          </a:solidFill>
          <a:latin typeface="Corbel" pitchFamily="34" charset="0"/>
          <a:ea typeface="Tunga" pitchFamily="2"/>
          <a:cs typeface="Tunga" pitchFamily="2"/>
        </a:defRPr>
      </a:lvl6pPr>
      <a:lvl7pPr marL="914400" algn="l" rtl="0" fontAlgn="base">
        <a:spcBef>
          <a:spcPts val="400"/>
        </a:spcBef>
        <a:spcAft>
          <a:spcPct val="0"/>
        </a:spcAft>
        <a:defRPr sz="4000">
          <a:solidFill>
            <a:schemeClr val="tx1"/>
          </a:solidFill>
          <a:latin typeface="Corbel" pitchFamily="34" charset="0"/>
          <a:ea typeface="Tunga" pitchFamily="2"/>
          <a:cs typeface="Tunga" pitchFamily="2"/>
        </a:defRPr>
      </a:lvl7pPr>
      <a:lvl8pPr marL="1371600" algn="l" rtl="0" fontAlgn="base">
        <a:spcBef>
          <a:spcPts val="400"/>
        </a:spcBef>
        <a:spcAft>
          <a:spcPct val="0"/>
        </a:spcAft>
        <a:defRPr sz="4000">
          <a:solidFill>
            <a:schemeClr val="tx1"/>
          </a:solidFill>
          <a:latin typeface="Corbel" pitchFamily="34" charset="0"/>
          <a:ea typeface="Tunga" pitchFamily="2"/>
          <a:cs typeface="Tunga" pitchFamily="2"/>
        </a:defRPr>
      </a:lvl8pPr>
      <a:lvl9pPr marL="1828800" algn="l" rtl="0" fontAlgn="base">
        <a:spcBef>
          <a:spcPts val="400"/>
        </a:spcBef>
        <a:spcAft>
          <a:spcPct val="0"/>
        </a:spcAft>
        <a:defRPr sz="4000">
          <a:solidFill>
            <a:schemeClr val="tx1"/>
          </a:solidFill>
          <a:latin typeface="Corbel" pitchFamily="34" charset="0"/>
          <a:ea typeface="Tunga" pitchFamily="2"/>
          <a:cs typeface="Tunga" pitchFamily="2"/>
        </a:defRPr>
      </a:lvl9pPr>
    </p:titleStyle>
    <p:bodyStyle>
      <a:lvl1pPr algn="l" rtl="0" fontAlgn="base">
        <a:spcBef>
          <a:spcPts val="1200"/>
        </a:spcBef>
        <a:spcAft>
          <a:spcPct val="0"/>
        </a:spcAft>
        <a:buClr>
          <a:srgbClr val="838995"/>
        </a:buClr>
        <a:buFont typeface="Arial" charset="0"/>
        <a:defRPr kern="1200" spc="3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rtl="0" fontAlgn="base">
        <a:spcBef>
          <a:spcPts val="6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rtl="0" fontAlgn="base">
        <a:spcBef>
          <a:spcPts val="6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rtl="0" fontAlgn="base">
        <a:spcBef>
          <a:spcPts val="6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rtl="0" fontAlgn="base">
        <a:spcBef>
          <a:spcPts val="6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CEBD9A81-75C5-42D1-B70C-0C9B1306D5E7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AFDCDD86-AC00-4887-8B60-9CFC447B7C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5" r:id="rId2"/>
    <p:sldLayoutId id="2147483704" r:id="rId3"/>
    <p:sldLayoutId id="2147483703" r:id="rId4"/>
    <p:sldLayoutId id="2147483702" r:id="rId5"/>
    <p:sldLayoutId id="2147483701" r:id="rId6"/>
    <p:sldLayoutId id="2147483700" r:id="rId7"/>
    <p:sldLayoutId id="2147483699" r:id="rId8"/>
    <p:sldLayoutId id="2147483698" r:id="rId9"/>
    <p:sldLayoutId id="2147483697" r:id="rId10"/>
    <p:sldLayoutId id="214748369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bservatory.cz/static/Obloha%20dnes/otacivka.php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vtm.zive.cz/aktuality/stribrna-historie-planety-zeme" TargetMode="External"/><Relationship Id="rId2" Type="http://schemas.openxmlformats.org/officeDocument/2006/relationships/hyperlink" Target="http://home.zcu.cz/~kehar/astrokoutek/slovnik/slovnik4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6626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7" name="TextovéPole 2"/>
          <p:cNvSpPr txBox="1">
            <a:spLocks noChangeArrowheads="1"/>
          </p:cNvSpPr>
          <p:nvPr/>
        </p:nvSpPr>
        <p:spPr bwMode="auto">
          <a:xfrm>
            <a:off x="3738563" y="2447925"/>
            <a:ext cx="2405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26628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6629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sz="quarter" idx="13"/>
          </p:nvPr>
        </p:nvSpPr>
        <p:spPr>
          <a:xfrm>
            <a:off x="352425" y="1463675"/>
            <a:ext cx="7680325" cy="4724400"/>
          </a:xfrm>
        </p:spPr>
        <p:txBody>
          <a:bodyPr/>
          <a:lstStyle/>
          <a:p>
            <a:pPr marL="342900" indent="-342900">
              <a:buClr>
                <a:schemeClr val="accent5"/>
              </a:buClr>
              <a:buFont typeface="Arial" pitchFamily="34" charset="0"/>
              <a:buChar char="•"/>
              <a:defRPr/>
            </a:pPr>
            <a:r>
              <a:rPr lang="cs-CZ" sz="2400" dirty="0"/>
              <a:t>Prezentace je určena žákům </a:t>
            </a:r>
            <a:r>
              <a:rPr lang="cs-CZ" sz="2400" dirty="0" smtClean="0"/>
              <a:t>9. </a:t>
            </a:r>
            <a:r>
              <a:rPr lang="cs-CZ" sz="2400" dirty="0"/>
              <a:t>tříd základních škol.</a:t>
            </a:r>
          </a:p>
          <a:p>
            <a:pPr marL="342900" indent="-342900">
              <a:buClr>
                <a:schemeClr val="accent5"/>
              </a:buClr>
              <a:buFont typeface="Arial" pitchFamily="34" charset="0"/>
              <a:buChar char="•"/>
              <a:defRPr/>
            </a:pPr>
            <a:r>
              <a:rPr lang="cs-CZ" sz="2400" dirty="0"/>
              <a:t>P</a:t>
            </a:r>
            <a:r>
              <a:rPr lang="cs-CZ" sz="2400" dirty="0" smtClean="0"/>
              <a:t>rvní část prezentace je výkladová. Je zde vysvětleno zdánlivé otáčení hvězdné oblohy, zaveden pojem světový pól, dále jsou zde uvedena všechna souhvězdí zvěrokruhu.</a:t>
            </a:r>
            <a:endParaRPr lang="cs-CZ" sz="2400" dirty="0"/>
          </a:p>
          <a:p>
            <a:pPr marL="342900" indent="-342900">
              <a:buClr>
                <a:schemeClr val="accent5"/>
              </a:buClr>
              <a:buFont typeface="Arial" pitchFamily="34" charset="0"/>
              <a:buChar char="•"/>
              <a:defRPr/>
            </a:pPr>
            <a:r>
              <a:rPr lang="cs-CZ" sz="2400" dirty="0"/>
              <a:t>Ve druhé části </a:t>
            </a:r>
            <a:r>
              <a:rPr lang="cs-CZ" sz="2400" dirty="0" smtClean="0"/>
              <a:t>prezentace je odkaz na stránky Štefánikovy hvězdárny, na nichž je možné sledovat mapu severní hvězdné oblohy v aktuálním čase.</a:t>
            </a:r>
            <a:endParaRPr lang="cs-CZ" sz="2400" dirty="0"/>
          </a:p>
        </p:txBody>
      </p:sp>
      <p:sp>
        <p:nvSpPr>
          <p:cNvPr id="286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  <a:cs typeface="Arial" charset="0"/>
              </a:rPr>
              <a:t>Anotace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2425" y="2895600"/>
            <a:ext cx="4572000" cy="1368425"/>
          </a:xfrm>
        </p:spPr>
        <p:txBody>
          <a:bodyPr/>
          <a:lstStyle/>
          <a:p>
            <a:pPr fontAlgn="auto">
              <a:spcAft>
                <a:spcPts val="0"/>
              </a:spcAft>
              <a:buClr>
                <a:schemeClr val="accent5"/>
              </a:buClr>
              <a:buFont typeface="Arial" pitchFamily="34" charset="0"/>
              <a:buNone/>
              <a:defRPr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Mapa oblohy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5" y="1463675"/>
            <a:ext cx="7680325" cy="4724400"/>
          </a:xfrm>
        </p:spPr>
        <p:txBody>
          <a:bodyPr/>
          <a:lstStyle/>
          <a:p>
            <a:pPr fontAlgn="auto">
              <a:spcAft>
                <a:spcPts val="0"/>
              </a:spcAft>
              <a:buClr>
                <a:schemeClr val="accent5"/>
              </a:buClr>
              <a:buFont typeface="Arial" pitchFamily="34" charset="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Důsledkem otáčení Země kolem osy je zdánlivé otáčení hvězdné oblohy.</a:t>
            </a:r>
          </a:p>
          <a:p>
            <a:pPr fontAlgn="auto">
              <a:spcAft>
                <a:spcPts val="0"/>
              </a:spcAft>
              <a:buClr>
                <a:schemeClr val="accent5"/>
              </a:buClr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30722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Zdánlivé otáčení hvězdné oblohy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90750" y="2636838"/>
            <a:ext cx="4762500" cy="337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352425" y="1463675"/>
            <a:ext cx="7680325" cy="4724400"/>
          </a:xfrm>
        </p:spPr>
        <p:txBody>
          <a:bodyPr/>
          <a:lstStyle/>
          <a:p>
            <a:pPr fontAlgn="auto">
              <a:spcAft>
                <a:spcPts val="0"/>
              </a:spcAft>
              <a:buClr>
                <a:schemeClr val="accent5"/>
              </a:buClr>
              <a:buFont typeface="Arial" pitchFamily="34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Všechny hvězdy opisují soustředné kružnice kolem dvou bodů na hvězdné obloze, ke kterým směřuje zemská osa. Tyto body se nazývají severní a jižní světový pól.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74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Světový (nebeský) pól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854325" y="2781300"/>
            <a:ext cx="3435350" cy="359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5" y="1463675"/>
            <a:ext cx="7680325" cy="4724400"/>
          </a:xfrm>
        </p:spPr>
        <p:txBody>
          <a:bodyPr/>
          <a:lstStyle/>
          <a:p>
            <a:pPr fontAlgn="auto">
              <a:spcAft>
                <a:spcPts val="0"/>
              </a:spcAft>
              <a:buClr>
                <a:schemeClr val="accent5"/>
              </a:buClr>
              <a:buFont typeface="Arial" pitchFamily="34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Poloha Slunce se promítá během roku postupně do třinácti souhvězdí:</a:t>
            </a:r>
          </a:p>
          <a:p>
            <a:pPr fontAlgn="auto">
              <a:spcAft>
                <a:spcPts val="0"/>
              </a:spcAft>
              <a:buClr>
                <a:schemeClr val="accent5"/>
              </a:buClr>
              <a:buFont typeface="Arial" pitchFamily="34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Berana, Býka, Blíženců, Raka, Lva, Panny, Vah, Štíra,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Hadonoše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Střelce, Kozoroha, Vodnáře a Ryb.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770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Souhvězdí zvěrokruhu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89075" y="3500438"/>
            <a:ext cx="6165850" cy="302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5" y="1463675"/>
            <a:ext cx="7680325" cy="4724400"/>
          </a:xfrm>
        </p:spPr>
        <p:txBody>
          <a:bodyPr/>
          <a:lstStyle/>
          <a:p>
            <a:pPr fontAlgn="auto">
              <a:spcAft>
                <a:spcPts val="0"/>
              </a:spcAft>
              <a:buClr>
                <a:schemeClr val="accent5"/>
              </a:buClr>
              <a:buFont typeface="Arial" pitchFamily="34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Orientaci na noční obloze provádíme podle souhvězdí. Obrazce vytvořené nejjasnějšími hvězdami souhvězdí jsou zakresleny v </a:t>
            </a:r>
            <a:r>
              <a:rPr lang="cs-CZ" sz="2400" dirty="0" smtClean="0">
                <a:latin typeface="Arial" pitchFamily="34" charset="0"/>
                <a:cs typeface="Arial" pitchFamily="34" charset="0"/>
                <a:hlinkClick r:id="rId2"/>
              </a:rPr>
              <a:t>hvězdné mapě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794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Hvězdná mapa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5" y="1463675"/>
            <a:ext cx="7680325" cy="4724400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285750" indent="-285750">
              <a:buFont typeface="Arial" charset="0"/>
              <a:buChar char="•"/>
            </a:pPr>
            <a:r>
              <a:rPr lang="cs-CZ" smtClean="0">
                <a:latin typeface="Arial" charset="0"/>
                <a:cs typeface="Arial" charset="0"/>
              </a:rPr>
              <a:t>JÁCHIM, František a Jiří TESAŘ. </a:t>
            </a:r>
            <a:r>
              <a:rPr lang="cs-CZ" i="1" smtClean="0">
                <a:latin typeface="Arial" charset="0"/>
                <a:cs typeface="Arial" charset="0"/>
              </a:rPr>
              <a:t>Fyzika pro 9. ročník základní školy</a:t>
            </a:r>
            <a:r>
              <a:rPr lang="cs-CZ" smtClean="0">
                <a:latin typeface="Arial" charset="0"/>
                <a:cs typeface="Arial" charset="0"/>
              </a:rPr>
              <a:t>. Dotisk 1. vydání. Praha: SPN, 2000. ISBN 80-7235-130-3.</a:t>
            </a:r>
          </a:p>
          <a:p>
            <a:pPr marL="285750" indent="-285750">
              <a:buFont typeface="Arial" charset="0"/>
              <a:buChar char="•"/>
            </a:pPr>
            <a:r>
              <a:rPr lang="cs-CZ" smtClean="0">
                <a:latin typeface="Arial" charset="0"/>
                <a:cs typeface="Arial" charset="0"/>
              </a:rPr>
              <a:t>KÉHAR, Ota. Astronomický koutek. KÉHAR, Ota. </a:t>
            </a:r>
            <a:r>
              <a:rPr lang="cs-CZ" i="1" smtClean="0">
                <a:latin typeface="Arial" charset="0"/>
                <a:cs typeface="Arial" charset="0"/>
              </a:rPr>
              <a:t>Astronomický koutek</a:t>
            </a:r>
            <a:r>
              <a:rPr lang="cs-CZ" smtClean="0">
                <a:latin typeface="Arial" charset="0"/>
                <a:cs typeface="Arial" charset="0"/>
              </a:rPr>
              <a:t> [online]. [cit. 2012-05-02]. Dostupné z: </a:t>
            </a:r>
            <a:r>
              <a:rPr lang="cs-CZ" smtClean="0">
                <a:latin typeface="Arial" charset="0"/>
                <a:cs typeface="Arial" charset="0"/>
                <a:hlinkClick r:id="rId2"/>
              </a:rPr>
              <a:t>http://home.zcu.cz/~kehar/astrokoutek/slovnik/slovnik4.html</a:t>
            </a:r>
            <a:endParaRPr lang="cs-CZ" smtClean="0">
              <a:latin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cs-CZ" smtClean="0">
                <a:latin typeface="Arial" charset="0"/>
                <a:cs typeface="Arial" charset="0"/>
              </a:rPr>
              <a:t>VTM: Stříbrná historie planety Země. </a:t>
            </a:r>
            <a:r>
              <a:rPr lang="cs-CZ" i="1" smtClean="0">
                <a:latin typeface="Arial" charset="0"/>
                <a:cs typeface="Arial" charset="0"/>
              </a:rPr>
              <a:t>VTM</a:t>
            </a:r>
            <a:r>
              <a:rPr lang="cs-CZ" smtClean="0">
                <a:latin typeface="Arial" charset="0"/>
                <a:cs typeface="Arial" charset="0"/>
              </a:rPr>
              <a:t>: </a:t>
            </a:r>
            <a:r>
              <a:rPr lang="cs-CZ" i="1" smtClean="0">
                <a:latin typeface="Arial" charset="0"/>
                <a:cs typeface="Arial" charset="0"/>
              </a:rPr>
              <a:t>Stříbrná historie planety Země</a:t>
            </a:r>
            <a:r>
              <a:rPr lang="cs-CZ" smtClean="0">
                <a:latin typeface="Arial" charset="0"/>
                <a:cs typeface="Arial" charset="0"/>
              </a:rPr>
              <a:t> [online]. [cit. 2012-05-02]. Dostupné z: </a:t>
            </a:r>
            <a:r>
              <a:rPr lang="cs-CZ" smtClean="0">
                <a:latin typeface="Arial" charset="0"/>
                <a:cs typeface="Arial" charset="0"/>
                <a:hlinkClick r:id="rId3"/>
              </a:rPr>
              <a:t>http://vtm.zive.cz/aktuality/stribrna-historie-planety-zeme</a:t>
            </a:r>
            <a:endParaRPr lang="cs-CZ" smtClean="0">
              <a:latin typeface="Arial" charset="0"/>
              <a:cs typeface="Arial" charset="0"/>
            </a:endParaRPr>
          </a:p>
          <a:p>
            <a:pPr marL="285750" indent="-285750"/>
            <a:r>
              <a:rPr lang="cs-CZ" smtClean="0"/>
              <a:t> </a:t>
            </a:r>
          </a:p>
          <a:p>
            <a:pPr marL="285750" indent="-285750"/>
            <a:endParaRPr lang="cs-CZ" smtClean="0"/>
          </a:p>
          <a:p>
            <a:pPr marL="285750" indent="-285750"/>
            <a:endParaRPr lang="cs-CZ" smtClean="0"/>
          </a:p>
        </p:txBody>
      </p:sp>
      <p:sp>
        <p:nvSpPr>
          <p:cNvPr id="34818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  <a:cs typeface="Arial" charset="0"/>
              </a:rPr>
              <a:t>Citace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Mylar">
      <a:dk1>
        <a:srgbClr val="000000"/>
      </a:dk1>
      <a:lt1>
        <a:srgbClr val="FFFFFF"/>
      </a:lt1>
      <a:dk2>
        <a:srgbClr val="656162"/>
      </a:dk2>
      <a:lt2>
        <a:srgbClr val="E0DACC"/>
      </a:lt2>
      <a:accent1>
        <a:srgbClr val="4A5A7A"/>
      </a:accent1>
      <a:accent2>
        <a:srgbClr val="F7BD40"/>
      </a:accent2>
      <a:accent3>
        <a:srgbClr val="975C00"/>
      </a:accent3>
      <a:accent4>
        <a:srgbClr val="754D41"/>
      </a:accent4>
      <a:accent5>
        <a:srgbClr val="838995"/>
      </a:accent5>
      <a:accent6>
        <a:srgbClr val="687B66"/>
      </a:accent6>
      <a:hlink>
        <a:srgbClr val="B5740B"/>
      </a:hlink>
      <a:folHlink>
        <a:srgbClr val="7483A0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TC101790491[[fn=Mylar]]</Template>
  <TotalTime>106</TotalTime>
  <Words>196</Words>
  <Application>Microsoft Office PowerPoint</Application>
  <PresentationFormat>Předvádění na obrazovce (4:3)</PresentationFormat>
  <Paragraphs>20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13</vt:i4>
      </vt:variant>
      <vt:variant>
        <vt:lpstr>Nadpisy snímků</vt:lpstr>
      </vt:variant>
      <vt:variant>
        <vt:i4>8</vt:i4>
      </vt:variant>
    </vt:vector>
  </HeadingPairs>
  <TitlesOfParts>
    <vt:vector size="26" baseType="lpstr">
      <vt:lpstr>Corbel</vt:lpstr>
      <vt:lpstr>Arial</vt:lpstr>
      <vt:lpstr>Tunga</vt:lpstr>
      <vt:lpstr>Tahoma</vt:lpstr>
      <vt:lpstr>Calibri</vt:lpstr>
      <vt:lpstr>Mylar</vt:lpstr>
      <vt:lpstr>Motiv systému Office</vt:lpstr>
      <vt:lpstr>Mylar</vt:lpstr>
      <vt:lpstr>Mylar</vt:lpstr>
      <vt:lpstr>Mylar</vt:lpstr>
      <vt:lpstr>Mylar</vt:lpstr>
      <vt:lpstr>Mylar</vt:lpstr>
      <vt:lpstr>Mylar</vt:lpstr>
      <vt:lpstr>Mylar</vt:lpstr>
      <vt:lpstr>Mylar</vt:lpstr>
      <vt:lpstr>Mylar</vt:lpstr>
      <vt:lpstr>Mylar</vt:lpstr>
      <vt:lpstr>Mylar</vt:lpstr>
      <vt:lpstr>Snímek 1</vt:lpstr>
      <vt:lpstr>Anotace</vt:lpstr>
      <vt:lpstr>Snímek 3</vt:lpstr>
      <vt:lpstr>Zdánlivé otáčení hvězdné oblohy</vt:lpstr>
      <vt:lpstr>Světový (nebeský) pól</vt:lpstr>
      <vt:lpstr>Souhvězdí zvěrokruhu</vt:lpstr>
      <vt:lpstr>Hvězdná mapa</vt:lpstr>
      <vt:lpstr>Citace</vt:lpstr>
    </vt:vector>
  </TitlesOfParts>
  <Company>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Mapa oblohy</dc:title>
  <dc:creator>MiP</dc:creator>
  <cp:lastModifiedBy>Maminka</cp:lastModifiedBy>
  <cp:revision>15</cp:revision>
  <dcterms:created xsi:type="dcterms:W3CDTF">2012-05-02T18:11:13Z</dcterms:created>
  <dcterms:modified xsi:type="dcterms:W3CDTF">2012-06-25T08:10:55Z</dcterms:modified>
</cp:coreProperties>
</file>