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65" r:id="rId3"/>
    <p:sldId id="256" r:id="rId4"/>
    <p:sldId id="266" r:id="rId5"/>
    <p:sldId id="257" r:id="rId6"/>
    <p:sldId id="262" r:id="rId7"/>
    <p:sldId id="258" r:id="rId8"/>
    <p:sldId id="259" r:id="rId9"/>
    <p:sldId id="263" r:id="rId10"/>
    <p:sldId id="260" r:id="rId11"/>
    <p:sldId id="261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VY_32_INOVACE_3.2.8.3. M 17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Souhvězdí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813D8A-4895-4F83-8C03-F3689571091C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29913FF-6D9B-462F-8D6B-F64E8837EE45}" type="presOf" srcId="{D1D4F407-5343-4D3F-B5B9-D407B03CAEB4}" destId="{D005CE8C-CC26-4C3E-AC11-E15060ECD759}" srcOrd="0" destOrd="0" presId="urn:microsoft.com/office/officeart/2005/8/layout/target3"/>
    <dgm:cxn modelId="{7F865D76-56A1-44A7-A3F3-D1A93C94D789}" type="presOf" srcId="{757F3AB3-0718-4624-B441-E567A8F0AB56}" destId="{333A1088-737F-45CB-B68E-254E46348037}" srcOrd="0" destOrd="0" presId="urn:microsoft.com/office/officeart/2005/8/layout/target3"/>
    <dgm:cxn modelId="{6FB4DD6A-56A1-4331-B93F-5D4991B1C3DA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6E3039-A4EF-4F8B-B643-06905749E6DE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22C2DF2-2203-4ECC-835B-F4673BB7D4B3}" type="presOf" srcId="{B651F6E3-6281-48DB-9319-2AEAFDAE7572}" destId="{6BB5E863-4638-4E1D-BFDE-399D028AC4ED}" srcOrd="1" destOrd="0" presId="urn:microsoft.com/office/officeart/2005/8/layout/target3"/>
    <dgm:cxn modelId="{36A77497-B4C5-46C2-878B-30D8B57495E2}" type="presOf" srcId="{D1B46980-6531-4606-95E6-44980827E919}" destId="{2BE915AB-18AA-4053-B92C-3BFC9ED204BB}" srcOrd="1" destOrd="0" presId="urn:microsoft.com/office/officeart/2005/8/layout/target3"/>
    <dgm:cxn modelId="{A25CCDA6-7D0E-4008-AEF5-6E17A5B01D66}" type="presOf" srcId="{4C35D32F-0EAB-4CD7-82EE-45574DC2A586}" destId="{890E4F0B-2866-4A3F-A3C7-2A14B1797930}" srcOrd="1" destOrd="0" presId="urn:microsoft.com/office/officeart/2005/8/layout/target3"/>
    <dgm:cxn modelId="{0E844DFB-A522-4485-8C74-8E0990BAA38D}" type="presOf" srcId="{B651F6E3-6281-48DB-9319-2AEAFDAE7572}" destId="{619D679B-A015-4ECF-8348-D1034C574F40}" srcOrd="0" destOrd="0" presId="urn:microsoft.com/office/officeart/2005/8/layout/target3"/>
    <dgm:cxn modelId="{62AF5B05-9571-4DF2-8FA7-946E5B4F7BE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4068054-C3EC-4C89-A807-24F498B6BB47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D83EE02-A2BB-4370-AC6E-8F881887E1C5}" type="presParOf" srcId="{333A1088-737F-45CB-B68E-254E46348037}" destId="{F5ABB229-8D3B-4694-996A-96F23CF14429}" srcOrd="0" destOrd="0" presId="urn:microsoft.com/office/officeart/2005/8/layout/target3"/>
    <dgm:cxn modelId="{2DAE8431-6896-4133-9956-BF6A7D7E0521}" type="presParOf" srcId="{333A1088-737F-45CB-B68E-254E46348037}" destId="{F41139FD-01EE-4571-8B17-4FB00FC51163}" srcOrd="1" destOrd="0" presId="urn:microsoft.com/office/officeart/2005/8/layout/target3"/>
    <dgm:cxn modelId="{3B5C5F95-7273-4978-BDDC-8F537E4BDC9E}" type="presParOf" srcId="{333A1088-737F-45CB-B68E-254E46348037}" destId="{D005CE8C-CC26-4C3E-AC11-E15060ECD759}" srcOrd="2" destOrd="0" presId="urn:microsoft.com/office/officeart/2005/8/layout/target3"/>
    <dgm:cxn modelId="{89B10EA4-1E95-4710-A187-28E61B7CEC51}" type="presParOf" srcId="{333A1088-737F-45CB-B68E-254E46348037}" destId="{2C702D82-9B77-49B7-9568-BB8EB47C3372}" srcOrd="3" destOrd="0" presId="urn:microsoft.com/office/officeart/2005/8/layout/target3"/>
    <dgm:cxn modelId="{CD110384-9DC2-4DBD-B84B-1DDCA3B5559F}" type="presParOf" srcId="{333A1088-737F-45CB-B68E-254E46348037}" destId="{A52A0455-90FF-4808-ABD0-F02540D31D5A}" srcOrd="4" destOrd="0" presId="urn:microsoft.com/office/officeart/2005/8/layout/target3"/>
    <dgm:cxn modelId="{C618F5D9-1A68-43CB-B041-97752A0A4D55}" type="presParOf" srcId="{333A1088-737F-45CB-B68E-254E46348037}" destId="{6140AFEC-043D-4C43-A2F9-D0F5331DF3A3}" srcOrd="5" destOrd="0" presId="urn:microsoft.com/office/officeart/2005/8/layout/target3"/>
    <dgm:cxn modelId="{9B88B8B9-F315-4293-AEB6-39945638FF71}" type="presParOf" srcId="{333A1088-737F-45CB-B68E-254E46348037}" destId="{9358AC05-5D7D-4327-9F80-1AD486AEA664}" srcOrd="6" destOrd="0" presId="urn:microsoft.com/office/officeart/2005/8/layout/target3"/>
    <dgm:cxn modelId="{20858FD1-1CB7-4F7C-881B-644074EC7BB6}" type="presParOf" srcId="{333A1088-737F-45CB-B68E-254E46348037}" destId="{313FC574-E1CD-4FB4-B054-0B805CE0447D}" srcOrd="7" destOrd="0" presId="urn:microsoft.com/office/officeart/2005/8/layout/target3"/>
    <dgm:cxn modelId="{7C827F06-FEDD-481F-B5B7-71E05DCDAC59}" type="presParOf" srcId="{333A1088-737F-45CB-B68E-254E46348037}" destId="{619D679B-A015-4ECF-8348-D1034C574F40}" srcOrd="8" destOrd="0" presId="urn:microsoft.com/office/officeart/2005/8/layout/target3"/>
    <dgm:cxn modelId="{3F473C51-00FB-4A7D-B8DA-C4FBE3C1E013}" type="presParOf" srcId="{333A1088-737F-45CB-B68E-254E46348037}" destId="{322283A8-4A27-4CDA-BAE3-F381106A9174}" srcOrd="9" destOrd="0" presId="urn:microsoft.com/office/officeart/2005/8/layout/target3"/>
    <dgm:cxn modelId="{DDAD6575-AFB7-4944-AEB5-F0D1B011FE36}" type="presParOf" srcId="{333A1088-737F-45CB-B68E-254E46348037}" destId="{FFC9F71D-1B4F-4AD9-A4A6-86ADEFC8AF5C}" srcOrd="10" destOrd="0" presId="urn:microsoft.com/office/officeart/2005/8/layout/target3"/>
    <dgm:cxn modelId="{560F575A-0A03-4423-8715-340C89118711}" type="presParOf" srcId="{333A1088-737F-45CB-B68E-254E46348037}" destId="{25B08C86-7E15-44DC-BE7F-FFB55DD49D12}" srcOrd="11" destOrd="0" presId="urn:microsoft.com/office/officeart/2005/8/layout/target3"/>
    <dgm:cxn modelId="{113E987A-856A-4D98-80AD-A7D4DA64D174}" type="presParOf" srcId="{333A1088-737F-45CB-B68E-254E46348037}" destId="{76644BE8-9D7C-4C09-B250-3D10AF48CBB7}" srcOrd="12" destOrd="0" presId="urn:microsoft.com/office/officeart/2005/8/layout/target3"/>
    <dgm:cxn modelId="{029E6054-1F02-4C43-87B5-AEC794BB6B8A}" type="presParOf" srcId="{333A1088-737F-45CB-B68E-254E46348037}" destId="{EE85B701-7295-41C0-BA7A-34D3756A2AE6}" srcOrd="13" destOrd="0" presId="urn:microsoft.com/office/officeart/2005/8/layout/target3"/>
    <dgm:cxn modelId="{62C1000B-C064-498E-9A0E-AB5C475D26AB}" type="presParOf" srcId="{333A1088-737F-45CB-B68E-254E46348037}" destId="{8BEBB6EC-1DAA-4CAC-8A25-BC0FCBD5DBD5}" srcOrd="14" destOrd="0" presId="urn:microsoft.com/office/officeart/2005/8/layout/target3"/>
    <dgm:cxn modelId="{9708A72C-6289-417C-AE92-3B7BE4A6DD25}" type="presParOf" srcId="{333A1088-737F-45CB-B68E-254E46348037}" destId="{AED2198E-93D5-4001-81B4-73124B309672}" srcOrd="15" destOrd="0" presId="urn:microsoft.com/office/officeart/2005/8/layout/target3"/>
    <dgm:cxn modelId="{FCA253E5-B6A9-443D-83B0-C2D6F1699CC4}" type="presParOf" srcId="{333A1088-737F-45CB-B68E-254E46348037}" destId="{2BE915AB-18AA-4053-B92C-3BFC9ED204BB}" srcOrd="16" destOrd="0" presId="urn:microsoft.com/office/officeart/2005/8/layout/target3"/>
    <dgm:cxn modelId="{DBCDCCC4-D5E1-4797-AD32-31A03BE31527}" type="presParOf" srcId="{333A1088-737F-45CB-B68E-254E46348037}" destId="{6BB5E863-4638-4E1D-BFDE-399D028AC4ED}" srcOrd="17" destOrd="0" presId="urn:microsoft.com/office/officeart/2005/8/layout/target3"/>
    <dgm:cxn modelId="{CA85AB52-A08E-49B3-860A-9B71D09E8440}" type="presParOf" srcId="{333A1088-737F-45CB-B68E-254E46348037}" destId="{5A5FFA88-C948-4069-8E93-59FA12366E83}" srcOrd="18" destOrd="0" presId="urn:microsoft.com/office/officeart/2005/8/layout/target3"/>
    <dgm:cxn modelId="{F3D8EB96-2283-47D0-BDFD-4415489FAA3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Miluše Pavelcová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VY_32_INOVACE_3.2.8.3. M 17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Souhvězdí</a:t>
          </a:r>
          <a:endParaRPr lang="cs-CZ" sz="20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20280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20280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68A44A-4456-44BE-8914-CE409D6605F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7C7217-DDD6-4C22-9766-57E5232A66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8305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240EB-A151-4E7A-BCFD-C8BD1E35401A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CF67358-4DF9-45E1-B762-3BAF6DD3FB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240EB-A151-4E7A-BCFD-C8BD1E35401A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7358-4DF9-45E1-B762-3BAF6DD3FB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240EB-A151-4E7A-BCFD-C8BD1E35401A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7358-4DF9-45E1-B762-3BAF6DD3FB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240EB-A151-4E7A-BCFD-C8BD1E35401A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7358-4DF9-45E1-B762-3BAF6DD3FB6A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240EB-A151-4E7A-BCFD-C8BD1E35401A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7358-4DF9-45E1-B762-3BAF6DD3FB6A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240EB-A151-4E7A-BCFD-C8BD1E35401A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7358-4DF9-45E1-B762-3BAF6DD3FB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240EB-A151-4E7A-BCFD-C8BD1E35401A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7358-4DF9-45E1-B762-3BAF6DD3FB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240EB-A151-4E7A-BCFD-C8BD1E35401A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7358-4DF9-45E1-B762-3BAF6DD3FB6A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240EB-A151-4E7A-BCFD-C8BD1E35401A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7358-4DF9-45E1-B762-3BAF6DD3FB6A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240EB-A151-4E7A-BCFD-C8BD1E35401A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7358-4DF9-45E1-B762-3BAF6DD3FB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240EB-A151-4E7A-BCFD-C8BD1E35401A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7358-4DF9-45E1-B762-3BAF6DD3FB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698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46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202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614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491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9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909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24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80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77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78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16240EB-A151-4E7A-BCFD-C8BD1E35401A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0CF67358-4DF9-45E1-B762-3BAF6DD3FB6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67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%C3%BDk_(souhv%C4%9Bzd%C3%AD)" TargetMode="External"/><Relationship Id="rId2" Type="http://schemas.openxmlformats.org/officeDocument/2006/relationships/hyperlink" Target="http://cs.wikipedia.org/wiki/Velk%C3%A1_medv%C4%9Bd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asiopeja_(souhv%C4%9Bzd%C3%AD)" TargetMode="External"/><Relationship Id="rId5" Type="http://schemas.openxmlformats.org/officeDocument/2006/relationships/hyperlink" Target="http://cs.wikipedia.org/wiki/Andromeda_(souhv%C4%9Bzd%C3%AD)" TargetMode="External"/><Relationship Id="rId4" Type="http://schemas.openxmlformats.org/officeDocument/2006/relationships/hyperlink" Target="http://cs.wikipedia.org/wiki/Orion_(souhv%C4%9Bzd%C3%AD)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roj%C3%BAheln%C3%ADk_(souhv%C4%9Bzd%C3%AD)" TargetMode="External"/><Relationship Id="rId2" Type="http://schemas.openxmlformats.org/officeDocument/2006/relationships/hyperlink" Target="http://cs.wikipedia.org/wiki/Nicolas_Louis_de_Lacaill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V%C3%BDv%C4%9Bva_(souhv%C4%9Bzd%C3%AD)" TargetMode="External"/><Relationship Id="rId4" Type="http://schemas.openxmlformats.org/officeDocument/2006/relationships/hyperlink" Target="http://cs.wikipedia.org/wiki/Mikroskop_(souhv%C4%9Bzd%C3%AD)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kliptika" TargetMode="External"/><Relationship Id="rId2" Type="http://schemas.openxmlformats.org/officeDocument/2006/relationships/hyperlink" Target="http://cs.wikipedia.org/wiki/Zv%C3%AD%C5%99etn%C3%ADkov%C3%A1_souhv%C4%9Bzd%C3%A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Johann_Bayer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hv%C4%9Bzd%C3%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523801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447475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>
              <a:spcAft>
                <a:spcPct val="0"/>
              </a:spcAft>
            </a:pPr>
            <a:r>
              <a:rPr lang="cs-CZ" sz="2400" dirty="0"/>
              <a:t>Prezentace je určena žákům </a:t>
            </a:r>
            <a:r>
              <a:rPr lang="cs-CZ" sz="2400" dirty="0" smtClean="0"/>
              <a:t>9. </a:t>
            </a:r>
            <a:r>
              <a:rPr lang="cs-CZ" sz="2400" dirty="0"/>
              <a:t>tříd základních škol.</a:t>
            </a:r>
          </a:p>
          <a:p>
            <a:pPr fontAlgn="base">
              <a:spcAft>
                <a:spcPct val="0"/>
              </a:spcAft>
            </a:pPr>
            <a:r>
              <a:rPr lang="cs-CZ" sz="2400" dirty="0"/>
              <a:t>V první části </a:t>
            </a:r>
            <a:r>
              <a:rPr lang="cs-CZ" sz="2400" dirty="0" smtClean="0"/>
              <a:t>se žáci dozvědí, co se rozumí pod pojmem souhvězdí a jaký je jejich počet.</a:t>
            </a:r>
            <a:endParaRPr lang="cs-CZ" sz="2400" dirty="0"/>
          </a:p>
          <a:p>
            <a:pPr fontAlgn="base">
              <a:spcAft>
                <a:spcPct val="0"/>
              </a:spcAft>
            </a:pPr>
            <a:r>
              <a:rPr lang="cs-CZ" sz="2400" dirty="0"/>
              <a:t>Ve druhé části jsou </a:t>
            </a:r>
            <a:r>
              <a:rPr lang="cs-CZ" sz="2400" dirty="0" smtClean="0"/>
              <a:t>formou výkladu a odkazů uvedena vybraná souhvězdí severní a jižní oblohy a jejich rozdělení do tzv. rodin. </a:t>
            </a:r>
          </a:p>
          <a:p>
            <a:pPr fontAlgn="base">
              <a:spcAft>
                <a:spcPct val="0"/>
              </a:spcAft>
            </a:pPr>
            <a:r>
              <a:rPr lang="cs-CZ" sz="2400" dirty="0" smtClean="0"/>
              <a:t>Dále zde nalezneme odkazy na životopisy astronomů Nicolase Louise de </a:t>
            </a:r>
            <a:r>
              <a:rPr lang="cs-CZ" sz="2400" dirty="0" err="1" smtClean="0"/>
              <a:t>Lacailleho</a:t>
            </a:r>
            <a:r>
              <a:rPr lang="cs-CZ" sz="2400" dirty="0" smtClean="0"/>
              <a:t> a Johanna Bayera.</a:t>
            </a:r>
          </a:p>
        </p:txBody>
      </p:sp>
    </p:spTree>
    <p:extLst>
      <p:ext uri="{BB962C8B-B14F-4D97-AF65-F5344CB8AC3E}">
        <p14:creationId xmlns:p14="http://schemas.microsoft.com/office/powerpoint/2010/main" val="441986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Souhvězdí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83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 je  to  souhvězdí?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Souhvězdí je oblast na obloze s přesně vymezenými hranicemi. Často se souhvězdí říká </a:t>
            </a:r>
            <a:r>
              <a:rPr lang="cs-CZ" sz="2800" dirty="0" smtClean="0"/>
              <a:t>i zdánlivému </a:t>
            </a:r>
            <a:r>
              <a:rPr lang="cs-CZ" sz="2800" dirty="0"/>
              <a:t>útvaru na obloze (</a:t>
            </a:r>
            <a:r>
              <a:rPr lang="cs-CZ" sz="2800" dirty="0" err="1"/>
              <a:t>alignementu</a:t>
            </a:r>
            <a:r>
              <a:rPr lang="cs-CZ" sz="2800" dirty="0"/>
              <a:t>), který je tvořen spojnicemi několika nejjasnějších hvězd. </a:t>
            </a:r>
            <a:endParaRPr lang="cs-CZ" sz="2800" dirty="0" smtClean="0"/>
          </a:p>
          <a:p>
            <a:r>
              <a:rPr lang="cs-CZ" sz="2800" dirty="0" smtClean="0"/>
              <a:t>Souhvězdí </a:t>
            </a:r>
            <a:r>
              <a:rPr lang="cs-CZ" sz="2800" dirty="0"/>
              <a:t>v dávných dobách lidem </a:t>
            </a:r>
            <a:r>
              <a:rPr lang="cs-CZ" sz="2800" dirty="0" smtClean="0"/>
              <a:t>připomínala </a:t>
            </a:r>
            <a:r>
              <a:rPr lang="cs-CZ" sz="2800" dirty="0"/>
              <a:t>různé bohy, zvířata apod., podle kterých je pak pojmenovali. </a:t>
            </a:r>
            <a:endParaRPr lang="cs-CZ" sz="2800" dirty="0" smtClean="0"/>
          </a:p>
          <a:p>
            <a:r>
              <a:rPr lang="cs-CZ" sz="2800" dirty="0" smtClean="0"/>
              <a:t>V </a:t>
            </a:r>
            <a:r>
              <a:rPr lang="cs-CZ" sz="2800" dirty="0"/>
              <a:t>každé civilizaci byl systém souhvězdí jiný.</a:t>
            </a:r>
          </a:p>
        </p:txBody>
      </p:sp>
    </p:spTree>
    <p:extLst>
      <p:ext uri="{BB962C8B-B14F-4D97-AF65-F5344CB8AC3E}">
        <p14:creationId xmlns:p14="http://schemas.microsoft.com/office/powerpoint/2010/main" val="77307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Dnes už označení souhvězdí neznamená jen tvar </a:t>
            </a:r>
            <a:r>
              <a:rPr lang="cs-CZ" sz="2800" dirty="0" smtClean="0"/>
              <a:t>a několik </a:t>
            </a:r>
            <a:r>
              <a:rPr lang="cs-CZ" sz="2800" dirty="0"/>
              <a:t>hvězd v tento tvar </a:t>
            </a:r>
            <a:r>
              <a:rPr lang="cs-CZ" sz="2800" dirty="0" smtClean="0"/>
              <a:t>spojený.</a:t>
            </a:r>
          </a:p>
          <a:p>
            <a:r>
              <a:rPr lang="cs-CZ" sz="2800" dirty="0" smtClean="0"/>
              <a:t>Každé </a:t>
            </a:r>
            <a:r>
              <a:rPr lang="cs-CZ" sz="2800" dirty="0"/>
              <a:t>jedno souhvězdí má přesné hranice a stává se v podstatě jakýmsi územím, do kterého spadá všechno, co </a:t>
            </a:r>
            <a:r>
              <a:rPr lang="cs-CZ" sz="2800" dirty="0" smtClean="0"/>
              <a:t>v tomto </a:t>
            </a:r>
            <a:r>
              <a:rPr lang="cs-CZ" sz="2800" dirty="0"/>
              <a:t>území můžeme v dalekém vesmíru </a:t>
            </a:r>
            <a:r>
              <a:rPr lang="cs-CZ" sz="2800" dirty="0" smtClean="0"/>
              <a:t>pozorovat.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88923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 je  souhvězdí?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Na nebi bylo Mezinárodní </a:t>
            </a:r>
            <a:r>
              <a:rPr lang="cs-CZ" sz="2800" dirty="0" smtClean="0"/>
              <a:t>astronomickou unií (v roce </a:t>
            </a:r>
            <a:r>
              <a:rPr lang="cs-CZ" sz="2800" dirty="0"/>
              <a:t>1925) nakonec ustaveno právě </a:t>
            </a:r>
            <a:r>
              <a:rPr lang="cs-CZ" sz="2800" dirty="0" smtClean="0"/>
              <a:t>88 souhvězdí</a:t>
            </a:r>
            <a:r>
              <a:rPr lang="cs-CZ" sz="2800" dirty="0"/>
              <a:t>. </a:t>
            </a:r>
          </a:p>
          <a:p>
            <a:r>
              <a:rPr lang="cs-CZ" sz="2800" dirty="0" smtClean="0"/>
              <a:t>Z </a:t>
            </a:r>
            <a:r>
              <a:rPr lang="cs-CZ" sz="2800" dirty="0"/>
              <a:t>nich 48 nese pojmenování ještě </a:t>
            </a:r>
            <a:r>
              <a:rPr lang="cs-CZ" sz="2800" dirty="0" smtClean="0"/>
              <a:t>z antických dob a bylo popsáno v</a:t>
            </a:r>
            <a:r>
              <a:rPr lang="cs-CZ" sz="2800" dirty="0"/>
              <a:t> </a:t>
            </a:r>
            <a:r>
              <a:rPr lang="cs-CZ" sz="2800" dirty="0" smtClean="0"/>
              <a:t>Ptolemaiově </a:t>
            </a:r>
            <a:r>
              <a:rPr lang="cs-CZ" sz="2800" dirty="0" err="1" smtClean="0"/>
              <a:t>Almagestu</a:t>
            </a:r>
            <a:r>
              <a:rPr lang="cs-CZ" sz="2800" dirty="0"/>
              <a:t>. </a:t>
            </a:r>
          </a:p>
          <a:p>
            <a:r>
              <a:rPr lang="cs-CZ" sz="2800" dirty="0" smtClean="0"/>
              <a:t>Názvy </a:t>
            </a:r>
            <a:r>
              <a:rPr lang="cs-CZ" sz="2800" dirty="0"/>
              <a:t>těchto </a:t>
            </a:r>
            <a:r>
              <a:rPr lang="cs-CZ" sz="2800" dirty="0" smtClean="0"/>
              <a:t>48 souhvězdí </a:t>
            </a:r>
            <a:r>
              <a:rPr lang="cs-CZ" sz="2800" dirty="0"/>
              <a:t>se vztahují k řeckým mýtům.</a:t>
            </a:r>
          </a:p>
        </p:txBody>
      </p:sp>
    </p:spTree>
    <p:extLst>
      <p:ext uri="{BB962C8B-B14F-4D97-AF65-F5344CB8AC3E}">
        <p14:creationId xmlns:p14="http://schemas.microsoft.com/office/powerpoint/2010/main" val="53268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Souhvězdí  severní  oblohy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/>
              <a:t>Pokrývají především severní nebeskou klenbu. </a:t>
            </a:r>
            <a:r>
              <a:rPr lang="cs-CZ" sz="2800" dirty="0" smtClean="0"/>
              <a:t>Jsou to třeba</a:t>
            </a:r>
            <a:r>
              <a:rPr lang="cs-CZ" sz="2800" dirty="0"/>
              <a:t> </a:t>
            </a:r>
            <a:r>
              <a:rPr lang="cs-CZ" sz="2800" dirty="0" smtClean="0">
                <a:hlinkClick r:id="rId2"/>
              </a:rPr>
              <a:t>Velká medvědice</a:t>
            </a:r>
            <a:r>
              <a:rPr lang="cs-CZ" sz="2800" dirty="0" smtClean="0"/>
              <a:t>, </a:t>
            </a:r>
            <a:r>
              <a:rPr lang="cs-CZ" sz="2800" dirty="0" smtClean="0">
                <a:hlinkClick r:id="rId3" tooltip="Býk (souhvězdí)"/>
              </a:rPr>
              <a:t> </a:t>
            </a:r>
            <a:r>
              <a:rPr lang="cs-CZ" sz="2800" dirty="0">
                <a:hlinkClick r:id="rId3" tooltip="Býk (souhvězdí)"/>
              </a:rPr>
              <a:t>Býk</a:t>
            </a:r>
            <a:r>
              <a:rPr lang="cs-CZ" sz="2800" dirty="0" smtClean="0"/>
              <a:t>, </a:t>
            </a:r>
            <a:r>
              <a:rPr lang="cs-CZ" sz="2800" dirty="0" smtClean="0">
                <a:hlinkClick r:id="rId4" tooltip="Orion (souhvězdí)"/>
              </a:rPr>
              <a:t>Orion</a:t>
            </a:r>
            <a:r>
              <a:rPr lang="cs-CZ" sz="2800" dirty="0" smtClean="0"/>
              <a:t>, </a:t>
            </a:r>
            <a:r>
              <a:rPr lang="cs-CZ" sz="2800" dirty="0" smtClean="0">
                <a:hlinkClick r:id="rId5" tooltip="Andromeda (souhvězdí)"/>
              </a:rPr>
              <a:t>Andromeda</a:t>
            </a:r>
            <a:r>
              <a:rPr lang="cs-CZ" sz="2800" dirty="0" smtClean="0"/>
              <a:t>, </a:t>
            </a:r>
            <a:r>
              <a:rPr lang="cs-CZ" sz="2800" dirty="0" err="1" smtClean="0">
                <a:hlinkClick r:id="rId6"/>
              </a:rPr>
              <a:t>Kasiopeja</a:t>
            </a:r>
            <a:r>
              <a:rPr lang="cs-CZ" sz="2800" dirty="0" smtClean="0"/>
              <a:t> a další.</a:t>
            </a:r>
          </a:p>
          <a:p>
            <a:r>
              <a:rPr lang="cs-CZ" sz="2800" dirty="0" smtClean="0"/>
              <a:t>Řecká </a:t>
            </a:r>
            <a:r>
              <a:rPr lang="cs-CZ" sz="2800" dirty="0"/>
              <a:t>civilizace pravděpodobně tato souhvězdí převzala </a:t>
            </a:r>
            <a:r>
              <a:rPr lang="cs-CZ" sz="2800" dirty="0" smtClean="0"/>
              <a:t>z Mezopotámie</a:t>
            </a:r>
            <a:r>
              <a:rPr lang="cs-CZ" sz="2800" dirty="0"/>
              <a:t> nebo </a:t>
            </a:r>
            <a:r>
              <a:rPr lang="cs-CZ" sz="2800" dirty="0" smtClean="0"/>
              <a:t>z Egypta</a:t>
            </a:r>
            <a:r>
              <a:rPr lang="cs-CZ" sz="2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164078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Souhvězdí severní oblohy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Tradiční souhvězdí se </a:t>
            </a:r>
            <a:r>
              <a:rPr lang="cs-CZ" sz="2800" dirty="0" smtClean="0"/>
              <a:t>nacházejí </a:t>
            </a:r>
            <a:r>
              <a:rPr lang="cs-CZ" sz="2800" dirty="0"/>
              <a:t>na té části oblohy, která byla viditelná z 35° severní šířky v době kolem roku 5000 př. n. </a:t>
            </a:r>
            <a:r>
              <a:rPr lang="cs-CZ" sz="2800" smtClean="0"/>
              <a:t>l</a:t>
            </a:r>
            <a:r>
              <a:rPr lang="cs-CZ" sz="2800" smtClean="0"/>
              <a:t>.</a:t>
            </a:r>
            <a:endParaRPr lang="cs-CZ" sz="2800" dirty="0" smtClean="0"/>
          </a:p>
          <a:p>
            <a:r>
              <a:rPr lang="cs-CZ" sz="2800" dirty="0" smtClean="0"/>
              <a:t>Jednotlivé </a:t>
            </a:r>
            <a:r>
              <a:rPr lang="cs-CZ" sz="2800" dirty="0"/>
              <a:t>tvary však mohly být známy už mnohem </a:t>
            </a:r>
            <a:r>
              <a:rPr lang="cs-CZ" sz="2800" dirty="0" smtClean="0"/>
              <a:t>dříve.</a:t>
            </a:r>
          </a:p>
          <a:p>
            <a:r>
              <a:rPr lang="cs-CZ" sz="2800" dirty="0" smtClean="0"/>
              <a:t>Například </a:t>
            </a:r>
            <a:r>
              <a:rPr lang="cs-CZ" sz="2800" dirty="0"/>
              <a:t>obraz souhvězdí </a:t>
            </a:r>
            <a:r>
              <a:rPr lang="cs-CZ" sz="2800" dirty="0" err="1"/>
              <a:t>Oriona</a:t>
            </a:r>
            <a:r>
              <a:rPr lang="cs-CZ" sz="2800" dirty="0"/>
              <a:t> byl nalezen </a:t>
            </a:r>
            <a:r>
              <a:rPr lang="cs-CZ" sz="2800" dirty="0" smtClean="0"/>
              <a:t>i na kosti </a:t>
            </a:r>
            <a:r>
              <a:rPr lang="cs-CZ" sz="2800" dirty="0"/>
              <a:t>pocházející z doby </a:t>
            </a:r>
            <a:r>
              <a:rPr lang="cs-CZ" sz="2800" dirty="0" smtClean="0"/>
              <a:t>kamenné.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5779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Souhvězdí  jižní  oblohy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Názvy souhvězdí </a:t>
            </a:r>
            <a:r>
              <a:rPr lang="cs-CZ" sz="2800" dirty="0"/>
              <a:t>jižní oblohy </a:t>
            </a:r>
            <a:r>
              <a:rPr lang="cs-CZ" sz="2800" dirty="0" smtClean="0"/>
              <a:t>vznikly </a:t>
            </a:r>
            <a:r>
              <a:rPr lang="cs-CZ" sz="2800" dirty="0"/>
              <a:t>později</a:t>
            </a:r>
            <a:r>
              <a:rPr lang="cs-CZ" sz="2800" dirty="0" smtClean="0"/>
              <a:t>. </a:t>
            </a:r>
            <a:r>
              <a:rPr lang="cs-CZ" sz="2800" dirty="0"/>
              <a:t>J</a:t>
            </a:r>
            <a:r>
              <a:rPr lang="cs-CZ" sz="2800" dirty="0" smtClean="0"/>
              <a:t>ejich autory jsou </a:t>
            </a:r>
            <a:r>
              <a:rPr lang="cs-CZ" sz="2800" dirty="0"/>
              <a:t>mořeplavci a vědci, kteří </a:t>
            </a:r>
            <a:r>
              <a:rPr lang="cs-CZ" sz="2800" dirty="0" smtClean="0"/>
              <a:t>se v době </a:t>
            </a:r>
            <a:r>
              <a:rPr lang="cs-CZ" sz="2800" dirty="0"/>
              <a:t>zámořských objevů dostali na jižní polokouli, kde mohli poprvé tato souhvězdí pozorovat a kteří je potřebovali k </a:t>
            </a:r>
            <a:r>
              <a:rPr lang="cs-CZ" sz="2800" dirty="0" smtClean="0"/>
              <a:t>orientaci.</a:t>
            </a:r>
          </a:p>
          <a:p>
            <a:r>
              <a:rPr lang="cs-CZ" sz="2800" dirty="0" smtClean="0"/>
              <a:t>Popis </a:t>
            </a:r>
            <a:r>
              <a:rPr lang="cs-CZ" sz="2800" dirty="0"/>
              <a:t>jižní oblohy dokončil v 18. století francouzský astronom </a:t>
            </a:r>
            <a:r>
              <a:rPr lang="cs-CZ" sz="2800" dirty="0">
                <a:hlinkClick r:id="rId2"/>
              </a:rPr>
              <a:t>Nicolas Louis de </a:t>
            </a:r>
            <a:r>
              <a:rPr lang="cs-CZ" sz="2800" dirty="0" err="1">
                <a:hlinkClick r:id="rId2"/>
              </a:rPr>
              <a:t>Lacaille</a:t>
            </a:r>
            <a:r>
              <a:rPr lang="cs-CZ" sz="2800" dirty="0"/>
              <a:t>. Ten zavedl například </a:t>
            </a:r>
            <a:r>
              <a:rPr lang="cs-CZ" sz="2800" dirty="0" smtClean="0"/>
              <a:t>názvy souhvězdí:  </a:t>
            </a:r>
            <a:r>
              <a:rPr lang="cs-CZ" sz="2800" dirty="0" smtClean="0">
                <a:hlinkClick r:id="rId3"/>
              </a:rPr>
              <a:t>Trojúhelník</a:t>
            </a:r>
            <a:r>
              <a:rPr lang="cs-CZ" sz="2800" dirty="0" smtClean="0"/>
              <a:t>, </a:t>
            </a:r>
            <a:r>
              <a:rPr lang="cs-CZ" sz="2800" dirty="0" smtClean="0">
                <a:hlinkClick r:id="rId4" tooltip="Mikroskop (souhvězdí)"/>
              </a:rPr>
              <a:t>Mikroskop</a:t>
            </a:r>
            <a:r>
              <a:rPr lang="cs-CZ" sz="2800" dirty="0" smtClean="0"/>
              <a:t>,</a:t>
            </a:r>
            <a:r>
              <a:rPr lang="cs-CZ" sz="2800" dirty="0"/>
              <a:t> </a:t>
            </a:r>
            <a:r>
              <a:rPr lang="cs-CZ" sz="2800" dirty="0" smtClean="0">
                <a:hlinkClick r:id="rId5"/>
              </a:rPr>
              <a:t>Vývěva</a:t>
            </a:r>
            <a:r>
              <a:rPr lang="cs-CZ" sz="2800" dirty="0" smtClean="0"/>
              <a:t> a podobně.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4055604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souhvězdí do tzv. rodin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Rodina </a:t>
            </a:r>
            <a:r>
              <a:rPr lang="cs-CZ" dirty="0"/>
              <a:t>Velké medvědice</a:t>
            </a:r>
          </a:p>
          <a:p>
            <a:r>
              <a:rPr lang="cs-CZ" dirty="0"/>
              <a:t>Perseova rodina</a:t>
            </a:r>
          </a:p>
          <a:p>
            <a:r>
              <a:rPr lang="cs-CZ" dirty="0"/>
              <a:t>Herkulova rodina</a:t>
            </a:r>
          </a:p>
          <a:p>
            <a:r>
              <a:rPr lang="cs-CZ" dirty="0">
                <a:hlinkClick r:id="rId2" tooltip="Zvířetníková souhvězdí"/>
              </a:rPr>
              <a:t>Zvířetníková souhvězdí</a:t>
            </a:r>
            <a:r>
              <a:rPr lang="cs-CZ" dirty="0"/>
              <a:t> – leží na </a:t>
            </a:r>
            <a:r>
              <a:rPr lang="cs-CZ" dirty="0" smtClean="0">
                <a:hlinkClick r:id="rId3" tooltip="Ekliptika"/>
              </a:rPr>
              <a:t>ekliptice</a:t>
            </a:r>
            <a:endParaRPr lang="cs-CZ" dirty="0"/>
          </a:p>
          <a:p>
            <a:r>
              <a:rPr lang="cs-CZ" dirty="0" err="1"/>
              <a:t>Orionova</a:t>
            </a:r>
            <a:r>
              <a:rPr lang="cs-CZ" dirty="0"/>
              <a:t> rodina</a:t>
            </a:r>
          </a:p>
          <a:p>
            <a:r>
              <a:rPr lang="cs-CZ" dirty="0"/>
              <a:t>Nebeské vody</a:t>
            </a:r>
          </a:p>
          <a:p>
            <a:r>
              <a:rPr lang="cs-CZ" dirty="0"/>
              <a:t>Bayerova rodina – poprvé je popsal německý astronom </a:t>
            </a:r>
            <a:r>
              <a:rPr lang="cs-CZ" dirty="0" smtClean="0">
                <a:hlinkClick r:id="rId4" tooltip="Johann Bayer"/>
              </a:rPr>
              <a:t>Johann Bayer</a:t>
            </a:r>
            <a:r>
              <a:rPr lang="cs-CZ" dirty="0"/>
              <a:t> </a:t>
            </a:r>
            <a:r>
              <a:rPr lang="cs-CZ" dirty="0" smtClean="0"/>
              <a:t>v roce </a:t>
            </a:r>
            <a:r>
              <a:rPr lang="cs-CZ" dirty="0"/>
              <a:t>1603</a:t>
            </a:r>
          </a:p>
          <a:p>
            <a:r>
              <a:rPr lang="cs-CZ" dirty="0" err="1" smtClean="0"/>
              <a:t>Lacaillova</a:t>
            </a:r>
            <a:r>
              <a:rPr lang="cs-CZ" dirty="0" smtClean="0"/>
              <a:t> </a:t>
            </a:r>
            <a:r>
              <a:rPr lang="cs-CZ" dirty="0"/>
              <a:t>rodina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8086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Wikipedia: the free encyclopedia. In: </a:t>
            </a:r>
            <a:r>
              <a:rPr lang="en-US" i="1" dirty="0"/>
              <a:t>Wikipedia</a:t>
            </a:r>
            <a:r>
              <a:rPr lang="en-US" dirty="0"/>
              <a:t>: </a:t>
            </a:r>
            <a:r>
              <a:rPr lang="en-US" i="1" dirty="0"/>
              <a:t>the free encyclopedia</a:t>
            </a:r>
            <a:r>
              <a:rPr lang="en-US" dirty="0"/>
              <a:t> [online]. San Francisco (CA): Wikimedia Foundation, 2001- [cit. 2012-05-07]. </a:t>
            </a:r>
            <a:r>
              <a:rPr lang="cs-CZ" dirty="0" smtClean="0"/>
              <a:t> Dostupné </a:t>
            </a:r>
            <a:r>
              <a:rPr lang="en-US" dirty="0" smtClean="0"/>
              <a:t>z</a:t>
            </a:r>
            <a:r>
              <a:rPr lang="en-US" dirty="0"/>
              <a:t>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cs.wikipedia.org/wiki/Souhv%C4%9Bzd%C3%AD#Pozorov.C3.A1n.C3.AD</a:t>
            </a:r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18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139</TotalTime>
  <Words>210</Words>
  <Application>Microsoft Office PowerPoint</Application>
  <PresentationFormat>Předvádění na obrazovce (4:3)</PresentationFormat>
  <Paragraphs>44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Urban Pop</vt:lpstr>
      <vt:lpstr>Motiv systému Office</vt:lpstr>
      <vt:lpstr>Prezentace aplikace PowerPoint</vt:lpstr>
      <vt:lpstr>Anotace</vt:lpstr>
      <vt:lpstr>Souhvězdí</vt:lpstr>
      <vt:lpstr>Co  je  to  souhvězdí?</vt:lpstr>
      <vt:lpstr>Prezentace aplikace PowerPoint</vt:lpstr>
      <vt:lpstr>Kolik  je  souhvězdí?</vt:lpstr>
      <vt:lpstr>Souhvězdí  severní  oblohy</vt:lpstr>
      <vt:lpstr>Souhvězdí severní oblohy</vt:lpstr>
      <vt:lpstr>Souhvězdí  jižní  oblohy</vt:lpstr>
      <vt:lpstr>Dělení souhvězdí do tzv. rodin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Souhvězdí</dc:title>
  <dc:creator>MiP</dc:creator>
  <cp:lastModifiedBy>MiP</cp:lastModifiedBy>
  <cp:revision>20</cp:revision>
  <dcterms:created xsi:type="dcterms:W3CDTF">2012-05-07T19:17:52Z</dcterms:created>
  <dcterms:modified xsi:type="dcterms:W3CDTF">2012-06-20T18:22:07Z</dcterms:modified>
</cp:coreProperties>
</file>