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21"/>
  </p:notesMasterIdLst>
  <p:sldIdLst>
    <p:sldId id="272" r:id="rId3"/>
    <p:sldId id="256" r:id="rId4"/>
    <p:sldId id="273" r:id="rId5"/>
    <p:sldId id="26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74" r:id="rId15"/>
    <p:sldId id="267" r:id="rId16"/>
    <p:sldId id="268" r:id="rId17"/>
    <p:sldId id="270" r:id="rId18"/>
    <p:sldId id="271" r:id="rId19"/>
    <p:sldId id="26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VY_32_INOVACE_3.2.8.3. M 18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Vesmír se mění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B6A0CA2-7D29-4955-9791-586E0B12A38D}" type="presOf" srcId="{B651F6E3-6281-48DB-9319-2AEAFDAE7572}" destId="{619D679B-A015-4ECF-8348-D1034C574F40}" srcOrd="0" destOrd="0" presId="urn:microsoft.com/office/officeart/2005/8/layout/target3"/>
    <dgm:cxn modelId="{8FCFB79F-020A-4684-96D7-2FFF91F7B9E5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A93CFE7-664B-4765-A579-1DDDE1E0E8AE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9A745E5-4E84-44B8-B832-CDDC3EC555E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A3A8E4B-A9AC-4165-9255-6EF3D15881CC}" type="presOf" srcId="{4C35D32F-0EAB-4CD7-82EE-45574DC2A586}" destId="{8BEBB6EC-1DAA-4CAC-8A25-BC0FCBD5DBD5}" srcOrd="0" destOrd="0" presId="urn:microsoft.com/office/officeart/2005/8/layout/target3"/>
    <dgm:cxn modelId="{E620E7DF-9A9F-47EC-B149-F7F7B6BFD0AC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2C5A011-18D7-405F-A21B-9193A97D0CB4}" type="presOf" srcId="{D8197B8C-B260-4A16-BDF4-0947B075E274}" destId="{5A5FFA88-C948-4069-8E93-59FA12366E83}" srcOrd="1" destOrd="0" presId="urn:microsoft.com/office/officeart/2005/8/layout/target3"/>
    <dgm:cxn modelId="{55BB3E36-D96D-440C-BF18-B102096F415D}" type="presOf" srcId="{D1D4F407-5343-4D3F-B5B9-D407B03CAEB4}" destId="{D005CE8C-CC26-4C3E-AC11-E15060ECD759}" srcOrd="0" destOrd="0" presId="urn:microsoft.com/office/officeart/2005/8/layout/target3"/>
    <dgm:cxn modelId="{EE67125F-1182-42A0-AB8A-809C9C639FCD}" type="presOf" srcId="{4C35D32F-0EAB-4CD7-82EE-45574DC2A586}" destId="{890E4F0B-2866-4A3F-A3C7-2A14B1797930}" srcOrd="1" destOrd="0" presId="urn:microsoft.com/office/officeart/2005/8/layout/target3"/>
    <dgm:cxn modelId="{56C1146D-5BD9-4823-A8A8-E19A6ECCC94F}" type="presOf" srcId="{D8197B8C-B260-4A16-BDF4-0947B075E274}" destId="{25B08C86-7E15-44DC-BE7F-FFB55DD49D12}" srcOrd="0" destOrd="0" presId="urn:microsoft.com/office/officeart/2005/8/layout/target3"/>
    <dgm:cxn modelId="{CC022F26-6654-442A-9C74-4FBC8B395635}" type="presOf" srcId="{D1B46980-6531-4606-95E6-44980827E919}" destId="{2BE915AB-18AA-4053-B92C-3BFC9ED204BB}" srcOrd="1" destOrd="0" presId="urn:microsoft.com/office/officeart/2005/8/layout/target3"/>
    <dgm:cxn modelId="{1AFDFF93-BC1F-49B5-A9F2-1B427A8E577C}" type="presParOf" srcId="{333A1088-737F-45CB-B68E-254E46348037}" destId="{F5ABB229-8D3B-4694-996A-96F23CF14429}" srcOrd="0" destOrd="0" presId="urn:microsoft.com/office/officeart/2005/8/layout/target3"/>
    <dgm:cxn modelId="{54549C75-EA4E-4950-96A8-5CD0F9A6BB1E}" type="presParOf" srcId="{333A1088-737F-45CB-B68E-254E46348037}" destId="{F41139FD-01EE-4571-8B17-4FB00FC51163}" srcOrd="1" destOrd="0" presId="urn:microsoft.com/office/officeart/2005/8/layout/target3"/>
    <dgm:cxn modelId="{629D6202-DF6C-48A6-8FA4-B51EAA4E0992}" type="presParOf" srcId="{333A1088-737F-45CB-B68E-254E46348037}" destId="{D005CE8C-CC26-4C3E-AC11-E15060ECD759}" srcOrd="2" destOrd="0" presId="urn:microsoft.com/office/officeart/2005/8/layout/target3"/>
    <dgm:cxn modelId="{3FEC6AAC-545B-4BE6-9D61-C199989ED852}" type="presParOf" srcId="{333A1088-737F-45CB-B68E-254E46348037}" destId="{2C702D82-9B77-49B7-9568-BB8EB47C3372}" srcOrd="3" destOrd="0" presId="urn:microsoft.com/office/officeart/2005/8/layout/target3"/>
    <dgm:cxn modelId="{E9C7499B-DC7C-4674-9949-C3555FE4789E}" type="presParOf" srcId="{333A1088-737F-45CB-B68E-254E46348037}" destId="{A52A0455-90FF-4808-ABD0-F02540D31D5A}" srcOrd="4" destOrd="0" presId="urn:microsoft.com/office/officeart/2005/8/layout/target3"/>
    <dgm:cxn modelId="{BBDBD764-C8DD-46FC-958D-E84348A83A0A}" type="presParOf" srcId="{333A1088-737F-45CB-B68E-254E46348037}" destId="{6140AFEC-043D-4C43-A2F9-D0F5331DF3A3}" srcOrd="5" destOrd="0" presId="urn:microsoft.com/office/officeart/2005/8/layout/target3"/>
    <dgm:cxn modelId="{256C44E2-84E4-4E80-951E-6C01DA9407C5}" type="presParOf" srcId="{333A1088-737F-45CB-B68E-254E46348037}" destId="{9358AC05-5D7D-4327-9F80-1AD486AEA664}" srcOrd="6" destOrd="0" presId="urn:microsoft.com/office/officeart/2005/8/layout/target3"/>
    <dgm:cxn modelId="{2F930C3C-B1BB-4D2F-9DE8-6C2771D5F80F}" type="presParOf" srcId="{333A1088-737F-45CB-B68E-254E46348037}" destId="{313FC574-E1CD-4FB4-B054-0B805CE0447D}" srcOrd="7" destOrd="0" presId="urn:microsoft.com/office/officeart/2005/8/layout/target3"/>
    <dgm:cxn modelId="{7D2347A8-61FF-4C01-B544-782490A060F8}" type="presParOf" srcId="{333A1088-737F-45CB-B68E-254E46348037}" destId="{619D679B-A015-4ECF-8348-D1034C574F40}" srcOrd="8" destOrd="0" presId="urn:microsoft.com/office/officeart/2005/8/layout/target3"/>
    <dgm:cxn modelId="{28930617-6F5A-4F5D-9CDF-63091A2255DA}" type="presParOf" srcId="{333A1088-737F-45CB-B68E-254E46348037}" destId="{322283A8-4A27-4CDA-BAE3-F381106A9174}" srcOrd="9" destOrd="0" presId="urn:microsoft.com/office/officeart/2005/8/layout/target3"/>
    <dgm:cxn modelId="{FD9436C8-77DD-4E03-9216-8A5071AFF736}" type="presParOf" srcId="{333A1088-737F-45CB-B68E-254E46348037}" destId="{FFC9F71D-1B4F-4AD9-A4A6-86ADEFC8AF5C}" srcOrd="10" destOrd="0" presId="urn:microsoft.com/office/officeart/2005/8/layout/target3"/>
    <dgm:cxn modelId="{F59AB1C0-ABB2-405C-8366-BA90A8E6AAEC}" type="presParOf" srcId="{333A1088-737F-45CB-B68E-254E46348037}" destId="{25B08C86-7E15-44DC-BE7F-FFB55DD49D12}" srcOrd="11" destOrd="0" presId="urn:microsoft.com/office/officeart/2005/8/layout/target3"/>
    <dgm:cxn modelId="{E207A1A1-264F-4DD4-82ED-41427D456FF6}" type="presParOf" srcId="{333A1088-737F-45CB-B68E-254E46348037}" destId="{76644BE8-9D7C-4C09-B250-3D10AF48CBB7}" srcOrd="12" destOrd="0" presId="urn:microsoft.com/office/officeart/2005/8/layout/target3"/>
    <dgm:cxn modelId="{3ACD8F15-F6D5-4349-A16B-9A295117A9A9}" type="presParOf" srcId="{333A1088-737F-45CB-B68E-254E46348037}" destId="{EE85B701-7295-41C0-BA7A-34D3756A2AE6}" srcOrd="13" destOrd="0" presId="urn:microsoft.com/office/officeart/2005/8/layout/target3"/>
    <dgm:cxn modelId="{026FE676-41B9-42DA-A309-2BF83BEC6F83}" type="presParOf" srcId="{333A1088-737F-45CB-B68E-254E46348037}" destId="{8BEBB6EC-1DAA-4CAC-8A25-BC0FCBD5DBD5}" srcOrd="14" destOrd="0" presId="urn:microsoft.com/office/officeart/2005/8/layout/target3"/>
    <dgm:cxn modelId="{5B9BCF2B-34AB-4078-8AC6-ED7DAE37B347}" type="presParOf" srcId="{333A1088-737F-45CB-B68E-254E46348037}" destId="{AED2198E-93D5-4001-81B4-73124B309672}" srcOrd="15" destOrd="0" presId="urn:microsoft.com/office/officeart/2005/8/layout/target3"/>
    <dgm:cxn modelId="{C979B3BB-31EE-4C4A-A230-4692383503DF}" type="presParOf" srcId="{333A1088-737F-45CB-B68E-254E46348037}" destId="{2BE915AB-18AA-4053-B92C-3BFC9ED204BB}" srcOrd="16" destOrd="0" presId="urn:microsoft.com/office/officeart/2005/8/layout/target3"/>
    <dgm:cxn modelId="{740FA41E-8CF1-401C-B281-94540FD5CCBC}" type="presParOf" srcId="{333A1088-737F-45CB-B68E-254E46348037}" destId="{6BB5E863-4638-4E1D-BFDE-399D028AC4ED}" srcOrd="17" destOrd="0" presId="urn:microsoft.com/office/officeart/2005/8/layout/target3"/>
    <dgm:cxn modelId="{8C2484FD-709F-44FA-9730-F24E466F7E4A}" type="presParOf" srcId="{333A1088-737F-45CB-B68E-254E46348037}" destId="{5A5FFA88-C948-4069-8E93-59FA12366E83}" srcOrd="18" destOrd="0" presId="urn:microsoft.com/office/officeart/2005/8/layout/target3"/>
    <dgm:cxn modelId="{4A963F9F-D277-4628-AA29-CC53F967ECB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Miluše Pavelcová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VY_32_INOVACE_3.2.8.3. M 18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84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Vesmír se mění</a:t>
          </a:r>
          <a:endParaRPr lang="cs-CZ" sz="2000" kern="1200" dirty="0"/>
        </a:p>
      </dsp:txBody>
      <dsp:txXfrm>
        <a:off x="1273857" y="1184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20280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20280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CF6F92-10B8-41E6-B91A-2309D1CE771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40E435-51B7-42CD-A436-A54CF3DBBA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1030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F0FE03-C329-44A3-A375-09E6F475C52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1534E-D667-4FED-A15D-EC3BC413C6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F0FE03-C329-44A3-A375-09E6F475C52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1534E-D667-4FED-A15D-EC3BC413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F0FE03-C329-44A3-A375-09E6F475C52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1534E-D667-4FED-A15D-EC3BC413C6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F0FE03-C329-44A3-A375-09E6F475C52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1534E-D667-4FED-A15D-EC3BC413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F0FE03-C329-44A3-A375-09E6F475C52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1534E-D667-4FED-A15D-EC3BC413C6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F0FE03-C329-44A3-A375-09E6F475C52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1534E-D667-4FED-A15D-EC3BC413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F0FE03-C329-44A3-A375-09E6F475C52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1534E-D667-4FED-A15D-EC3BC413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F0FE03-C329-44A3-A375-09E6F475C52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1534E-D667-4FED-A15D-EC3BC413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00F0FE03-C329-44A3-A375-09E6F475C52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6651534E-D667-4FED-A15D-EC3BC413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F0FE03-C329-44A3-A375-09E6F475C52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1534E-D667-4FED-A15D-EC3BC413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F0FE03-C329-44A3-A375-09E6F475C52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51534E-D667-4FED-A15D-EC3BC413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7698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746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3202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0614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0491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9922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8909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724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4806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2777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878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0F0FE03-C329-44A3-A375-09E6F475C52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6651534E-D667-4FED-A15D-EC3BC413C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9967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lbert_Einstein" TargetMode="External"/><Relationship Id="rId2" Type="http://schemas.openxmlformats.org/officeDocument/2006/relationships/hyperlink" Target="http://cs.wikipedia.org/wiki/Alexandr_Fridman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Edwin_Hubbl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esm%C3%ADr" TargetMode="External"/><Relationship Id="rId2" Type="http://schemas.openxmlformats.org/officeDocument/2006/relationships/hyperlink" Target="http://cs.wikipedia.org/wiki/Vznik_a_v%C3%BDvoj_vesm%C3%ADr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ebodysseum.com/hubble-ultra-deep-field-image/" TargetMode="External"/><Relationship Id="rId5" Type="http://schemas.openxmlformats.org/officeDocument/2006/relationships/hyperlink" Target="http://cs.wikipedia.org/wiki/Soubor:PKS_1127-145_X-rays.jpg" TargetMode="External"/><Relationship Id="rId4" Type="http://schemas.openxmlformats.org/officeDocument/2006/relationships/hyperlink" Target="http://cs.wikipedia.org/wiki/Soubor:Hubble_sequence_photo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3841391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447475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9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dirty="0"/>
              <a:t>Prezentace je určena žákům 9. tříd základních škol.</a:t>
            </a:r>
          </a:p>
          <a:p>
            <a:pPr marL="3429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dirty="0" smtClean="0"/>
              <a:t>V první části je vymezen předmět zkoumání kosmologie a uveden standardní </a:t>
            </a:r>
            <a:r>
              <a:rPr lang="cs-CZ" sz="2400" smtClean="0"/>
              <a:t>model vesmíru.</a:t>
            </a:r>
            <a:endParaRPr lang="cs-CZ" sz="2400" dirty="0"/>
          </a:p>
          <a:p>
            <a:pPr marL="3429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dirty="0" smtClean="0"/>
              <a:t>Druhá část prezentace vysvětluje teorii velkého třesku, vznik hmoty a rozpínání vesmíru. Obsahuje odkaz na životopisy velkých myslitelů Alexandra </a:t>
            </a:r>
            <a:r>
              <a:rPr lang="cs-CZ" sz="2400" dirty="0" err="1" smtClean="0"/>
              <a:t>Fridmana</a:t>
            </a:r>
            <a:r>
              <a:rPr lang="cs-CZ" sz="2400" dirty="0"/>
              <a:t>,</a:t>
            </a:r>
            <a:r>
              <a:rPr lang="cs-CZ" sz="2400" dirty="0" smtClean="0"/>
              <a:t> Alberta Einsteina a Edwina </a:t>
            </a:r>
            <a:r>
              <a:rPr lang="cs-CZ" sz="2400" dirty="0" err="1" smtClean="0"/>
              <a:t>Hubbleho</a:t>
            </a:r>
            <a:r>
              <a:rPr lang="cs-CZ" sz="2400" dirty="0" smtClean="0"/>
              <a:t>.</a:t>
            </a:r>
          </a:p>
          <a:p>
            <a:pPr marL="3429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dirty="0" smtClean="0"/>
              <a:t>V závěru se žáci seznámí  s </a:t>
            </a:r>
            <a:r>
              <a:rPr lang="cs-CZ" sz="2400" dirty="0" err="1" smtClean="0"/>
              <a:t>Hubbleovým</a:t>
            </a:r>
            <a:r>
              <a:rPr lang="cs-CZ" sz="2400" dirty="0" smtClean="0"/>
              <a:t> ultra hlubokým polem a </a:t>
            </a:r>
            <a:r>
              <a:rPr lang="cs-CZ" sz="2400" dirty="0" err="1" smtClean="0"/>
              <a:t>Hubbleovou</a:t>
            </a:r>
            <a:r>
              <a:rPr lang="cs-CZ" sz="2400" dirty="0" smtClean="0"/>
              <a:t> klasifikací galaxií.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39269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Vesmír se mění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9585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Detailní mapa mikrovlnného záření kosmického pozadí</a:t>
            </a:r>
            <a:endParaRPr lang="cs-CZ" sz="3200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04864"/>
            <a:ext cx="7681626" cy="3883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3061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a vývoj vesmíru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Vznikem a vývojem vesmíru </a:t>
            </a:r>
            <a:r>
              <a:rPr lang="cs-CZ" dirty="0" smtClean="0"/>
              <a:t>se zabývá věda</a:t>
            </a:r>
            <a:r>
              <a:rPr lang="cs-CZ" dirty="0"/>
              <a:t> zvaná kosmologie. Během staletí lidského poznání se pohled na vesmír a jeho vývoj neustále měnil a je tomu tak </a:t>
            </a:r>
            <a:r>
              <a:rPr lang="cs-CZ" dirty="0" smtClean="0"/>
              <a:t>stále.</a:t>
            </a:r>
          </a:p>
          <a:p>
            <a:r>
              <a:rPr lang="cs-CZ" dirty="0" smtClean="0"/>
              <a:t>Dnes </a:t>
            </a:r>
            <a:r>
              <a:rPr lang="cs-CZ" dirty="0"/>
              <a:t>nejuznávanější teorie, která je pozorováním </a:t>
            </a:r>
            <a:r>
              <a:rPr lang="cs-CZ" dirty="0" smtClean="0"/>
              <a:t>nejpodloženější, </a:t>
            </a:r>
            <a:r>
              <a:rPr lang="cs-CZ" dirty="0"/>
              <a:t>je </a:t>
            </a:r>
            <a:r>
              <a:rPr lang="cs-CZ" dirty="0" smtClean="0"/>
              <a:t>takzvaný standardní </a:t>
            </a:r>
            <a:r>
              <a:rPr lang="cs-CZ" dirty="0"/>
              <a:t>model. Přesto najdeme mnoho astrofyziků, kteří ho zavrhují </a:t>
            </a:r>
            <a:r>
              <a:rPr lang="cs-CZ" dirty="0" smtClean="0"/>
              <a:t>a odmítají </a:t>
            </a:r>
            <a:r>
              <a:rPr lang="cs-CZ" dirty="0"/>
              <a:t>i velký třesk.</a:t>
            </a:r>
          </a:p>
        </p:txBody>
      </p:sp>
    </p:spTree>
    <p:extLst>
      <p:ext uri="{BB962C8B-B14F-4D97-AF65-F5344CB8AC3E}">
        <p14:creationId xmlns:p14="http://schemas.microsoft.com/office/powerpoint/2010/main" xmlns="" val="1584476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Standardní model vesmíru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Standardní model kombinuje teorii kvantové fyziky a obecné relativity a </a:t>
            </a:r>
            <a:r>
              <a:rPr lang="cs-CZ" dirty="0" smtClean="0"/>
              <a:t>popisuje dění hmoty</a:t>
            </a:r>
            <a:r>
              <a:rPr lang="cs-CZ" dirty="0"/>
              <a:t> a gravitace za velmi extrémních </a:t>
            </a:r>
            <a:r>
              <a:rPr lang="cs-CZ" dirty="0" smtClean="0"/>
              <a:t>podmínek.</a:t>
            </a:r>
          </a:p>
          <a:p>
            <a:r>
              <a:rPr lang="cs-CZ" dirty="0" smtClean="0"/>
              <a:t>Dopodrobna zpracovaná teorie</a:t>
            </a:r>
            <a:r>
              <a:rPr lang="cs-CZ" dirty="0"/>
              <a:t> velkého třesku a vývoje vesmíru v jeho prvních třech minutách staví především na standardním modelu.</a:t>
            </a:r>
          </a:p>
        </p:txBody>
      </p:sp>
    </p:spTree>
    <p:extLst>
      <p:ext uri="{BB962C8B-B14F-4D97-AF65-F5344CB8AC3E}">
        <p14:creationId xmlns:p14="http://schemas.microsoft.com/office/powerpoint/2010/main" xmlns="" val="27685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Velký třesk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Podle teorie velkého třesku (anglicky </a:t>
            </a:r>
            <a:r>
              <a:rPr lang="cs-CZ" i="1" dirty="0"/>
              <a:t>Big </a:t>
            </a:r>
            <a:r>
              <a:rPr lang="cs-CZ" i="1" dirty="0" err="1"/>
              <a:t>Bang</a:t>
            </a:r>
            <a:r>
              <a:rPr lang="cs-CZ" dirty="0"/>
              <a:t>) vznikl vesmír z nekonečně malého bodu o velké </a:t>
            </a:r>
            <a:r>
              <a:rPr lang="cs-CZ" dirty="0" smtClean="0"/>
              <a:t>hustotě.</a:t>
            </a:r>
          </a:p>
          <a:p>
            <a:r>
              <a:rPr lang="cs-CZ" dirty="0" smtClean="0"/>
              <a:t>Tato</a:t>
            </a:r>
            <a:r>
              <a:rPr lang="cs-CZ" dirty="0"/>
              <a:t> singularita byla </a:t>
            </a:r>
            <a:r>
              <a:rPr lang="cs-CZ" dirty="0" smtClean="0"/>
              <a:t>jak počátkem </a:t>
            </a:r>
            <a:r>
              <a:rPr lang="cs-CZ" dirty="0"/>
              <a:t>hmoty </a:t>
            </a:r>
            <a:r>
              <a:rPr lang="cs-CZ" dirty="0" smtClean="0"/>
              <a:t>a prostoru </a:t>
            </a:r>
            <a:r>
              <a:rPr lang="cs-CZ" dirty="0"/>
              <a:t>tak </a:t>
            </a:r>
            <a:r>
              <a:rPr lang="cs-CZ" dirty="0" smtClean="0"/>
              <a:t>i počátkem </a:t>
            </a:r>
            <a:r>
              <a:rPr lang="cs-CZ" dirty="0"/>
              <a:t>času. Vznikl první okamžik </a:t>
            </a:r>
            <a:r>
              <a:rPr lang="cs-CZ" dirty="0" smtClean="0"/>
              <a:t>a od něho </a:t>
            </a:r>
            <a:r>
              <a:rPr lang="cs-CZ" dirty="0"/>
              <a:t>se začal odvíjet vývoj </a:t>
            </a:r>
            <a:r>
              <a:rPr lang="cs-CZ" dirty="0" smtClean="0"/>
              <a:t>vesmíru.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2782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Velký třesk </a:t>
            </a:r>
            <a:r>
              <a:rPr lang="cs-CZ" dirty="0"/>
              <a:t>probíhal zpočátku velmi rychle </a:t>
            </a:r>
            <a:r>
              <a:rPr lang="cs-CZ" dirty="0" smtClean="0"/>
              <a:t>a měl </a:t>
            </a:r>
            <a:r>
              <a:rPr lang="cs-CZ" dirty="0"/>
              <a:t>(nebo mohl mít) </a:t>
            </a:r>
            <a:r>
              <a:rPr lang="cs-CZ" dirty="0" smtClean="0"/>
              <a:t>podobu nesmírné exploze. V podstatě </a:t>
            </a:r>
            <a:r>
              <a:rPr lang="cs-CZ" dirty="0"/>
              <a:t>se rozepnul ve velmi malém čase na ohromný objem a to ještě daleko </a:t>
            </a:r>
            <a:r>
              <a:rPr lang="cs-CZ" dirty="0" smtClean="0"/>
              <a:t>rychleji, </a:t>
            </a:r>
            <a:r>
              <a:rPr lang="cs-CZ" dirty="0"/>
              <a:t>než probíhá </a:t>
            </a:r>
            <a:r>
              <a:rPr lang="cs-CZ" dirty="0" smtClean="0"/>
              <a:t>rozpínání vesmíru</a:t>
            </a:r>
            <a:r>
              <a:rPr lang="cs-CZ" dirty="0"/>
              <a:t> v dnešní </a:t>
            </a:r>
            <a:r>
              <a:rPr lang="cs-CZ" dirty="0" smtClean="0"/>
              <a:t>době.</a:t>
            </a:r>
          </a:p>
          <a:p>
            <a:r>
              <a:rPr lang="cs-CZ" dirty="0" smtClean="0"/>
              <a:t>I </a:t>
            </a:r>
            <a:r>
              <a:rPr lang="cs-CZ" dirty="0"/>
              <a:t>když slovo třesk navozuje představu zvuku, jakési rány, je </a:t>
            </a:r>
            <a:r>
              <a:rPr lang="cs-CZ" dirty="0" smtClean="0"/>
              <a:t>v tomto </a:t>
            </a:r>
            <a:r>
              <a:rPr lang="cs-CZ" dirty="0"/>
              <a:t>případě ekvivalentem slova výbuch.</a:t>
            </a:r>
          </a:p>
        </p:txBody>
      </p:sp>
    </p:spTree>
    <p:extLst>
      <p:ext uri="{BB962C8B-B14F-4D97-AF65-F5344CB8AC3E}">
        <p14:creationId xmlns:p14="http://schemas.microsoft.com/office/powerpoint/2010/main" xmlns="" val="1590619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hmoty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Původně malý vesmír se společně </a:t>
            </a:r>
            <a:r>
              <a:rPr lang="cs-CZ" dirty="0" smtClean="0"/>
              <a:t>s prostorem </a:t>
            </a:r>
            <a:r>
              <a:rPr lang="cs-CZ" dirty="0"/>
              <a:t>rychle rozpínal. </a:t>
            </a:r>
            <a:r>
              <a:rPr lang="cs-CZ" dirty="0" smtClean="0"/>
              <a:t>Uvnitř </a:t>
            </a:r>
            <a:r>
              <a:rPr lang="cs-CZ" dirty="0"/>
              <a:t>se nacházela velmi hustá a žhavá </a:t>
            </a:r>
            <a:r>
              <a:rPr lang="cs-CZ" dirty="0" smtClean="0"/>
              <a:t>látka.</a:t>
            </a:r>
          </a:p>
          <a:p>
            <a:r>
              <a:rPr lang="cs-CZ" dirty="0" smtClean="0"/>
              <a:t>Standardní model popisuje </a:t>
            </a:r>
            <a:r>
              <a:rPr lang="cs-CZ" dirty="0"/>
              <a:t>dost přesně, co </a:t>
            </a:r>
            <a:r>
              <a:rPr lang="cs-CZ" dirty="0" smtClean="0"/>
              <a:t>se dělo </a:t>
            </a:r>
            <a:r>
              <a:rPr lang="cs-CZ" dirty="0"/>
              <a:t>v prvních třech minutách po vzniku </a:t>
            </a:r>
            <a:r>
              <a:rPr lang="cs-CZ" dirty="0" smtClean="0"/>
              <a:t>vesmíru. Vzhledem </a:t>
            </a:r>
            <a:r>
              <a:rPr lang="cs-CZ" dirty="0"/>
              <a:t>k tomu, že vesmír je starý asi 13,7 miliard let, je to doba skutečně </a:t>
            </a:r>
            <a:r>
              <a:rPr lang="cs-CZ" dirty="0" smtClean="0"/>
              <a:t>nepatrná.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6920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Vystřídalo se několik fází. V těch prvních převládalo především světlo (fotony) </a:t>
            </a:r>
            <a:r>
              <a:rPr lang="cs-CZ" dirty="0" smtClean="0"/>
              <a:t>a jiné</a:t>
            </a:r>
            <a:r>
              <a:rPr lang="cs-CZ" dirty="0"/>
              <a:t> elementární částice</a:t>
            </a:r>
            <a:r>
              <a:rPr lang="cs-CZ" dirty="0" smtClean="0"/>
              <a:t>.</a:t>
            </a:r>
          </a:p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posledních fázích už byl vesmír dost chladný (jen několik miliard stupňů Celsia) </a:t>
            </a:r>
            <a:r>
              <a:rPr lang="cs-CZ" dirty="0" smtClean="0"/>
              <a:t>na to</a:t>
            </a:r>
            <a:r>
              <a:rPr lang="cs-CZ" dirty="0"/>
              <a:t>, aby se mohla tvořit stabilní </a:t>
            </a:r>
            <a:r>
              <a:rPr lang="cs-CZ" dirty="0" smtClean="0"/>
              <a:t>jádra atomů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868811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Rozpínání vesmíru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Teoreticky rozpracoval rozpínání </a:t>
            </a:r>
            <a:r>
              <a:rPr lang="cs-CZ" dirty="0" smtClean="0"/>
              <a:t>vesmíru </a:t>
            </a:r>
            <a:r>
              <a:rPr lang="cs-CZ" dirty="0" smtClean="0">
                <a:hlinkClick r:id="rId2" tooltip="Alexandr Fridman"/>
              </a:rPr>
              <a:t>Alexandr </a:t>
            </a:r>
            <a:r>
              <a:rPr lang="cs-CZ" dirty="0" err="1">
                <a:hlinkClick r:id="rId2" tooltip="Alexandr Fridman"/>
              </a:rPr>
              <a:t>Fridman</a:t>
            </a:r>
            <a:r>
              <a:rPr lang="cs-CZ" dirty="0"/>
              <a:t> a využil k </a:t>
            </a:r>
            <a:r>
              <a:rPr lang="cs-CZ" dirty="0" smtClean="0"/>
              <a:t>tomu </a:t>
            </a:r>
            <a:r>
              <a:rPr lang="cs-CZ" dirty="0" smtClean="0">
                <a:hlinkClick r:id="rId3" tooltip="Albert Einstein"/>
              </a:rPr>
              <a:t>Einsteinových</a:t>
            </a:r>
            <a:r>
              <a:rPr lang="cs-CZ" dirty="0"/>
              <a:t> rovnic obecné teorie </a:t>
            </a:r>
            <a:r>
              <a:rPr lang="cs-CZ" dirty="0" smtClean="0"/>
              <a:t>relativity.</a:t>
            </a:r>
          </a:p>
          <a:p>
            <a:r>
              <a:rPr lang="cs-CZ" dirty="0" smtClean="0"/>
              <a:t>Podle </a:t>
            </a:r>
            <a:r>
              <a:rPr lang="cs-CZ" dirty="0"/>
              <a:t>těchto rovnic není možné, aby byl vesmír stacionární (aby se </a:t>
            </a:r>
            <a:r>
              <a:rPr lang="cs-CZ" dirty="0" smtClean="0"/>
              <a:t>nerozpínal nebo nesmršťoval</a:t>
            </a:r>
            <a:r>
              <a:rPr lang="cs-CZ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xmlns="" val="207960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Rozpínání vesmíru </a:t>
            </a:r>
            <a:r>
              <a:rPr lang="cs-CZ" dirty="0"/>
              <a:t>lze pozorovat nepřímo </a:t>
            </a:r>
            <a:r>
              <a:rPr lang="cs-CZ" dirty="0" smtClean="0"/>
              <a:t>na velmi </a:t>
            </a:r>
            <a:r>
              <a:rPr lang="cs-CZ" dirty="0"/>
              <a:t>vzdálených objektech (</a:t>
            </a:r>
            <a:r>
              <a:rPr lang="cs-CZ" dirty="0" smtClean="0"/>
              <a:t>kvasarech) a jejich </a:t>
            </a:r>
            <a:r>
              <a:rPr lang="cs-CZ" dirty="0"/>
              <a:t>světelných </a:t>
            </a:r>
            <a:r>
              <a:rPr lang="cs-CZ" dirty="0" smtClean="0"/>
              <a:t>spektrech.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5806" y="3501008"/>
            <a:ext cx="2992388" cy="2992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31674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Rudý posuv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Známý </a:t>
            </a:r>
            <a:r>
              <a:rPr lang="cs-CZ" dirty="0"/>
              <a:t>je </a:t>
            </a:r>
            <a:r>
              <a:rPr lang="cs-CZ" dirty="0" smtClean="0"/>
              <a:t>tzv.</a:t>
            </a:r>
            <a:r>
              <a:rPr lang="cs-CZ" dirty="0"/>
              <a:t> rudý posuv. Čím </a:t>
            </a:r>
            <a:r>
              <a:rPr lang="cs-CZ" dirty="0" smtClean="0"/>
              <a:t>jsou</a:t>
            </a:r>
            <a:r>
              <a:rPr lang="cs-CZ" dirty="0"/>
              <a:t> </a:t>
            </a:r>
            <a:r>
              <a:rPr lang="cs-CZ" dirty="0" smtClean="0"/>
              <a:t>galaxie</a:t>
            </a:r>
            <a:r>
              <a:rPr lang="cs-CZ" dirty="0"/>
              <a:t> </a:t>
            </a:r>
            <a:r>
              <a:rPr lang="cs-CZ" dirty="0" smtClean="0"/>
              <a:t>vzdálenější</a:t>
            </a:r>
            <a:r>
              <a:rPr lang="cs-CZ" dirty="0"/>
              <a:t>, tím větší je jejich rudý </a:t>
            </a:r>
            <a:r>
              <a:rPr lang="cs-CZ" dirty="0" smtClean="0"/>
              <a:t>posuv a tím </a:t>
            </a:r>
            <a:r>
              <a:rPr lang="cs-CZ" dirty="0"/>
              <a:t>rychleji se od nás </a:t>
            </a:r>
            <a:r>
              <a:rPr lang="cs-CZ" dirty="0" smtClean="0"/>
              <a:t>vzdalují</a:t>
            </a:r>
            <a:r>
              <a:rPr lang="cs-CZ" dirty="0"/>
              <a:t>. Tato závislost je téměř lineární a je vyjádřena </a:t>
            </a:r>
            <a:r>
              <a:rPr lang="cs-CZ" dirty="0" err="1" smtClean="0"/>
              <a:t>Hubbleovou</a:t>
            </a:r>
            <a:r>
              <a:rPr lang="cs-CZ" dirty="0" smtClean="0"/>
              <a:t> </a:t>
            </a:r>
            <a:r>
              <a:rPr lang="cs-CZ" dirty="0"/>
              <a:t>konstantou </a:t>
            </a:r>
            <a:r>
              <a:rPr lang="cs-CZ" dirty="0" smtClean="0"/>
              <a:t>.</a:t>
            </a:r>
          </a:p>
          <a:p>
            <a:r>
              <a:rPr lang="cs-CZ" dirty="0" smtClean="0">
                <a:hlinkClick r:id="rId2" tooltip="Edwin Hubble"/>
              </a:rPr>
              <a:t>Edwin </a:t>
            </a:r>
            <a:r>
              <a:rPr lang="cs-CZ" dirty="0" err="1">
                <a:hlinkClick r:id="rId2" tooltip="Edwin Hubble"/>
              </a:rPr>
              <a:t>Hubble</a:t>
            </a:r>
            <a:r>
              <a:rPr lang="cs-CZ" dirty="0"/>
              <a:t> byl astronom, který tuto závislost pozoroval a </a:t>
            </a:r>
            <a:r>
              <a:rPr lang="cs-CZ" dirty="0" smtClean="0"/>
              <a:t>prosazoval.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3257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Hubbleovo</a:t>
            </a:r>
            <a:r>
              <a:rPr lang="cs-CZ" dirty="0" smtClean="0"/>
              <a:t> ultra hluboké pole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Obrázek</a:t>
            </a:r>
            <a:r>
              <a:rPr lang="cs-CZ" dirty="0"/>
              <a:t> </a:t>
            </a:r>
            <a:r>
              <a:rPr lang="cs-CZ" dirty="0" err="1"/>
              <a:t>Hubbleova</a:t>
            </a:r>
            <a:r>
              <a:rPr lang="cs-CZ" dirty="0"/>
              <a:t> ultra hlubokého pole </a:t>
            </a:r>
            <a:r>
              <a:rPr lang="cs-CZ" dirty="0" smtClean="0"/>
              <a:t>s vysokým </a:t>
            </a:r>
            <a:r>
              <a:rPr lang="cs-CZ" dirty="0"/>
              <a:t>rozlišením zobrazuje pestrý rozsah galaxií, z nichž každá se skládá </a:t>
            </a:r>
            <a:r>
              <a:rPr lang="cs-CZ" dirty="0" smtClean="0"/>
              <a:t>z miliardy hvězd</a:t>
            </a:r>
            <a:r>
              <a:rPr lang="cs-CZ" dirty="0"/>
              <a:t>. </a:t>
            </a:r>
            <a:r>
              <a:rPr lang="cs-CZ" dirty="0" smtClean="0"/>
              <a:t>Odpovídající oblast </a:t>
            </a:r>
            <a:r>
              <a:rPr lang="cs-CZ" dirty="0"/>
              <a:t>oblohy, jakou zabírá obrázek, je zobrazena v levém dolním </a:t>
            </a:r>
            <a:r>
              <a:rPr lang="cs-CZ" dirty="0" smtClean="0"/>
              <a:t>rohu.</a:t>
            </a:r>
          </a:p>
          <a:p>
            <a:r>
              <a:rPr lang="cs-CZ" dirty="0" smtClean="0"/>
              <a:t>Nejmenší</a:t>
            </a:r>
            <a:r>
              <a:rPr lang="cs-CZ" dirty="0"/>
              <a:t>, nejčervenější galaxie, kterých je přibližně 100, jsou ty </a:t>
            </a:r>
            <a:r>
              <a:rPr lang="cs-CZ" dirty="0" smtClean="0"/>
              <a:t>nejvzdálenější, jaké </a:t>
            </a:r>
            <a:r>
              <a:rPr lang="cs-CZ" dirty="0"/>
              <a:t>optický dalekohled kdy zachytil a které existovaly již krátce </a:t>
            </a:r>
            <a:r>
              <a:rPr lang="cs-CZ" dirty="0" smtClean="0"/>
              <a:t>po velkém </a:t>
            </a:r>
            <a:r>
              <a:rPr lang="cs-CZ" dirty="0"/>
              <a:t>třesku.</a:t>
            </a:r>
          </a:p>
        </p:txBody>
      </p:sp>
    </p:spTree>
    <p:extLst>
      <p:ext uri="{BB962C8B-B14F-4D97-AF65-F5344CB8AC3E}">
        <p14:creationId xmlns:p14="http://schemas.microsoft.com/office/powerpoint/2010/main" xmlns="" val="900564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6"/>
            <a:ext cx="6173389" cy="6173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92342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260752"/>
          </a:xfrm>
        </p:spPr>
        <p:txBody>
          <a:bodyPr/>
          <a:lstStyle/>
          <a:p>
            <a:r>
              <a:rPr lang="cs-CZ" dirty="0" err="1" smtClean="0"/>
              <a:t>Hubbleova</a:t>
            </a:r>
            <a:r>
              <a:rPr lang="cs-CZ" dirty="0" smtClean="0"/>
              <a:t> klasifikace galaxií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Dělí galaxie podle tvaru</a:t>
            </a:r>
          </a:p>
          <a:p>
            <a:pPr marL="68580" indent="0">
              <a:buNone/>
            </a:pPr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pirální </a:t>
            </a:r>
            <a:r>
              <a:rPr lang="cs-CZ" dirty="0"/>
              <a:t>galaxie – S</a:t>
            </a:r>
          </a:p>
          <a:p>
            <a:r>
              <a:rPr lang="cs-CZ" dirty="0"/>
              <a:t>S</a:t>
            </a:r>
            <a:r>
              <a:rPr lang="cs-CZ" dirty="0" smtClean="0"/>
              <a:t>pirální </a:t>
            </a:r>
            <a:r>
              <a:rPr lang="cs-CZ" dirty="0"/>
              <a:t>galaxie s příčkou – SB (</a:t>
            </a:r>
            <a:r>
              <a:rPr lang="cs-CZ" dirty="0" smtClean="0"/>
              <a:t>z anglického</a:t>
            </a:r>
            <a:r>
              <a:rPr lang="cs-CZ" dirty="0"/>
              <a:t> </a:t>
            </a:r>
            <a:r>
              <a:rPr lang="cs-CZ" i="1" dirty="0" err="1"/>
              <a:t>barred</a:t>
            </a:r>
            <a:r>
              <a:rPr lang="cs-CZ" i="1" dirty="0"/>
              <a:t> </a:t>
            </a:r>
            <a:r>
              <a:rPr lang="cs-CZ" i="1" dirty="0" err="1"/>
              <a:t>spiral</a:t>
            </a:r>
            <a:r>
              <a:rPr lang="cs-CZ" dirty="0"/>
              <a:t>)</a:t>
            </a:r>
          </a:p>
          <a:p>
            <a:r>
              <a:rPr lang="cs-CZ" dirty="0"/>
              <a:t>Č</a:t>
            </a:r>
            <a:r>
              <a:rPr lang="cs-CZ" dirty="0" smtClean="0"/>
              <a:t>očková </a:t>
            </a:r>
            <a:r>
              <a:rPr lang="cs-CZ" dirty="0"/>
              <a:t>galaxie – S0</a:t>
            </a:r>
          </a:p>
          <a:p>
            <a:r>
              <a:rPr lang="cs-CZ" dirty="0"/>
              <a:t>E</a:t>
            </a:r>
            <a:r>
              <a:rPr lang="cs-CZ" dirty="0" smtClean="0"/>
              <a:t>liptická </a:t>
            </a:r>
            <a:r>
              <a:rPr lang="cs-CZ" dirty="0"/>
              <a:t>galaxie – E</a:t>
            </a:r>
          </a:p>
          <a:p>
            <a:r>
              <a:rPr lang="cs-CZ" dirty="0"/>
              <a:t>N</a:t>
            </a:r>
            <a:r>
              <a:rPr lang="cs-CZ" dirty="0" smtClean="0"/>
              <a:t>epravidelná </a:t>
            </a:r>
            <a:r>
              <a:rPr lang="cs-CZ" dirty="0"/>
              <a:t>galaxie – I (</a:t>
            </a:r>
            <a:r>
              <a:rPr lang="cs-CZ" i="1" dirty="0" err="1"/>
              <a:t>irregular</a:t>
            </a:r>
            <a:r>
              <a:rPr lang="cs-CZ" dirty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181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8797" y="1916832"/>
            <a:ext cx="7692008" cy="4342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33368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Vznik a vývoj vesmíru. In: </a:t>
            </a:r>
            <a:r>
              <a:rPr lang="cs-CZ" sz="1800" i="1" dirty="0" err="1"/>
              <a:t>Wikipedia</a:t>
            </a:r>
            <a:r>
              <a:rPr lang="cs-CZ" sz="1800" dirty="0"/>
              <a:t>: 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 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2012-05-14]. Dostupné z: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cs.wikipedia.org/wiki/Vznik_a_v%C3%BDvoj_vesm%C3%ADru</a:t>
            </a:r>
            <a:endParaRPr lang="cs-CZ" sz="1800" dirty="0" smtClean="0"/>
          </a:p>
          <a:p>
            <a:r>
              <a:rPr lang="cs-CZ" sz="1800" dirty="0"/>
              <a:t>Vesmír. In: </a:t>
            </a:r>
            <a:r>
              <a:rPr lang="cs-CZ" sz="1800" i="1" dirty="0" err="1"/>
              <a:t>Wikipedia</a:t>
            </a:r>
            <a:r>
              <a:rPr lang="cs-CZ" sz="1800" dirty="0"/>
              <a:t>: 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 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2012-05-14]. Dostupné z: </a:t>
            </a:r>
            <a:r>
              <a:rPr lang="cs-CZ" sz="1800" dirty="0" smtClean="0">
                <a:hlinkClick r:id="rId3"/>
              </a:rPr>
              <a:t>http</a:t>
            </a:r>
            <a:r>
              <a:rPr lang="cs-CZ" sz="1800" dirty="0" smtClean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cs.wikipedia.org/wiki/Soubor:WMAP_2010.png</a:t>
            </a:r>
            <a:endParaRPr lang="cs-CZ" sz="1800" dirty="0" smtClean="0">
              <a:hlinkClick r:id="rId3"/>
            </a:endParaRPr>
          </a:p>
          <a:p>
            <a:r>
              <a:rPr lang="cs-CZ" sz="1800" dirty="0"/>
              <a:t>Galaxie. In: </a:t>
            </a:r>
            <a:r>
              <a:rPr lang="cs-CZ" sz="1800" i="1" dirty="0" err="1"/>
              <a:t>Wikipedia</a:t>
            </a:r>
            <a:r>
              <a:rPr lang="cs-CZ" sz="1800" dirty="0"/>
              <a:t>: 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 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2012-05-14]. Dostupné </a:t>
            </a:r>
            <a:r>
              <a:rPr lang="cs-CZ" sz="1800" dirty="0" smtClean="0"/>
              <a:t>z</a:t>
            </a:r>
            <a:r>
              <a:rPr lang="cs-CZ" sz="1800" dirty="0" smtClean="0"/>
              <a:t>: </a:t>
            </a:r>
            <a:r>
              <a:rPr lang="cs-CZ" sz="1800" dirty="0" smtClean="0">
                <a:hlinkClick r:id="rId4"/>
              </a:rPr>
              <a:t>http</a:t>
            </a:r>
            <a:r>
              <a:rPr lang="cs-CZ" sz="1800" dirty="0" smtClean="0">
                <a:hlinkClick r:id="rId4"/>
              </a:rPr>
              <a:t>://</a:t>
            </a:r>
            <a:r>
              <a:rPr lang="cs-CZ" sz="1800" dirty="0" smtClean="0">
                <a:hlinkClick r:id="rId4"/>
              </a:rPr>
              <a:t>cs.wikipedia.org/wiki/Soubor:Hubble_sequence_photo.png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    </a:t>
            </a:r>
            <a:r>
              <a:rPr lang="cs-CZ" sz="1800" dirty="0" smtClean="0"/>
              <a:t>Kvasar</a:t>
            </a:r>
            <a:r>
              <a:rPr lang="cs-CZ" sz="1800" dirty="0"/>
              <a:t>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2012-06-19]. Dostupné z</a:t>
            </a:r>
            <a:r>
              <a:rPr lang="cs-CZ" sz="1800" dirty="0" smtClean="0"/>
              <a:t>:</a:t>
            </a:r>
            <a:endParaRPr lang="cs-CZ" sz="1800" dirty="0"/>
          </a:p>
          <a:p>
            <a:r>
              <a:rPr lang="cs-CZ" sz="1800" dirty="0" smtClean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cs.wikipedia.org/wiki/Soubor:PKS_1127-145_X-rays.jpg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http://webodysseum.com/hubble-ultra-deep-field-image</a:t>
            </a:r>
            <a:r>
              <a:rPr lang="cs-CZ" sz="1800" dirty="0" smtClean="0">
                <a:hlinkClick r:id="rId6"/>
              </a:rPr>
              <a:t>/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>
              <a:hlinkClick r:id="rId3"/>
            </a:endParaRP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364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173</TotalTime>
  <Words>139</Words>
  <Application>Microsoft Office PowerPoint</Application>
  <PresentationFormat>Předvádění na obrazovce (4:3)</PresentationFormat>
  <Paragraphs>58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Metro</vt:lpstr>
      <vt:lpstr>Motiv systému Office</vt:lpstr>
      <vt:lpstr>Snímek 1</vt:lpstr>
      <vt:lpstr>Anotace</vt:lpstr>
      <vt:lpstr>Vesmír se mění</vt:lpstr>
      <vt:lpstr>Detailní mapa mikrovlnného záření kosmického pozadí</vt:lpstr>
      <vt:lpstr>Vznik a vývoj vesmíru</vt:lpstr>
      <vt:lpstr>Standardní model vesmíru</vt:lpstr>
      <vt:lpstr>Velký třesk</vt:lpstr>
      <vt:lpstr>Snímek 8</vt:lpstr>
      <vt:lpstr>Vznik hmoty</vt:lpstr>
      <vt:lpstr>Snímek 10</vt:lpstr>
      <vt:lpstr>Rozpínání vesmíru</vt:lpstr>
      <vt:lpstr>Snímek 12</vt:lpstr>
      <vt:lpstr>Rudý posuv</vt:lpstr>
      <vt:lpstr>Hubbleovo ultra hluboké pole</vt:lpstr>
      <vt:lpstr>Snímek 15</vt:lpstr>
      <vt:lpstr>Hubbleova klasifikace galaxií </vt:lpstr>
      <vt:lpstr>Snímek 17</vt:lpstr>
      <vt:lpstr>Citace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Vesmír se mění</dc:title>
  <dc:creator>MiP</dc:creator>
  <cp:lastModifiedBy>Dum</cp:lastModifiedBy>
  <cp:revision>22</cp:revision>
  <dcterms:created xsi:type="dcterms:W3CDTF">2012-05-14T16:11:00Z</dcterms:created>
  <dcterms:modified xsi:type="dcterms:W3CDTF">2012-06-22T21:38:42Z</dcterms:modified>
</cp:coreProperties>
</file>