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74" r:id="rId3"/>
    <p:sldId id="256" r:id="rId4"/>
    <p:sldId id="275" r:id="rId5"/>
    <p:sldId id="257" r:id="rId6"/>
    <p:sldId id="258" r:id="rId7"/>
    <p:sldId id="261" r:id="rId8"/>
    <p:sldId id="264" r:id="rId9"/>
    <p:sldId id="265" r:id="rId10"/>
    <p:sldId id="266" r:id="rId11"/>
    <p:sldId id="263" r:id="rId12"/>
    <p:sldId id="262" r:id="rId13"/>
    <p:sldId id="267" r:id="rId14"/>
    <p:sldId id="268" r:id="rId15"/>
    <p:sldId id="272" r:id="rId16"/>
    <p:sldId id="269" r:id="rId17"/>
    <p:sldId id="271" r:id="rId18"/>
    <p:sldId id="273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Astronomická technika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18B909-6A5E-41EA-8EB1-F29E7A38969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B33D015-5EC2-4F26-9019-F1DFB9E2203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63904A-A711-49B1-B0B1-ACE01269EB2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9085B0-BF34-444A-B827-344D0F5FCC78}" type="presOf" srcId="{757F3AB3-0718-4624-B441-E567A8F0AB56}" destId="{333A1088-737F-45CB-B68E-254E46348037}" srcOrd="0" destOrd="0" presId="urn:microsoft.com/office/officeart/2005/8/layout/target3"/>
    <dgm:cxn modelId="{304C9E23-323A-475C-B51D-9AD14A8C3F1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97D4A96-8A7A-4503-BCDE-92F10CA8D82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034058-9449-435E-B7E2-8B6FE96E4144}" type="presOf" srcId="{D8197B8C-B260-4A16-BDF4-0947B075E274}" destId="{5A5FFA88-C948-4069-8E93-59FA12366E83}" srcOrd="1" destOrd="0" presId="urn:microsoft.com/office/officeart/2005/8/layout/target3"/>
    <dgm:cxn modelId="{EB7C9B74-14BF-4BEA-9E70-68A91F620723}" type="presOf" srcId="{D1D4F407-5343-4D3F-B5B9-D407B03CAEB4}" destId="{AED2198E-93D5-4001-81B4-73124B309672}" srcOrd="1" destOrd="0" presId="urn:microsoft.com/office/officeart/2005/8/layout/target3"/>
    <dgm:cxn modelId="{AFF9DAA6-17D3-49A5-8C55-D11E9B829E3E}" type="presOf" srcId="{D1B46980-6531-4606-95E6-44980827E919}" destId="{6140AFEC-043D-4C43-A2F9-D0F5331DF3A3}" srcOrd="0" destOrd="0" presId="urn:microsoft.com/office/officeart/2005/8/layout/target3"/>
    <dgm:cxn modelId="{07B16C54-1C06-4618-9856-6CD2D8D34623}" type="presOf" srcId="{D1D4F407-5343-4D3F-B5B9-D407B03CAEB4}" destId="{D005CE8C-CC26-4C3E-AC11-E15060ECD759}" srcOrd="0" destOrd="0" presId="urn:microsoft.com/office/officeart/2005/8/layout/target3"/>
    <dgm:cxn modelId="{B9651936-3CF4-4065-83D2-CA9CA87E3B40}" type="presOf" srcId="{B651F6E3-6281-48DB-9319-2AEAFDAE7572}" destId="{619D679B-A015-4ECF-8348-D1034C574F40}" srcOrd="0" destOrd="0" presId="urn:microsoft.com/office/officeart/2005/8/layout/target3"/>
    <dgm:cxn modelId="{00A3F36A-7EFF-4A87-8DEC-88B89B095198}" type="presParOf" srcId="{333A1088-737F-45CB-B68E-254E46348037}" destId="{F5ABB229-8D3B-4694-996A-96F23CF14429}" srcOrd="0" destOrd="0" presId="urn:microsoft.com/office/officeart/2005/8/layout/target3"/>
    <dgm:cxn modelId="{556314FB-505F-4FF5-9F51-24528823E84B}" type="presParOf" srcId="{333A1088-737F-45CB-B68E-254E46348037}" destId="{F41139FD-01EE-4571-8B17-4FB00FC51163}" srcOrd="1" destOrd="0" presId="urn:microsoft.com/office/officeart/2005/8/layout/target3"/>
    <dgm:cxn modelId="{D40BF20A-C1EF-4228-BA5D-0BE195236EA2}" type="presParOf" srcId="{333A1088-737F-45CB-B68E-254E46348037}" destId="{D005CE8C-CC26-4C3E-AC11-E15060ECD759}" srcOrd="2" destOrd="0" presId="urn:microsoft.com/office/officeart/2005/8/layout/target3"/>
    <dgm:cxn modelId="{150B474A-0932-4F85-B3EC-FB63713F57F8}" type="presParOf" srcId="{333A1088-737F-45CB-B68E-254E46348037}" destId="{2C702D82-9B77-49B7-9568-BB8EB47C3372}" srcOrd="3" destOrd="0" presId="urn:microsoft.com/office/officeart/2005/8/layout/target3"/>
    <dgm:cxn modelId="{BB1000C6-DC25-4667-95BF-DE6C1933B775}" type="presParOf" srcId="{333A1088-737F-45CB-B68E-254E46348037}" destId="{A52A0455-90FF-4808-ABD0-F02540D31D5A}" srcOrd="4" destOrd="0" presId="urn:microsoft.com/office/officeart/2005/8/layout/target3"/>
    <dgm:cxn modelId="{F3A6E8F5-BD7A-4336-AED6-AFB2479947DA}" type="presParOf" srcId="{333A1088-737F-45CB-B68E-254E46348037}" destId="{6140AFEC-043D-4C43-A2F9-D0F5331DF3A3}" srcOrd="5" destOrd="0" presId="urn:microsoft.com/office/officeart/2005/8/layout/target3"/>
    <dgm:cxn modelId="{79C9E5A9-D475-4F31-944C-80A62D2C9461}" type="presParOf" srcId="{333A1088-737F-45CB-B68E-254E46348037}" destId="{9358AC05-5D7D-4327-9F80-1AD486AEA664}" srcOrd="6" destOrd="0" presId="urn:microsoft.com/office/officeart/2005/8/layout/target3"/>
    <dgm:cxn modelId="{74655B9C-849B-4497-A6DE-F246A625E08D}" type="presParOf" srcId="{333A1088-737F-45CB-B68E-254E46348037}" destId="{313FC574-E1CD-4FB4-B054-0B805CE0447D}" srcOrd="7" destOrd="0" presId="urn:microsoft.com/office/officeart/2005/8/layout/target3"/>
    <dgm:cxn modelId="{72C044FB-83E8-42D0-95F2-680568CE3DCB}" type="presParOf" srcId="{333A1088-737F-45CB-B68E-254E46348037}" destId="{619D679B-A015-4ECF-8348-D1034C574F40}" srcOrd="8" destOrd="0" presId="urn:microsoft.com/office/officeart/2005/8/layout/target3"/>
    <dgm:cxn modelId="{63EC3679-8681-4AAC-9AA7-8407E95E5702}" type="presParOf" srcId="{333A1088-737F-45CB-B68E-254E46348037}" destId="{322283A8-4A27-4CDA-BAE3-F381106A9174}" srcOrd="9" destOrd="0" presId="urn:microsoft.com/office/officeart/2005/8/layout/target3"/>
    <dgm:cxn modelId="{32D85FEB-323A-45CD-B68D-B7DE9EB46047}" type="presParOf" srcId="{333A1088-737F-45CB-B68E-254E46348037}" destId="{FFC9F71D-1B4F-4AD9-A4A6-86ADEFC8AF5C}" srcOrd="10" destOrd="0" presId="urn:microsoft.com/office/officeart/2005/8/layout/target3"/>
    <dgm:cxn modelId="{2EF1BC78-F99D-46F5-82EE-97D1AC156A69}" type="presParOf" srcId="{333A1088-737F-45CB-B68E-254E46348037}" destId="{25B08C86-7E15-44DC-BE7F-FFB55DD49D12}" srcOrd="11" destOrd="0" presId="urn:microsoft.com/office/officeart/2005/8/layout/target3"/>
    <dgm:cxn modelId="{E07EBBFB-A660-4F42-A35E-6881A1112F2E}" type="presParOf" srcId="{333A1088-737F-45CB-B68E-254E46348037}" destId="{76644BE8-9D7C-4C09-B250-3D10AF48CBB7}" srcOrd="12" destOrd="0" presId="urn:microsoft.com/office/officeart/2005/8/layout/target3"/>
    <dgm:cxn modelId="{E629EE5F-9776-4878-855C-2360B5B503A2}" type="presParOf" srcId="{333A1088-737F-45CB-B68E-254E46348037}" destId="{EE85B701-7295-41C0-BA7A-34D3756A2AE6}" srcOrd="13" destOrd="0" presId="urn:microsoft.com/office/officeart/2005/8/layout/target3"/>
    <dgm:cxn modelId="{B163D233-D27C-4D96-BCCC-16D0A9D3E541}" type="presParOf" srcId="{333A1088-737F-45CB-B68E-254E46348037}" destId="{8BEBB6EC-1DAA-4CAC-8A25-BC0FCBD5DBD5}" srcOrd="14" destOrd="0" presId="urn:microsoft.com/office/officeart/2005/8/layout/target3"/>
    <dgm:cxn modelId="{77B66CA6-FC26-4749-A014-D5BB83CCC0D2}" type="presParOf" srcId="{333A1088-737F-45CB-B68E-254E46348037}" destId="{AED2198E-93D5-4001-81B4-73124B309672}" srcOrd="15" destOrd="0" presId="urn:microsoft.com/office/officeart/2005/8/layout/target3"/>
    <dgm:cxn modelId="{6877FF16-44D7-4870-93C2-FC18790A0853}" type="presParOf" srcId="{333A1088-737F-45CB-B68E-254E46348037}" destId="{2BE915AB-18AA-4053-B92C-3BFC9ED204BB}" srcOrd="16" destOrd="0" presId="urn:microsoft.com/office/officeart/2005/8/layout/target3"/>
    <dgm:cxn modelId="{29C028A2-13E1-4AF1-A840-B85371E6D2DD}" type="presParOf" srcId="{333A1088-737F-45CB-B68E-254E46348037}" destId="{6BB5E863-4638-4E1D-BFDE-399D028AC4ED}" srcOrd="17" destOrd="0" presId="urn:microsoft.com/office/officeart/2005/8/layout/target3"/>
    <dgm:cxn modelId="{B95EA4A0-F1AC-4F41-B438-A262AC514F31}" type="presParOf" srcId="{333A1088-737F-45CB-B68E-254E46348037}" destId="{5A5FFA88-C948-4069-8E93-59FA12366E83}" srcOrd="18" destOrd="0" presId="urn:microsoft.com/office/officeart/2005/8/layout/target3"/>
    <dgm:cxn modelId="{120AE10B-AD5C-4C43-BF9A-C9CC2C290D9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Astronomická technika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60A8F-8DD7-40E4-A19B-3B9520978B6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CE74A-9675-4D07-9702-0B9ADDB4CB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68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916215-5886-4D65-8BE3-5016A24541E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8CECEF1-C81F-4F9E-90EA-9DED8A3C1F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zihv%C4%9Bzdn%C3%BD_prostor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ceskenoviny.cz/veda_a_technika/zpravy/vesmirna-sonda-voyager-1-se-dostala-na-okraj-slunecni-soustavy/724761&amp;id_seznam=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roweb.estranky.cz/clanky/astronomicka-technika.html" TargetMode="External"/><Relationship Id="rId7" Type="http://schemas.openxmlformats.org/officeDocument/2006/relationships/hyperlink" Target="http://www.ceskenoviny.cz/veda_a_technika/zpravy/vesmirna-sonda-voyager-1-se-dostala-na-okraj-slunecni-soustavy/724761&amp;id_seznam" TargetMode="External"/><Relationship Id="rId2" Type="http://schemas.openxmlformats.org/officeDocument/2006/relationships/hyperlink" Target="http://www.astropardubice.cz/prednasky/prednaska-%E2%80%9Edalekohled-a-pozorovaci-technika%E2%80%9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osmick%C3%A1_sonda" TargetMode="External"/><Relationship Id="rId5" Type="http://schemas.openxmlformats.org/officeDocument/2006/relationships/hyperlink" Target="http://www.livingfuture.cz/fotografie.php?imgID=10193" TargetMode="External"/><Relationship Id="rId4" Type="http://schemas.openxmlformats.org/officeDocument/2006/relationships/hyperlink" Target="http://cs.wikipedia.org/wiki/Soubor:2-m_Telescope3,_Ond%C5%99ejov_Astronomic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63954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/>
              <a:t>Prezentace je určena žákům 9. tříd základních škol.</a:t>
            </a:r>
          </a:p>
          <a:p>
            <a:pPr marL="342900" indent="-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 smtClean="0"/>
              <a:t>Je v ní vyložen vývoj astronomických dalekohledů, dále jsou zmíněny kosmické sondy a jejich druhy.</a:t>
            </a:r>
          </a:p>
          <a:p>
            <a:pPr marL="342900" indent="-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 smtClean="0"/>
              <a:t>Prezentace je doplněna ilustrativními obrázky a odkazem na video o vesmírné sondě </a:t>
            </a:r>
            <a:r>
              <a:rPr lang="cs-CZ" sz="2400" dirty="0" err="1" smtClean="0"/>
              <a:t>Voyager</a:t>
            </a:r>
            <a:r>
              <a:rPr lang="cs-CZ" sz="2400" dirty="0" smtClean="0"/>
              <a:t> 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8414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Astronomická technika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512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9088" y="1"/>
            <a:ext cx="6085824" cy="6864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3924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Dalekohledy a kosmické sondy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 sledování vesmíru se používají astronomické dalekohledy a kosmické sondy.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999486" y="3054791"/>
            <a:ext cx="7145028" cy="3173870"/>
            <a:chOff x="1168808" y="3054791"/>
            <a:chExt cx="7145028" cy="317387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68808" y="3054791"/>
              <a:ext cx="2539096" cy="31738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3054791"/>
              <a:ext cx="4605932" cy="31738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9067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Dalekohledy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První dalekohled si 2. října 1608 nechal patentovat holandský </a:t>
            </a:r>
            <a:r>
              <a:rPr lang="cs-CZ" dirty="0" smtClean="0"/>
              <a:t>optik Hans </a:t>
            </a:r>
            <a:r>
              <a:rPr lang="cs-CZ" dirty="0" err="1" smtClean="0"/>
              <a:t>Lippershey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Jeho </a:t>
            </a:r>
            <a:r>
              <a:rPr lang="cs-CZ" dirty="0"/>
              <a:t>poznatky použil již o rok později </a:t>
            </a:r>
            <a:r>
              <a:rPr lang="cs-CZ" dirty="0" smtClean="0"/>
              <a:t>známý italský</a:t>
            </a:r>
            <a:r>
              <a:rPr lang="cs-CZ" dirty="0"/>
              <a:t> vědec Galileo </a:t>
            </a:r>
            <a:r>
              <a:rPr lang="cs-CZ" dirty="0" smtClean="0"/>
              <a:t>Galilei</a:t>
            </a:r>
            <a:r>
              <a:rPr lang="cs-CZ" dirty="0"/>
              <a:t> a pomocí zdokonaleného </a:t>
            </a:r>
            <a:r>
              <a:rPr lang="cs-CZ" dirty="0" smtClean="0"/>
              <a:t>dalekohledu </a:t>
            </a:r>
            <a:r>
              <a:rPr lang="cs-CZ" dirty="0"/>
              <a:t>složeného ze spojky a rozptylky učinil řadu převratných objevů, </a:t>
            </a:r>
            <a:r>
              <a:rPr lang="cs-CZ" dirty="0" smtClean="0"/>
              <a:t>jako jsou Jupiterovy měsíce nebo skvrny </a:t>
            </a:r>
            <a:r>
              <a:rPr lang="cs-CZ" dirty="0"/>
              <a:t>na Slunci. Bohužel při </a:t>
            </a:r>
            <a:r>
              <a:rPr lang="cs-CZ" dirty="0" smtClean="0"/>
              <a:t>pozorování Slunce</a:t>
            </a:r>
            <a:r>
              <a:rPr lang="cs-CZ" dirty="0"/>
              <a:t> si nechránil zrak a později oslepl.</a:t>
            </a:r>
          </a:p>
        </p:txBody>
      </p:sp>
    </p:spTree>
    <p:extLst>
      <p:ext uri="{BB962C8B-B14F-4D97-AF65-F5344CB8AC3E}">
        <p14:creationId xmlns:p14="http://schemas.microsoft.com/office/powerpoint/2010/main" xmlns="" val="156686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Dalekohled dále zdokonalil Johannes Kepler, který použil dvou spojek. Získal tak </a:t>
            </a:r>
            <a:r>
              <a:rPr lang="cs-CZ" dirty="0" smtClean="0"/>
              <a:t>sice převrácený</a:t>
            </a:r>
            <a:r>
              <a:rPr lang="cs-CZ" dirty="0"/>
              <a:t>, ale ostřejší </a:t>
            </a:r>
            <a:r>
              <a:rPr lang="cs-CZ" dirty="0" smtClean="0"/>
              <a:t>obraz. Do </a:t>
            </a:r>
            <a:r>
              <a:rPr lang="cs-CZ" dirty="0"/>
              <a:t>jeho dalekohledu bylo možno vložit </a:t>
            </a:r>
            <a:r>
              <a:rPr lang="cs-CZ" dirty="0" smtClean="0"/>
              <a:t>například nitkový </a:t>
            </a:r>
            <a:r>
              <a:rPr lang="cs-CZ" dirty="0"/>
              <a:t>kříž pro přesnější zaměření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Rozvoj </a:t>
            </a:r>
            <a:r>
              <a:rPr lang="cs-CZ" dirty="0"/>
              <a:t>astronomických dalekohledů </a:t>
            </a:r>
            <a:r>
              <a:rPr lang="cs-CZ" dirty="0" smtClean="0"/>
              <a:t>v 18.a 19. století </a:t>
            </a:r>
            <a:r>
              <a:rPr lang="cs-CZ" dirty="0"/>
              <a:t>vedl k dalekohledům stále delším (kvůli zvětšení) i hmotnějším (kvůli světelnosti), které byly stále obtížněji </a:t>
            </a:r>
            <a:r>
              <a:rPr lang="cs-CZ" dirty="0" smtClean="0"/>
              <a:t>použitelné.</a:t>
            </a:r>
          </a:p>
          <a:p>
            <a:r>
              <a:rPr lang="cs-CZ" dirty="0" smtClean="0"/>
              <a:t>Nejdelší dalekohledy </a:t>
            </a:r>
            <a:r>
              <a:rPr lang="cs-CZ" dirty="0"/>
              <a:t>měřily kolem 60 m.</a:t>
            </a:r>
          </a:p>
        </p:txBody>
      </p:sp>
    </p:spTree>
    <p:extLst>
      <p:ext uri="{BB962C8B-B14F-4D97-AF65-F5344CB8AC3E}">
        <p14:creationId xmlns:p14="http://schemas.microsoft.com/office/powerpoint/2010/main" xmlns="" val="263261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První reflektor, dalekohled se zrcadlem jako objektivem, navrhl </a:t>
            </a:r>
            <a:r>
              <a:rPr lang="cs-CZ" dirty="0" smtClean="0"/>
              <a:t>Isaac Newton roku 1668.</a:t>
            </a:r>
          </a:p>
          <a:p>
            <a:r>
              <a:rPr lang="cs-CZ" dirty="0" smtClean="0"/>
              <a:t>Vyřešil </a:t>
            </a:r>
            <a:r>
              <a:rPr lang="cs-CZ" dirty="0"/>
              <a:t>tak problém chromatické čili barevné vady, která vzniká rozdílným indexem lomu pro světlo různé vlnové délky (barvy) v čočce objektivu </a:t>
            </a:r>
            <a:r>
              <a:rPr lang="cs-CZ" dirty="0" smtClean="0"/>
              <a:t>a projevuje </a:t>
            </a:r>
            <a:r>
              <a:rPr lang="cs-CZ" dirty="0"/>
              <a:t>se „duhovými okraji“ pozorovaných </a:t>
            </a:r>
            <a:r>
              <a:rPr lang="cs-CZ" dirty="0" smtClean="0"/>
              <a:t>předmětů.</a:t>
            </a:r>
          </a:p>
          <a:p>
            <a:r>
              <a:rPr lang="cs-CZ" dirty="0" smtClean="0"/>
              <a:t>Od </a:t>
            </a:r>
            <a:r>
              <a:rPr lang="cs-CZ" dirty="0"/>
              <a:t>konce 19. století začínají pro astronomické účely převládat reflektory, neboť zrcadla velkých průměrů lze snáze vyrobit a také konstrukce </a:t>
            </a:r>
            <a:r>
              <a:rPr lang="cs-CZ" dirty="0" smtClean="0"/>
              <a:t>takového dalekohledu </a:t>
            </a:r>
            <a:r>
              <a:rPr lang="cs-CZ" dirty="0"/>
              <a:t>je jednodušší. </a:t>
            </a:r>
          </a:p>
        </p:txBody>
      </p:sp>
    </p:spTree>
    <p:extLst>
      <p:ext uri="{BB962C8B-B14F-4D97-AF65-F5344CB8AC3E}">
        <p14:creationId xmlns:p14="http://schemas.microsoft.com/office/powerpoint/2010/main" xmlns="" val="157129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Největší současné reflektory mají průměr zrcadla kolem 10 </a:t>
            </a:r>
            <a:r>
              <a:rPr lang="cs-CZ" dirty="0" smtClean="0"/>
              <a:t>m.</a:t>
            </a:r>
          </a:p>
          <a:p>
            <a:r>
              <a:rPr lang="cs-CZ" dirty="0" smtClean="0"/>
              <a:t>Největší </a:t>
            </a:r>
            <a:r>
              <a:rPr lang="cs-CZ" dirty="0"/>
              <a:t>dalekohled </a:t>
            </a:r>
            <a:r>
              <a:rPr lang="cs-CZ" dirty="0" smtClean="0"/>
              <a:t>v ČR</a:t>
            </a:r>
            <a:r>
              <a:rPr lang="cs-CZ" dirty="0"/>
              <a:t> je umístěn </a:t>
            </a:r>
            <a:r>
              <a:rPr lang="cs-CZ" dirty="0" smtClean="0"/>
              <a:t>v Ondřejově</a:t>
            </a:r>
            <a:r>
              <a:rPr lang="cs-CZ" dirty="0"/>
              <a:t> a má průměr zrcadla 2 </a:t>
            </a:r>
            <a:r>
              <a:rPr lang="cs-CZ" dirty="0" smtClean="0"/>
              <a:t>m.</a:t>
            </a:r>
          </a:p>
          <a:p>
            <a:r>
              <a:rPr lang="cs-CZ" dirty="0" smtClean="0"/>
              <a:t>Pro </a:t>
            </a:r>
            <a:r>
              <a:rPr lang="cs-CZ" dirty="0"/>
              <a:t>ještě větší projekty se </a:t>
            </a:r>
            <a:r>
              <a:rPr lang="cs-CZ" dirty="0" smtClean="0"/>
              <a:t>používají </a:t>
            </a:r>
            <a:r>
              <a:rPr lang="cs-CZ" dirty="0"/>
              <a:t>automaticky </a:t>
            </a:r>
            <a:r>
              <a:rPr lang="cs-CZ" dirty="0" smtClean="0"/>
              <a:t>koordinované soustavy </a:t>
            </a:r>
            <a:r>
              <a:rPr lang="cs-CZ" dirty="0"/>
              <a:t>segmentovaných </a:t>
            </a:r>
            <a:r>
              <a:rPr lang="cs-CZ" dirty="0" smtClean="0"/>
              <a:t>zrcadel.</a:t>
            </a:r>
          </a:p>
          <a:p>
            <a:r>
              <a:rPr lang="cs-CZ" dirty="0" smtClean="0"/>
              <a:t>Také</a:t>
            </a:r>
            <a:r>
              <a:rPr lang="cs-CZ" dirty="0"/>
              <a:t> </a:t>
            </a:r>
            <a:r>
              <a:rPr lang="cs-CZ" dirty="0" err="1"/>
              <a:t>Hubbleův</a:t>
            </a:r>
            <a:r>
              <a:rPr lang="cs-CZ" dirty="0"/>
              <a:t> vesmírný dalekohled je reflektor o průměru zrcadla 2,4 m </a:t>
            </a:r>
            <a:r>
              <a:rPr lang="cs-CZ" dirty="0" smtClean="0"/>
              <a:t>a o ohniskové </a:t>
            </a:r>
            <a:r>
              <a:rPr lang="cs-CZ" dirty="0"/>
              <a:t>vzdálenosti téměř 60 m.</a:t>
            </a:r>
          </a:p>
        </p:txBody>
      </p:sp>
    </p:spTree>
    <p:extLst>
      <p:ext uri="{BB962C8B-B14F-4D97-AF65-F5344CB8AC3E}">
        <p14:creationId xmlns:p14="http://schemas.microsoft.com/office/powerpoint/2010/main" xmlns="" val="400506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Zrcadlový dalekohled hvězdárny </a:t>
            </a:r>
            <a:r>
              <a:rPr lang="cs-CZ" dirty="0" smtClean="0"/>
              <a:t> </a:t>
            </a:r>
            <a:r>
              <a:rPr lang="cs-CZ" dirty="0" smtClean="0"/>
              <a:t>  v </a:t>
            </a:r>
            <a:r>
              <a:rPr lang="cs-CZ" dirty="0" smtClean="0"/>
              <a:t>Ondřejově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8868" y="1646802"/>
            <a:ext cx="6186264" cy="4639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2897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Čočkový dalekohled  hvězdárny </a:t>
            </a:r>
            <a:r>
              <a:rPr lang="cs-CZ" dirty="0" smtClean="0"/>
              <a:t>    v </a:t>
            </a:r>
            <a:r>
              <a:rPr lang="cs-CZ" dirty="0" smtClean="0"/>
              <a:t>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3348" y="1628800"/>
            <a:ext cx="3097304" cy="476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6083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Kosmické sondy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3289" y="1628800"/>
            <a:ext cx="5537422" cy="4627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571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Kosmické sondy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Kosmická sonda je umělé kosmické těleso </a:t>
            </a:r>
            <a:r>
              <a:rPr lang="cs-CZ" dirty="0" smtClean="0"/>
              <a:t>bez lidské </a:t>
            </a:r>
            <a:r>
              <a:rPr lang="cs-CZ" dirty="0"/>
              <a:t>posádky vypuštěné k Měsíci nebo </a:t>
            </a:r>
            <a:r>
              <a:rPr lang="cs-CZ" dirty="0" smtClean="0"/>
              <a:t>na únikovou dráhu ze</a:t>
            </a:r>
            <a:r>
              <a:rPr lang="cs-CZ" dirty="0"/>
              <a:t> zemského gravitačního pole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Úkolem </a:t>
            </a:r>
            <a:r>
              <a:rPr lang="cs-CZ" dirty="0"/>
              <a:t>těchto sond je výzkum vlastností prostoru, kterým prolétají a především těles sluneční </a:t>
            </a:r>
            <a:r>
              <a:rPr lang="cs-CZ" dirty="0" smtClean="0"/>
              <a:t>soustavy, k </a:t>
            </a:r>
            <a:r>
              <a:rPr lang="cs-CZ" dirty="0"/>
              <a:t>nimž se přiblíží.</a:t>
            </a:r>
          </a:p>
        </p:txBody>
      </p:sp>
    </p:spTree>
    <p:extLst>
      <p:ext uri="{BB962C8B-B14F-4D97-AF65-F5344CB8AC3E}">
        <p14:creationId xmlns:p14="http://schemas.microsoft.com/office/powerpoint/2010/main" xmlns="" val="282273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Voyager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470" y="1584702"/>
            <a:ext cx="5685061" cy="46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6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sond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Podle hlavního zkoumaného objektu je dělíme </a:t>
            </a:r>
            <a:r>
              <a:rPr lang="cs-CZ" dirty="0" smtClean="0"/>
              <a:t>na:</a:t>
            </a:r>
          </a:p>
          <a:p>
            <a:pPr marL="137160" indent="0">
              <a:buNone/>
            </a:pPr>
            <a:endParaRPr lang="cs-CZ" dirty="0"/>
          </a:p>
          <a:p>
            <a:r>
              <a:rPr lang="cs-CZ" i="1" dirty="0"/>
              <a:t>M</a:t>
            </a:r>
            <a:r>
              <a:rPr lang="cs-CZ" i="1" dirty="0" smtClean="0"/>
              <a:t>ěsíční </a:t>
            </a:r>
            <a:r>
              <a:rPr lang="cs-CZ" i="1" dirty="0"/>
              <a:t>(lunární) </a:t>
            </a:r>
            <a:r>
              <a:rPr lang="cs-CZ" i="1" dirty="0" smtClean="0"/>
              <a:t>sondy -</a:t>
            </a:r>
            <a:r>
              <a:rPr lang="cs-CZ" dirty="0" smtClean="0"/>
              <a:t> zkoumají</a:t>
            </a:r>
            <a:r>
              <a:rPr lang="cs-CZ" dirty="0"/>
              <a:t> Měsíc a jeho </a:t>
            </a:r>
            <a:r>
              <a:rPr lang="cs-CZ" dirty="0" smtClean="0"/>
              <a:t>okolí</a:t>
            </a:r>
            <a:endParaRPr lang="cs-CZ" dirty="0"/>
          </a:p>
          <a:p>
            <a:r>
              <a:rPr lang="cs-CZ" i="1" dirty="0"/>
              <a:t>M</a:t>
            </a:r>
            <a:r>
              <a:rPr lang="cs-CZ" i="1" dirty="0" smtClean="0"/>
              <a:t>eziplanetární </a:t>
            </a:r>
            <a:r>
              <a:rPr lang="cs-CZ" i="1" dirty="0"/>
              <a:t>(interplanetární) </a:t>
            </a:r>
            <a:r>
              <a:rPr lang="cs-CZ" i="1" dirty="0" smtClean="0"/>
              <a:t>sondy</a:t>
            </a:r>
            <a:r>
              <a:rPr lang="cs-CZ" dirty="0"/>
              <a:t> </a:t>
            </a:r>
            <a:r>
              <a:rPr lang="cs-CZ" dirty="0" smtClean="0"/>
              <a:t>-  zkoumají </a:t>
            </a:r>
            <a:r>
              <a:rPr lang="cs-CZ" dirty="0"/>
              <a:t>vlastnosti meziplanetárního prostoru, hmoty </a:t>
            </a:r>
            <a:r>
              <a:rPr lang="cs-CZ" dirty="0" smtClean="0"/>
              <a:t>a polí </a:t>
            </a:r>
            <a:r>
              <a:rPr lang="cs-CZ" dirty="0"/>
              <a:t>v něm se </a:t>
            </a:r>
            <a:r>
              <a:rPr lang="cs-CZ" dirty="0" smtClean="0"/>
              <a:t>nacházejících</a:t>
            </a:r>
            <a:endParaRPr lang="cs-CZ" dirty="0"/>
          </a:p>
          <a:p>
            <a:r>
              <a:rPr lang="cs-CZ" i="1" dirty="0"/>
              <a:t>S</a:t>
            </a:r>
            <a:r>
              <a:rPr lang="cs-CZ" i="1" dirty="0" smtClean="0"/>
              <a:t>luneční </a:t>
            </a:r>
            <a:r>
              <a:rPr lang="cs-CZ" i="1" dirty="0"/>
              <a:t>(solární) </a:t>
            </a:r>
            <a:r>
              <a:rPr lang="cs-CZ" i="1" dirty="0" smtClean="0"/>
              <a:t>sondy</a:t>
            </a:r>
            <a:r>
              <a:rPr lang="cs-CZ" dirty="0"/>
              <a:t> </a:t>
            </a:r>
            <a:r>
              <a:rPr lang="cs-CZ" dirty="0" smtClean="0"/>
              <a:t>- zkoumají </a:t>
            </a:r>
            <a:r>
              <a:rPr lang="cs-CZ" dirty="0"/>
              <a:t>bližší okolí </a:t>
            </a:r>
            <a:r>
              <a:rPr lang="cs-CZ" dirty="0" smtClean="0"/>
              <a:t>Slunce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63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druhy sond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P</a:t>
            </a:r>
            <a:r>
              <a:rPr lang="cs-CZ" i="1" dirty="0" smtClean="0"/>
              <a:t>lanetární sondy</a:t>
            </a:r>
            <a:r>
              <a:rPr lang="cs-CZ" dirty="0"/>
              <a:t> </a:t>
            </a:r>
            <a:r>
              <a:rPr lang="cs-CZ" dirty="0" smtClean="0"/>
              <a:t>- zkoumají </a:t>
            </a:r>
            <a:r>
              <a:rPr lang="cs-CZ" dirty="0"/>
              <a:t>pevná tělesa sluneční soustavy, především planety, jejich satelity (měsíce) a </a:t>
            </a:r>
            <a:r>
              <a:rPr lang="cs-CZ" dirty="0" smtClean="0"/>
              <a:t>planetky</a:t>
            </a:r>
            <a:endParaRPr lang="cs-CZ" dirty="0"/>
          </a:p>
          <a:p>
            <a:r>
              <a:rPr lang="cs-CZ" i="1" dirty="0"/>
              <a:t>K</a:t>
            </a:r>
            <a:r>
              <a:rPr lang="cs-CZ" i="1" dirty="0" smtClean="0"/>
              <a:t>ometární sondy</a:t>
            </a:r>
            <a:r>
              <a:rPr lang="cs-CZ" dirty="0"/>
              <a:t> </a:t>
            </a:r>
            <a:r>
              <a:rPr lang="cs-CZ" dirty="0" smtClean="0"/>
              <a:t>- zkoumají </a:t>
            </a:r>
            <a:r>
              <a:rPr lang="cs-CZ" dirty="0"/>
              <a:t>vlastnosti </a:t>
            </a:r>
            <a:r>
              <a:rPr lang="cs-CZ" dirty="0" smtClean="0"/>
              <a:t>komet</a:t>
            </a:r>
            <a:endParaRPr lang="cs-CZ" dirty="0"/>
          </a:p>
          <a:p>
            <a:r>
              <a:rPr lang="cs-CZ" i="1" dirty="0"/>
              <a:t>M</a:t>
            </a:r>
            <a:r>
              <a:rPr lang="cs-CZ" i="1" dirty="0" smtClean="0"/>
              <a:t>ezihvězdné </a:t>
            </a:r>
            <a:r>
              <a:rPr lang="cs-CZ" i="1" dirty="0"/>
              <a:t>(interstelární) </a:t>
            </a:r>
            <a:r>
              <a:rPr lang="cs-CZ" i="1" dirty="0" smtClean="0"/>
              <a:t>sondy</a:t>
            </a:r>
            <a:r>
              <a:rPr lang="cs-CZ" dirty="0"/>
              <a:t> </a:t>
            </a:r>
            <a:r>
              <a:rPr lang="cs-CZ" dirty="0" smtClean="0"/>
              <a:t>- jsou </a:t>
            </a:r>
            <a:r>
              <a:rPr lang="cs-CZ" dirty="0"/>
              <a:t>určené </a:t>
            </a:r>
            <a:r>
              <a:rPr lang="cs-CZ" dirty="0" smtClean="0"/>
              <a:t>k průzkumu </a:t>
            </a:r>
            <a:r>
              <a:rPr lang="cs-CZ" dirty="0"/>
              <a:t>vlastností mezihvězdného</a:t>
            </a:r>
            <a:r>
              <a:rPr lang="cs-CZ" dirty="0">
                <a:hlinkClick r:id="rId2" tooltip="Mezihvězdný prostor"/>
              </a:rPr>
              <a:t> </a:t>
            </a:r>
            <a:r>
              <a:rPr lang="cs-CZ" dirty="0"/>
              <a:t>prostoru za hranicemi sluneční soustavy (zatím žádná taková sonda nebyla dosud vypuštěna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5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Kosmická sonda </a:t>
            </a:r>
            <a:r>
              <a:rPr lang="cs-CZ" sz="2800" dirty="0" err="1">
                <a:hlinkClick r:id="rId2"/>
              </a:rPr>
              <a:t>V</a:t>
            </a:r>
            <a:r>
              <a:rPr lang="cs-CZ" sz="2800" dirty="0" err="1" smtClean="0">
                <a:hlinkClick r:id="rId2"/>
              </a:rPr>
              <a:t>oyager</a:t>
            </a:r>
            <a:r>
              <a:rPr lang="cs-CZ" sz="2800" dirty="0" smtClean="0">
                <a:hlinkClick r:id="rId2"/>
              </a:rPr>
              <a:t> 1</a:t>
            </a:r>
            <a:r>
              <a:rPr lang="cs-CZ" sz="2800" dirty="0" smtClean="0"/>
              <a:t> se v prosinci 2011dostala na okraj </a:t>
            </a:r>
            <a:r>
              <a:rPr lang="cs-CZ" sz="2800" dirty="0" smtClean="0"/>
              <a:t>Sluneční </a:t>
            </a:r>
            <a:r>
              <a:rPr lang="cs-CZ" sz="2800" dirty="0" smtClean="0"/>
              <a:t>soustavy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7548" y="1628800"/>
            <a:ext cx="5968904" cy="466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619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7091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Přednáška „Dalekohled </a:t>
            </a:r>
            <a:r>
              <a:rPr lang="cs-CZ" dirty="0"/>
              <a:t>a pozorovací technika". </a:t>
            </a:r>
            <a:r>
              <a:rPr lang="cs-CZ" i="1" dirty="0"/>
              <a:t>Hvězdárna Pardubice</a:t>
            </a:r>
            <a:r>
              <a:rPr lang="cs-CZ" dirty="0"/>
              <a:t> [online]. [cit. 2012-05-20]. Dostupné z: </a:t>
            </a:r>
            <a:r>
              <a:rPr lang="cs-CZ" dirty="0">
                <a:hlinkClick r:id="rId2"/>
              </a:rPr>
              <a:t>http://www.astropardubice.cz/prednasky/prednaska-%E2%80%9Edalekohled-a-pozorovaci-technika%E2%80%9C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pl-PL" dirty="0"/>
              <a:t>Astronomie: Astronomická technika. </a:t>
            </a:r>
            <a:r>
              <a:rPr lang="pl-PL" i="1" dirty="0"/>
              <a:t>Astroweb</a:t>
            </a:r>
            <a:r>
              <a:rPr lang="pl-PL" dirty="0"/>
              <a:t> [online]. [cit. 2012-05-20]. Dostupné z: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www.astroweb.estranky.cz/clanky/astronomicka-technika.html</a:t>
            </a:r>
            <a:endParaRPr lang="pl-PL" dirty="0" smtClean="0"/>
          </a:p>
          <a:p>
            <a:r>
              <a:rPr lang="cs-CZ" dirty="0"/>
              <a:t>Dalekohled.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2012-05-20]. Dostupné </a:t>
            </a:r>
            <a:r>
              <a:rPr lang="cs-CZ" dirty="0" smtClean="0"/>
              <a:t>z</a:t>
            </a:r>
            <a:r>
              <a:rPr lang="cs-CZ" dirty="0" smtClean="0"/>
              <a:t>:                                  </a:t>
            </a: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://cs.wikipedia.org/wiki/Soubor:2-m_Telescope3,_</a:t>
            </a:r>
            <a:r>
              <a:rPr lang="cs-CZ" dirty="0" smtClean="0">
                <a:hlinkClick r:id="rId4"/>
              </a:rPr>
              <a:t>Ond%C5%99ejov_Astronomical.jpg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</a:t>
            </a:r>
            <a:r>
              <a:rPr lang="en-US" dirty="0" smtClean="0"/>
              <a:t>Living </a:t>
            </a:r>
            <a:r>
              <a:rPr lang="en-US" dirty="0"/>
              <a:t>future. </a:t>
            </a:r>
            <a:r>
              <a:rPr lang="en-US" i="1" dirty="0"/>
              <a:t>OSIRIS-</a:t>
            </a:r>
            <a:r>
              <a:rPr lang="en-US" i="1" dirty="0" err="1"/>
              <a:t>REx</a:t>
            </a:r>
            <a:r>
              <a:rPr lang="en-US" dirty="0"/>
              <a:t> [online]. [cit. 2012-05-20].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www.livingfuture.cz/fotografie.php?imgID=10193</a:t>
            </a:r>
            <a:endParaRPr lang="cs-CZ" dirty="0" smtClean="0"/>
          </a:p>
          <a:p>
            <a:r>
              <a:rPr lang="cs-CZ" dirty="0"/>
              <a:t>Kosmická sonda.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2012-05-20].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cs.wikipedia.org/wiki/Kosmick%C3%A1_sonda</a:t>
            </a:r>
            <a:endParaRPr lang="cs-CZ" dirty="0" smtClean="0"/>
          </a:p>
          <a:p>
            <a:r>
              <a:rPr lang="cs-CZ" dirty="0"/>
              <a:t>České noviny: Věda a technika. </a:t>
            </a:r>
            <a:r>
              <a:rPr lang="cs-CZ" i="1" dirty="0"/>
              <a:t>c</a:t>
            </a:r>
            <a:r>
              <a:rPr lang="cs-CZ" i="1" dirty="0" smtClean="0"/>
              <a:t>eskenoviny.cz</a:t>
            </a:r>
            <a:r>
              <a:rPr lang="cs-CZ" dirty="0"/>
              <a:t> [online]. [cit. 2012-05-21]. Dostupné z: </a:t>
            </a:r>
            <a:r>
              <a:rPr lang="cs-CZ" dirty="0">
                <a:hlinkClick r:id="rId7"/>
              </a:rPr>
              <a:t>http://www.ceskenoviny.cz/veda_a_technika/zpravy/vesmirna-sonda-voyager-1-se-dostala-na-okraj-slunecni-soustavy/724761&amp;id_seznam</a:t>
            </a:r>
            <a:r>
              <a:rPr lang="cs-CZ" dirty="0" smtClean="0"/>
              <a:t>=</a:t>
            </a:r>
          </a:p>
          <a:p>
            <a:pPr marL="13716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9251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165</TotalTime>
  <Words>156</Words>
  <Application>Microsoft Office PowerPoint</Application>
  <PresentationFormat>Předvádění na obrazovce (4:3)</PresentationFormat>
  <Paragraphs>53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Vrchol</vt:lpstr>
      <vt:lpstr>Motiv systému Office</vt:lpstr>
      <vt:lpstr>Snímek 1</vt:lpstr>
      <vt:lpstr>Anotace</vt:lpstr>
      <vt:lpstr>Astronomická technika</vt:lpstr>
      <vt:lpstr>Snímek 4</vt:lpstr>
      <vt:lpstr>Dalekohledy a kosmické sondy</vt:lpstr>
      <vt:lpstr>Dalekohledy</vt:lpstr>
      <vt:lpstr>Snímek 7</vt:lpstr>
      <vt:lpstr>Snímek 8</vt:lpstr>
      <vt:lpstr>Snímek 9</vt:lpstr>
      <vt:lpstr>Zrcadlový dalekohled hvězdárny    v Ondřejově</vt:lpstr>
      <vt:lpstr>Čočkový dalekohled  hvězdárny     v Nice</vt:lpstr>
      <vt:lpstr>Kosmické sondy</vt:lpstr>
      <vt:lpstr>Kosmické sondy</vt:lpstr>
      <vt:lpstr>Voyager 2</vt:lpstr>
      <vt:lpstr>Druhy sond</vt:lpstr>
      <vt:lpstr>Další druhy sond</vt:lpstr>
      <vt:lpstr>Kosmická sonda Voyager 1 se v prosinci 2011dostala na okraj Sluneční soustavy</vt:lpstr>
      <vt:lpstr>Citace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Astronomická technika</dc:title>
  <dc:creator>MiP</dc:creator>
  <cp:lastModifiedBy>Dum</cp:lastModifiedBy>
  <cp:revision>22</cp:revision>
  <dcterms:created xsi:type="dcterms:W3CDTF">2012-05-20T14:20:34Z</dcterms:created>
  <dcterms:modified xsi:type="dcterms:W3CDTF">2012-06-22T21:44:56Z</dcterms:modified>
</cp:coreProperties>
</file>