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7"/>
  </p:notesMasterIdLst>
  <p:sldIdLst>
    <p:sldId id="280" r:id="rId3"/>
    <p:sldId id="256" r:id="rId4"/>
    <p:sldId id="281" r:id="rId5"/>
    <p:sldId id="257" r:id="rId6"/>
    <p:sldId id="272" r:id="rId7"/>
    <p:sldId id="271" r:id="rId8"/>
    <p:sldId id="273" r:id="rId9"/>
    <p:sldId id="270" r:id="rId10"/>
    <p:sldId id="277" r:id="rId11"/>
    <p:sldId id="274" r:id="rId12"/>
    <p:sldId id="278" r:id="rId13"/>
    <p:sldId id="275" r:id="rId14"/>
    <p:sldId id="269" r:id="rId15"/>
    <p:sldId id="258" r:id="rId16"/>
    <p:sldId id="262" r:id="rId17"/>
    <p:sldId id="279" r:id="rId18"/>
    <p:sldId id="260" r:id="rId19"/>
    <p:sldId id="264" r:id="rId20"/>
    <p:sldId id="265" r:id="rId21"/>
    <p:sldId id="266" r:id="rId22"/>
    <p:sldId id="267" r:id="rId23"/>
    <p:sldId id="268" r:id="rId24"/>
    <p:sldId id="263" r:id="rId25"/>
    <p:sldId id="27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9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Geocentrický a heliocentrický model vesmíru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66F1DC-7E22-413F-A2E8-E3152809100A}" type="presOf" srcId="{4C35D32F-0EAB-4CD7-82EE-45574DC2A586}" destId="{890E4F0B-2866-4A3F-A3C7-2A14B1797930}" srcOrd="1" destOrd="0" presId="urn:microsoft.com/office/officeart/2005/8/layout/target3"/>
    <dgm:cxn modelId="{0C71781A-CEB7-4A49-BE0F-2E8A166F4FBC}" type="presOf" srcId="{D8197B8C-B260-4A16-BDF4-0947B075E274}" destId="{25B08C86-7E15-44DC-BE7F-FFB55DD49D12}" srcOrd="0" destOrd="0" presId="urn:microsoft.com/office/officeart/2005/8/layout/target3"/>
    <dgm:cxn modelId="{F5FFE8F8-793A-4A3A-9032-46E8A0933838}" type="presOf" srcId="{D8197B8C-B260-4A16-BDF4-0947B075E274}" destId="{5A5FFA88-C948-4069-8E93-59FA12366E83}" srcOrd="1" destOrd="0" presId="urn:microsoft.com/office/officeart/2005/8/layout/target3"/>
    <dgm:cxn modelId="{71A20F36-9C98-4E7F-91E1-5B0D60D508B0}" type="presOf" srcId="{D1B46980-6531-4606-95E6-44980827E919}" destId="{2BE915AB-18AA-4053-B92C-3BFC9ED204BB}" srcOrd="1" destOrd="0" presId="urn:microsoft.com/office/officeart/2005/8/layout/target3"/>
    <dgm:cxn modelId="{49E7BEA4-2EEF-4033-9FA4-B0E06A5BBEE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8CC14A4-92C9-4763-AB8E-EEE44DD3A696}" type="presOf" srcId="{757F3AB3-0718-4624-B441-E567A8F0AB56}" destId="{333A1088-737F-45CB-B68E-254E46348037}" srcOrd="0" destOrd="0" presId="urn:microsoft.com/office/officeart/2005/8/layout/target3"/>
    <dgm:cxn modelId="{F1511E61-E7FB-42B6-B7C2-9D0361255864}" type="presOf" srcId="{B651F6E3-6281-48DB-9319-2AEAFDAE7572}" destId="{6BB5E863-4638-4E1D-BFDE-399D028AC4ED}" srcOrd="1" destOrd="0" presId="urn:microsoft.com/office/officeart/2005/8/layout/target3"/>
    <dgm:cxn modelId="{D9DDC44A-84DE-4B40-8A4F-253B866C2D99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2FCCAE-9092-4F67-AF84-08B775009F7B}" type="presOf" srcId="{4C35D32F-0EAB-4CD7-82EE-45574DC2A586}" destId="{8BEBB6EC-1DAA-4CAC-8A25-BC0FCBD5DBD5}" srcOrd="0" destOrd="0" presId="urn:microsoft.com/office/officeart/2005/8/layout/target3"/>
    <dgm:cxn modelId="{F70A0CF8-1948-45AC-9E67-CA36EC18647A}" type="presOf" srcId="{D1B46980-6531-4606-95E6-44980827E919}" destId="{6140AFEC-043D-4C43-A2F9-D0F5331DF3A3}" srcOrd="0" destOrd="0" presId="urn:microsoft.com/office/officeart/2005/8/layout/target3"/>
    <dgm:cxn modelId="{1CE85A83-111F-42FC-B67B-23260DC9B81D}" type="presOf" srcId="{D1D4F407-5343-4D3F-B5B9-D407B03CAEB4}" destId="{AED2198E-93D5-4001-81B4-73124B309672}" srcOrd="1" destOrd="0" presId="urn:microsoft.com/office/officeart/2005/8/layout/target3"/>
    <dgm:cxn modelId="{EDE7D286-A163-4EC9-94C1-14DDE52D351A}" type="presParOf" srcId="{333A1088-737F-45CB-B68E-254E46348037}" destId="{F5ABB229-8D3B-4694-996A-96F23CF14429}" srcOrd="0" destOrd="0" presId="urn:microsoft.com/office/officeart/2005/8/layout/target3"/>
    <dgm:cxn modelId="{A4173EDC-8020-45C9-85C1-982E1A246922}" type="presParOf" srcId="{333A1088-737F-45CB-B68E-254E46348037}" destId="{F41139FD-01EE-4571-8B17-4FB00FC51163}" srcOrd="1" destOrd="0" presId="urn:microsoft.com/office/officeart/2005/8/layout/target3"/>
    <dgm:cxn modelId="{0C597EB9-5EF9-4F43-AEDD-0697C00BDF2A}" type="presParOf" srcId="{333A1088-737F-45CB-B68E-254E46348037}" destId="{D005CE8C-CC26-4C3E-AC11-E15060ECD759}" srcOrd="2" destOrd="0" presId="urn:microsoft.com/office/officeart/2005/8/layout/target3"/>
    <dgm:cxn modelId="{49879DB1-D233-4B07-B93F-8372E64BB50E}" type="presParOf" srcId="{333A1088-737F-45CB-B68E-254E46348037}" destId="{2C702D82-9B77-49B7-9568-BB8EB47C3372}" srcOrd="3" destOrd="0" presId="urn:microsoft.com/office/officeart/2005/8/layout/target3"/>
    <dgm:cxn modelId="{022422DA-7C56-450D-93DF-2B5302C2EE70}" type="presParOf" srcId="{333A1088-737F-45CB-B68E-254E46348037}" destId="{A52A0455-90FF-4808-ABD0-F02540D31D5A}" srcOrd="4" destOrd="0" presId="urn:microsoft.com/office/officeart/2005/8/layout/target3"/>
    <dgm:cxn modelId="{3444ACE3-71F3-4DAB-98D0-49918331E508}" type="presParOf" srcId="{333A1088-737F-45CB-B68E-254E46348037}" destId="{6140AFEC-043D-4C43-A2F9-D0F5331DF3A3}" srcOrd="5" destOrd="0" presId="urn:microsoft.com/office/officeart/2005/8/layout/target3"/>
    <dgm:cxn modelId="{4434DB9D-2643-4542-A69F-584FC1D59E24}" type="presParOf" srcId="{333A1088-737F-45CB-B68E-254E46348037}" destId="{9358AC05-5D7D-4327-9F80-1AD486AEA664}" srcOrd="6" destOrd="0" presId="urn:microsoft.com/office/officeart/2005/8/layout/target3"/>
    <dgm:cxn modelId="{4FB98CD6-934A-4E75-896F-C787807AAD50}" type="presParOf" srcId="{333A1088-737F-45CB-B68E-254E46348037}" destId="{313FC574-E1CD-4FB4-B054-0B805CE0447D}" srcOrd="7" destOrd="0" presId="urn:microsoft.com/office/officeart/2005/8/layout/target3"/>
    <dgm:cxn modelId="{997B2F7C-A091-4895-856C-756BCFDCDE5F}" type="presParOf" srcId="{333A1088-737F-45CB-B68E-254E46348037}" destId="{619D679B-A015-4ECF-8348-D1034C574F40}" srcOrd="8" destOrd="0" presId="urn:microsoft.com/office/officeart/2005/8/layout/target3"/>
    <dgm:cxn modelId="{94CE2ABE-CB36-4326-ABF6-540A35B1F940}" type="presParOf" srcId="{333A1088-737F-45CB-B68E-254E46348037}" destId="{322283A8-4A27-4CDA-BAE3-F381106A9174}" srcOrd="9" destOrd="0" presId="urn:microsoft.com/office/officeart/2005/8/layout/target3"/>
    <dgm:cxn modelId="{E02B1B2D-D402-437D-83C4-825EFDB0F562}" type="presParOf" srcId="{333A1088-737F-45CB-B68E-254E46348037}" destId="{FFC9F71D-1B4F-4AD9-A4A6-86ADEFC8AF5C}" srcOrd="10" destOrd="0" presId="urn:microsoft.com/office/officeart/2005/8/layout/target3"/>
    <dgm:cxn modelId="{2F4940E2-1A1F-4F5F-AD61-FE56E5F3473E}" type="presParOf" srcId="{333A1088-737F-45CB-B68E-254E46348037}" destId="{25B08C86-7E15-44DC-BE7F-FFB55DD49D12}" srcOrd="11" destOrd="0" presId="urn:microsoft.com/office/officeart/2005/8/layout/target3"/>
    <dgm:cxn modelId="{64D01F34-4D8D-4406-A6FA-8EB6291DF49B}" type="presParOf" srcId="{333A1088-737F-45CB-B68E-254E46348037}" destId="{76644BE8-9D7C-4C09-B250-3D10AF48CBB7}" srcOrd="12" destOrd="0" presId="urn:microsoft.com/office/officeart/2005/8/layout/target3"/>
    <dgm:cxn modelId="{219FA36F-EB57-4B0F-8DC1-BD78093E0C98}" type="presParOf" srcId="{333A1088-737F-45CB-B68E-254E46348037}" destId="{EE85B701-7295-41C0-BA7A-34D3756A2AE6}" srcOrd="13" destOrd="0" presId="urn:microsoft.com/office/officeart/2005/8/layout/target3"/>
    <dgm:cxn modelId="{81A82361-7192-4349-AE32-A39469014947}" type="presParOf" srcId="{333A1088-737F-45CB-B68E-254E46348037}" destId="{8BEBB6EC-1DAA-4CAC-8A25-BC0FCBD5DBD5}" srcOrd="14" destOrd="0" presId="urn:microsoft.com/office/officeart/2005/8/layout/target3"/>
    <dgm:cxn modelId="{F6382167-5758-41BC-9E20-285A855D4B06}" type="presParOf" srcId="{333A1088-737F-45CB-B68E-254E46348037}" destId="{AED2198E-93D5-4001-81B4-73124B309672}" srcOrd="15" destOrd="0" presId="urn:microsoft.com/office/officeart/2005/8/layout/target3"/>
    <dgm:cxn modelId="{EA685497-E970-4489-A926-1F93D8CD9977}" type="presParOf" srcId="{333A1088-737F-45CB-B68E-254E46348037}" destId="{2BE915AB-18AA-4053-B92C-3BFC9ED204BB}" srcOrd="16" destOrd="0" presId="urn:microsoft.com/office/officeart/2005/8/layout/target3"/>
    <dgm:cxn modelId="{6B4286C1-EC54-479A-8ADF-51EB759ADFD7}" type="presParOf" srcId="{333A1088-737F-45CB-B68E-254E46348037}" destId="{6BB5E863-4638-4E1D-BFDE-399D028AC4ED}" srcOrd="17" destOrd="0" presId="urn:microsoft.com/office/officeart/2005/8/layout/target3"/>
    <dgm:cxn modelId="{7282379F-2E8F-4BF5-B947-766A5C1CEFC0}" type="presParOf" srcId="{333A1088-737F-45CB-B68E-254E46348037}" destId="{5A5FFA88-C948-4069-8E93-59FA12366E83}" srcOrd="18" destOrd="0" presId="urn:microsoft.com/office/officeart/2005/8/layout/target3"/>
    <dgm:cxn modelId="{D61DE9D2-C73D-4779-9A15-7944D3C58C3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20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Geocentrický a heliocentrický model vesmíru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9A45A-E448-4B54-9C6C-9FFE9E0A6649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C1873A-97C0-4D77-8D7C-B1C00E0132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027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F9A4E53B-BDDE-4076-BA08-9AAA6022C36B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DCEE48B4-7BBA-4E93-A93C-DE1872D901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iordano_Bruno.jpg" TargetMode="External"/><Relationship Id="rId7" Type="http://schemas.openxmlformats.org/officeDocument/2006/relationships/hyperlink" Target="http://21stoleti.cz/blog/2004/05/06/nase-slunecni-rodina/" TargetMode="External"/><Relationship Id="rId2" Type="http://schemas.openxmlformats.org/officeDocument/2006/relationships/hyperlink" Target="http://persona.rin.ru/eng/view/f/0/21488/nicholas-copernicus-nicolaus-copernic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hannes_Kepler_1610.jpg" TargetMode="External"/><Relationship Id="rId5" Type="http://schemas.openxmlformats.org/officeDocument/2006/relationships/hyperlink" Target="http://astronomie.chytrak.cz/astronomove.html" TargetMode="External"/><Relationship Id="rId4" Type="http://schemas.openxmlformats.org/officeDocument/2006/relationships/hyperlink" Target="http://talent.paperblog.com/la-abjuracion-de-galileo-galilei-377935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ptolemy.eecs.berkeley.edu/people/ptolemy.htm" TargetMode="External"/><Relationship Id="rId7" Type="http://schemas.openxmlformats.org/officeDocument/2006/relationships/hyperlink" Target="http://cs.wikipedia.org/wiki/Eratosthen%C3%A9s_z_Kyr%C3%A9ny" TargetMode="External"/><Relationship Id="rId2" Type="http://schemas.openxmlformats.org/officeDocument/2006/relationships/hyperlink" Target="http://www.historicke-mapy.cz/product-detail-print.php?selcat=0&amp;detail=10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3villagecsd.k12.ny.us/wmhs/Departments/Math/OBrien/eros.html" TargetMode="External"/><Relationship Id="rId5" Type="http://schemas.openxmlformats.org/officeDocument/2006/relationships/hyperlink" Target="http://www.juliantrubin.com/bigten/eratosthenes.html" TargetMode="External"/><Relationship Id="rId4" Type="http://schemas.openxmlformats.org/officeDocument/2006/relationships/hyperlink" Target="http://astronomie.blog.cz/0707/klaudios-ptolemaios-90-160-n-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745923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fontAlgn="base">
              <a:spcAft>
                <a:spcPct val="0"/>
              </a:spcAft>
            </a:pPr>
            <a:r>
              <a:rPr lang="cs-CZ" sz="2400" dirty="0"/>
              <a:t>Prezentace je určena žákům 9. tříd základních škol.</a:t>
            </a:r>
          </a:p>
          <a:p>
            <a:pPr fontAlgn="base">
              <a:spcAft>
                <a:spcPct val="0"/>
              </a:spcAft>
            </a:pPr>
            <a:r>
              <a:rPr lang="cs-CZ" sz="2400" dirty="0" smtClean="0"/>
              <a:t>Je v ní vysvětlen rozdíl mezi geocentrickým a heliocentrickým modelem vesmíru a uvedeni astronomové zastávající jeden nebo druhý názor. Zmíněni jsou </a:t>
            </a:r>
            <a:r>
              <a:rPr lang="cs-CZ" sz="2400" dirty="0" err="1" smtClean="0"/>
              <a:t>Klaudios</a:t>
            </a:r>
            <a:r>
              <a:rPr lang="cs-CZ" sz="2400" dirty="0" smtClean="0"/>
              <a:t> Ptolemaios, </a:t>
            </a:r>
            <a:r>
              <a:rPr lang="cs-CZ" sz="2400" dirty="0" err="1" smtClean="0"/>
              <a:t>Eratosthenés</a:t>
            </a:r>
            <a:r>
              <a:rPr lang="cs-CZ" sz="2400" dirty="0" smtClean="0"/>
              <a:t> z </a:t>
            </a:r>
            <a:r>
              <a:rPr lang="cs-CZ" sz="2400" dirty="0" err="1" smtClean="0"/>
              <a:t>Kyrény</a:t>
            </a:r>
            <a:r>
              <a:rPr lang="cs-CZ" sz="2400" dirty="0" smtClean="0"/>
              <a:t>, Mikuláš Koperník, </a:t>
            </a:r>
            <a:r>
              <a:rPr lang="cs-CZ" sz="2400" dirty="0" err="1" smtClean="0"/>
              <a:t>Giordano</a:t>
            </a:r>
            <a:r>
              <a:rPr lang="cs-CZ" sz="2400" dirty="0" smtClean="0"/>
              <a:t> Bruno, Galileo Galilei a Johannes Kepler.</a:t>
            </a:r>
          </a:p>
          <a:p>
            <a:pPr fontAlgn="base">
              <a:spcAft>
                <a:spcPct val="0"/>
              </a:spcAft>
            </a:pPr>
            <a:r>
              <a:rPr lang="cs-CZ" sz="2400" dirty="0" smtClean="0"/>
              <a:t>Výklad je doprovázen ilustrativními obrázky.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255508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Geocentrický   a   heliocentrický model  vesmíru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6493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Geocentrický  model 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1338" y="1628800"/>
            <a:ext cx="4821324" cy="4025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8978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Geocentrický model vesmíru je starý mnoho tisíc let. Existuje minimálně tak dlouho, jako lidské pozorování hvězd. </a:t>
            </a:r>
          </a:p>
          <a:p>
            <a:r>
              <a:rPr lang="cs-CZ" sz="2800" dirty="0" smtClean="0"/>
              <a:t>Za jeho proroka je však považován alexandrijský astrolog </a:t>
            </a:r>
            <a:r>
              <a:rPr lang="cs-CZ" sz="2800" dirty="0" err="1" smtClean="0"/>
              <a:t>Klaudios</a:t>
            </a:r>
            <a:r>
              <a:rPr lang="cs-CZ" sz="2800" dirty="0" smtClean="0"/>
              <a:t> Ptolemaios, autor dodnes citované první komplexní moderní astrologické bible </a:t>
            </a:r>
            <a:r>
              <a:rPr lang="cs-CZ" sz="2800" dirty="0" err="1" smtClean="0"/>
              <a:t>Almagest</a:t>
            </a:r>
            <a:r>
              <a:rPr lang="cs-CZ" sz="28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5498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Klaudios</a:t>
            </a:r>
            <a:r>
              <a:rPr lang="cs-CZ" dirty="0" smtClean="0"/>
              <a:t>  Ptolemaios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A</a:t>
            </a:r>
            <a:r>
              <a:rPr lang="cs-CZ" sz="2800" dirty="0" smtClean="0"/>
              <a:t>si 90 až asi 160 </a:t>
            </a:r>
            <a:r>
              <a:rPr lang="cs-CZ" sz="2800" dirty="0"/>
              <a:t>n. l</a:t>
            </a:r>
            <a:r>
              <a:rPr lang="cs-CZ" sz="2800" dirty="0" smtClean="0"/>
              <a:t>.</a:t>
            </a:r>
            <a:endParaRPr lang="cs-CZ" sz="2800" dirty="0"/>
          </a:p>
          <a:p>
            <a:r>
              <a:rPr lang="cs-CZ" sz="2800" dirty="0" smtClean="0"/>
              <a:t>Byl řecký astronom, geograf </a:t>
            </a:r>
            <a:r>
              <a:rPr lang="cs-CZ" sz="2800" dirty="0"/>
              <a:t>a </a:t>
            </a:r>
            <a:r>
              <a:rPr lang="cs-CZ" sz="2800" dirty="0" smtClean="0"/>
              <a:t>matematik.</a:t>
            </a:r>
          </a:p>
          <a:p>
            <a:r>
              <a:rPr lang="cs-CZ" sz="2800" dirty="0" smtClean="0"/>
              <a:t>Vytvořil geocentrickou </a:t>
            </a:r>
            <a:r>
              <a:rPr lang="cs-CZ" sz="2800" dirty="0"/>
              <a:t>soustavu, zabýval </a:t>
            </a:r>
            <a:r>
              <a:rPr lang="cs-CZ" sz="2800" dirty="0" smtClean="0"/>
              <a:t>se pohyby </a:t>
            </a:r>
            <a:r>
              <a:rPr lang="cs-CZ" sz="2800" dirty="0"/>
              <a:t>planet </a:t>
            </a:r>
            <a:r>
              <a:rPr lang="cs-CZ" sz="2800" dirty="0" smtClean="0"/>
              <a:t>a sférickou astronomií.</a:t>
            </a:r>
          </a:p>
          <a:p>
            <a:r>
              <a:rPr lang="cs-CZ" sz="2800" dirty="0" smtClean="0"/>
              <a:t>Napsal</a:t>
            </a:r>
            <a:r>
              <a:rPr lang="cs-CZ" sz="2800" dirty="0"/>
              <a:t> výklad </a:t>
            </a:r>
            <a:r>
              <a:rPr lang="cs-CZ" sz="2800" dirty="0" smtClean="0"/>
              <a:t>k mapě</a:t>
            </a:r>
            <a:r>
              <a:rPr lang="cs-CZ" sz="2800" dirty="0"/>
              <a:t> tehdy známého </a:t>
            </a:r>
            <a:r>
              <a:rPr lang="cs-CZ" sz="2800" dirty="0" smtClean="0"/>
              <a:t>světa.</a:t>
            </a:r>
          </a:p>
          <a:p>
            <a:r>
              <a:rPr lang="cs-CZ" sz="2800" dirty="0" smtClean="0"/>
              <a:t>Je autorem díla </a:t>
            </a:r>
            <a:r>
              <a:rPr lang="cs-CZ" sz="2800" dirty="0" err="1" smtClean="0"/>
              <a:t>Almagest</a:t>
            </a:r>
            <a:r>
              <a:rPr lang="cs-CZ" sz="2800" dirty="0" smtClean="0"/>
              <a:t> </a:t>
            </a:r>
            <a:r>
              <a:rPr lang="cs-CZ" sz="2800" dirty="0"/>
              <a:t>( původní název </a:t>
            </a:r>
            <a:r>
              <a:rPr lang="cs-CZ" sz="2800" dirty="0" err="1"/>
              <a:t>Megalé</a:t>
            </a:r>
            <a:r>
              <a:rPr lang="cs-CZ" sz="2800" dirty="0"/>
              <a:t> </a:t>
            </a:r>
            <a:r>
              <a:rPr lang="cs-CZ" sz="2800" dirty="0" err="1"/>
              <a:t>syntaxis</a:t>
            </a:r>
            <a:r>
              <a:rPr lang="cs-CZ" sz="2800" dirty="0"/>
              <a:t> ), </a:t>
            </a:r>
            <a:r>
              <a:rPr lang="cs-CZ" sz="2800" dirty="0" smtClean="0"/>
              <a:t>třináctidílné encyklopedie </a:t>
            </a:r>
            <a:r>
              <a:rPr lang="cs-CZ" sz="2800" dirty="0"/>
              <a:t>antické </a:t>
            </a:r>
            <a:r>
              <a:rPr lang="cs-CZ" sz="2800" dirty="0" smtClean="0"/>
              <a:t>astronomie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13712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Almagest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Almagest</a:t>
            </a:r>
            <a:r>
              <a:rPr lang="cs-CZ" sz="2800" dirty="0" smtClean="0"/>
              <a:t> </a:t>
            </a:r>
            <a:r>
              <a:rPr lang="cs-CZ" sz="2800" dirty="0"/>
              <a:t>obsahuje tabulky Měsíce a zatmění, zabývá se hvězdami, precesí, Mléčnou dráhou, východem </a:t>
            </a:r>
            <a:r>
              <a:rPr lang="cs-CZ" sz="2800" dirty="0" smtClean="0"/>
              <a:t>a západem </a:t>
            </a:r>
            <a:r>
              <a:rPr lang="cs-CZ" sz="2800" dirty="0"/>
              <a:t>Slunce, uvádí katalog 1 025 hvězd ve 48 souhvězdích s polohami pro </a:t>
            </a:r>
            <a:r>
              <a:rPr lang="cs-CZ" sz="2800" dirty="0" smtClean="0"/>
              <a:t>rok 138 </a:t>
            </a:r>
            <a:r>
              <a:rPr lang="cs-CZ" sz="2800" dirty="0"/>
              <a:t>n. l., obsahuje výklad pořadí sfér planet, rozebírá pohyb </a:t>
            </a:r>
            <a:r>
              <a:rPr lang="cs-CZ" sz="2800" dirty="0" smtClean="0"/>
              <a:t>Merkuru, Venuše</a:t>
            </a:r>
            <a:r>
              <a:rPr lang="cs-CZ" sz="2800" dirty="0"/>
              <a:t>, Marsu, Jupiteru a Saturnu </a:t>
            </a:r>
            <a:r>
              <a:rPr lang="cs-CZ" sz="2800" dirty="0" smtClean="0"/>
              <a:t>a vysvětluje </a:t>
            </a:r>
            <a:r>
              <a:rPr lang="cs-CZ" sz="2800" dirty="0"/>
              <a:t>také </a:t>
            </a:r>
            <a:r>
              <a:rPr lang="cs-CZ" sz="2800" dirty="0" smtClean="0"/>
              <a:t>pohyb planet. Dále </a:t>
            </a:r>
            <a:r>
              <a:rPr lang="cs-CZ" sz="2800" dirty="0"/>
              <a:t>obsahuje základy teorie Měsíce </a:t>
            </a:r>
            <a:r>
              <a:rPr lang="cs-CZ" sz="2800" dirty="0" smtClean="0"/>
              <a:t>a Slunce</a:t>
            </a:r>
            <a:r>
              <a:rPr lang="cs-CZ" sz="2800" dirty="0"/>
              <a:t>, popisuje používání a konstrukci astronomických měřících přístrojů, jako jsou například </a:t>
            </a:r>
            <a:r>
              <a:rPr lang="cs-CZ" sz="2800" i="1" dirty="0"/>
              <a:t>kvadrant, astroláb a armilární sféra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4092891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Klaudios</a:t>
            </a:r>
            <a:r>
              <a:rPr lang="cs-CZ" dirty="0" smtClean="0"/>
              <a:t>  Ptolemaios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0564" y="1628800"/>
            <a:ext cx="3342873" cy="4016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0167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Eratosthenés</a:t>
            </a:r>
            <a:r>
              <a:rPr lang="cs-CZ" dirty="0" smtClean="0"/>
              <a:t>  z  </a:t>
            </a:r>
            <a:r>
              <a:rPr lang="cs-CZ" dirty="0" err="1" smtClean="0"/>
              <a:t>Kyrény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Asi 276 až 194 př. n. l.</a:t>
            </a:r>
          </a:p>
          <a:p>
            <a:r>
              <a:rPr lang="cs-CZ" sz="2800" dirty="0" smtClean="0"/>
              <a:t>Byl</a:t>
            </a:r>
            <a:r>
              <a:rPr lang="cs-CZ" sz="2800" dirty="0"/>
              <a:t> </a:t>
            </a:r>
            <a:r>
              <a:rPr lang="cs-CZ" sz="2800" dirty="0" smtClean="0"/>
              <a:t>matematik, astronom</a:t>
            </a:r>
            <a:r>
              <a:rPr lang="cs-CZ" sz="2800" dirty="0"/>
              <a:t> a </a:t>
            </a:r>
            <a:r>
              <a:rPr lang="cs-CZ" sz="2800" dirty="0" smtClean="0"/>
              <a:t>zřejmě největší</a:t>
            </a:r>
            <a:r>
              <a:rPr lang="cs-CZ" sz="2800" dirty="0"/>
              <a:t> </a:t>
            </a:r>
            <a:r>
              <a:rPr lang="cs-CZ" sz="2800" dirty="0" smtClean="0"/>
              <a:t>geograf antického Řecka.</a:t>
            </a:r>
          </a:p>
          <a:p>
            <a:r>
              <a:rPr lang="cs-CZ" sz="2800" dirty="0" smtClean="0"/>
              <a:t>Působil </a:t>
            </a:r>
            <a:r>
              <a:rPr lang="cs-CZ" sz="2800" dirty="0"/>
              <a:t>též jako </a:t>
            </a:r>
            <a:r>
              <a:rPr lang="cs-CZ" sz="2800" dirty="0" smtClean="0"/>
              <a:t>správce alexandrijské knihovny.</a:t>
            </a:r>
          </a:p>
          <a:p>
            <a:r>
              <a:rPr lang="cs-CZ" sz="2800" dirty="0" smtClean="0"/>
              <a:t>Věnoval </a:t>
            </a:r>
            <a:r>
              <a:rPr lang="cs-CZ" sz="2800" dirty="0"/>
              <a:t>se také literární činnosti jako </a:t>
            </a:r>
            <a:r>
              <a:rPr lang="cs-CZ" sz="2800" dirty="0" smtClean="0"/>
              <a:t>básník.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789040"/>
            <a:ext cx="1728608" cy="2411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87602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EratosthenÉs</a:t>
            </a:r>
            <a:r>
              <a:rPr lang="cs-CZ" dirty="0" smtClean="0"/>
              <a:t>  z  </a:t>
            </a:r>
            <a:r>
              <a:rPr lang="cs-CZ" dirty="0" err="1" smtClean="0"/>
              <a:t>Kyrény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5173" y="1700808"/>
            <a:ext cx="5033655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605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err="1" smtClean="0"/>
              <a:t>Eratosthenés</a:t>
            </a:r>
            <a:r>
              <a:rPr lang="cs-CZ" sz="2800" dirty="0" smtClean="0"/>
              <a:t> vyčíslil obvod </a:t>
            </a:r>
            <a:r>
              <a:rPr lang="cs-CZ" sz="2800" dirty="0"/>
              <a:t>Země kolem </a:t>
            </a:r>
            <a:r>
              <a:rPr lang="cs-CZ" sz="2800" dirty="0" smtClean="0"/>
              <a:t>poledníku</a:t>
            </a:r>
            <a:r>
              <a:rPr lang="cs-CZ" sz="2800" dirty="0"/>
              <a:t> </a:t>
            </a:r>
            <a:r>
              <a:rPr lang="cs-CZ" sz="2800" dirty="0" smtClean="0"/>
              <a:t>na asi 39</a:t>
            </a:r>
            <a:r>
              <a:rPr lang="cs-CZ" sz="2800" dirty="0"/>
              <a:t> </a:t>
            </a:r>
            <a:r>
              <a:rPr lang="cs-CZ" sz="2800" dirty="0" smtClean="0"/>
              <a:t>700 </a:t>
            </a:r>
            <a:r>
              <a:rPr lang="cs-CZ" sz="2800" dirty="0"/>
              <a:t>km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Vycházel </a:t>
            </a:r>
            <a:r>
              <a:rPr lang="cs-CZ" sz="2800" dirty="0"/>
              <a:t>z porovnání úhlů dopadu slunečních paprsků v pravé poledne ve městě </a:t>
            </a:r>
            <a:r>
              <a:rPr lang="cs-CZ" sz="2800" dirty="0" smtClean="0"/>
              <a:t>Alexandrii a v </a:t>
            </a:r>
            <a:r>
              <a:rPr lang="cs-CZ" sz="2800" dirty="0" err="1" smtClean="0"/>
              <a:t>Syeně</a:t>
            </a:r>
            <a:r>
              <a:rPr lang="cs-CZ" sz="2800" dirty="0" smtClean="0"/>
              <a:t> (dnešní</a:t>
            </a:r>
            <a:r>
              <a:rPr lang="cs-CZ" sz="2800" dirty="0"/>
              <a:t> Asuán) a z odhadu vzdálenosti mezi těmito </a:t>
            </a:r>
            <a:r>
              <a:rPr lang="cs-CZ" sz="2800" dirty="0" smtClean="0"/>
              <a:t>lokalitami.</a:t>
            </a:r>
          </a:p>
          <a:p>
            <a:r>
              <a:rPr lang="cs-CZ" sz="2800" dirty="0" smtClean="0"/>
              <a:t>Přesná hodnota je 40 074,2 km.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806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4160" y="1556792"/>
            <a:ext cx="5715681" cy="4137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35202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Heliocentrický </a:t>
            </a:r>
            <a:r>
              <a:rPr lang="cs-CZ" dirty="0" smtClean="0"/>
              <a:t> model 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9642" y="1592903"/>
            <a:ext cx="5084717" cy="4067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40860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Mikuláš  </a:t>
            </a:r>
            <a:r>
              <a:rPr lang="cs-CZ" sz="3200" dirty="0"/>
              <a:t>Koperník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19</a:t>
            </a:r>
            <a:r>
              <a:rPr lang="cs-CZ" sz="2800" dirty="0"/>
              <a:t>. 2. 1473 až 24. 5. </a:t>
            </a:r>
            <a:r>
              <a:rPr lang="cs-CZ" sz="2800" dirty="0" smtClean="0"/>
              <a:t>1543</a:t>
            </a:r>
            <a:endParaRPr lang="cs-CZ" sz="2800" dirty="0"/>
          </a:p>
          <a:p>
            <a:r>
              <a:rPr lang="cs-CZ" sz="2800" dirty="0"/>
              <a:t>V této době převládal Ptolemaiův a Aristotelův geocentrický názor. Ten však neodpovídal pohybu </a:t>
            </a:r>
            <a:r>
              <a:rPr lang="cs-CZ" sz="2800" dirty="0" smtClean="0"/>
              <a:t>planet.</a:t>
            </a:r>
          </a:p>
          <a:p>
            <a:r>
              <a:rPr lang="cs-CZ" sz="2800" dirty="0" smtClean="0"/>
              <a:t>Polský astronom Mikuláš Koperník </a:t>
            </a:r>
            <a:r>
              <a:rPr lang="cs-CZ" sz="2800" dirty="0"/>
              <a:t>začal pochybovat </a:t>
            </a:r>
            <a:r>
              <a:rPr lang="cs-CZ" sz="2800" dirty="0" smtClean="0"/>
              <a:t>o správnosti </a:t>
            </a:r>
            <a:r>
              <a:rPr lang="cs-CZ" sz="2800" dirty="0"/>
              <a:t>tohoto názoru. Přijal proto heliocentrický model, ve kterém planety obíhají kolem Slunce </a:t>
            </a:r>
            <a:r>
              <a:rPr lang="cs-CZ" sz="2800" dirty="0" smtClean="0"/>
              <a:t>                        po </a:t>
            </a:r>
            <a:r>
              <a:rPr lang="cs-CZ" sz="2800" dirty="0"/>
              <a:t>kružnicích.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479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Mikuláš  Koperník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4531" y="1700808"/>
            <a:ext cx="353493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28495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28800"/>
            <a:ext cx="4032448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467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Giordano</a:t>
            </a:r>
            <a:r>
              <a:rPr lang="cs-CZ" dirty="0" smtClean="0"/>
              <a:t>  Bruno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1548 </a:t>
            </a:r>
            <a:r>
              <a:rPr lang="cs-CZ" sz="2800" dirty="0"/>
              <a:t>až 17. 2. </a:t>
            </a:r>
            <a:r>
              <a:rPr lang="cs-CZ" sz="2800" dirty="0" smtClean="0"/>
              <a:t>1600</a:t>
            </a:r>
            <a:endParaRPr lang="cs-CZ" sz="2800" dirty="0"/>
          </a:p>
          <a:p>
            <a:r>
              <a:rPr lang="cs-CZ" sz="2800" dirty="0"/>
              <a:t>Tvrdil, že vesmír je nekonečný a že v něm existuje mnoho sluncí a okolo obíhá mnoho zemí, na kterých žijí bytosti podobné lidem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Za své pokrokové názory byl v Římě upálen.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538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Giordano</a:t>
            </a:r>
            <a:r>
              <a:rPr lang="cs-CZ" dirty="0" smtClean="0"/>
              <a:t>  Bruno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0310" y="1700808"/>
            <a:ext cx="3463380" cy="388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812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Galileo  Galilei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800" dirty="0" smtClean="0"/>
              <a:t>15</a:t>
            </a:r>
            <a:r>
              <a:rPr lang="cs-CZ" sz="2800" dirty="0"/>
              <a:t>. 2. 1564 až 8. 1. </a:t>
            </a:r>
            <a:r>
              <a:rPr lang="cs-CZ" sz="2800" dirty="0" smtClean="0"/>
              <a:t>1642</a:t>
            </a:r>
            <a:endParaRPr lang="cs-CZ" sz="2800" dirty="0"/>
          </a:p>
          <a:p>
            <a:r>
              <a:rPr lang="cs-CZ" sz="2800" dirty="0"/>
              <a:t>Formuluje volný pád těles, zákon setrvačnosti, princip skládání </a:t>
            </a:r>
            <a:r>
              <a:rPr lang="cs-CZ" sz="2800" dirty="0" smtClean="0"/>
              <a:t>pohybů.</a:t>
            </a:r>
          </a:p>
          <a:p>
            <a:r>
              <a:rPr lang="cs-CZ" sz="2800" dirty="0" smtClean="0"/>
              <a:t>Objevil </a:t>
            </a:r>
            <a:r>
              <a:rPr lang="cs-CZ" sz="2800" dirty="0"/>
              <a:t>čtyři Jupiterovy </a:t>
            </a:r>
            <a:r>
              <a:rPr lang="cs-CZ" sz="2800" dirty="0" smtClean="0"/>
              <a:t>měsíce.</a:t>
            </a:r>
          </a:p>
          <a:p>
            <a:r>
              <a:rPr lang="cs-CZ" sz="2800" dirty="0" smtClean="0"/>
              <a:t>Pozorováním </a:t>
            </a:r>
            <a:r>
              <a:rPr lang="cs-CZ" sz="2800" dirty="0"/>
              <a:t>Slunce a planet podává důkazy </a:t>
            </a:r>
            <a:r>
              <a:rPr lang="cs-CZ" sz="2800" dirty="0" smtClean="0"/>
              <a:t>o heliocentrickém </a:t>
            </a:r>
            <a:r>
              <a:rPr lang="cs-CZ" sz="2800" dirty="0"/>
              <a:t>názoru.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368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Galileo  Galilei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8670" y="1644899"/>
            <a:ext cx="3726660" cy="3954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527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Johannes  Kepler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27</a:t>
            </a:r>
            <a:r>
              <a:rPr lang="cs-CZ" sz="2800" dirty="0"/>
              <a:t>. 12. 1571 až 15. 11. </a:t>
            </a:r>
            <a:r>
              <a:rPr lang="cs-CZ" sz="2800" dirty="0" smtClean="0"/>
              <a:t>1630</a:t>
            </a:r>
            <a:endParaRPr lang="cs-CZ" sz="2800" dirty="0"/>
          </a:p>
          <a:p>
            <a:r>
              <a:rPr lang="cs-CZ" sz="2800" dirty="0"/>
              <a:t>Na pozvání </a:t>
            </a:r>
            <a:r>
              <a:rPr lang="cs-CZ" sz="2800" dirty="0" smtClean="0"/>
              <a:t>Tychona </a:t>
            </a:r>
            <a:r>
              <a:rPr lang="cs-CZ" sz="2800" dirty="0" err="1" smtClean="0"/>
              <a:t>Braheho</a:t>
            </a:r>
            <a:r>
              <a:rPr lang="cs-CZ" sz="2800" dirty="0" smtClean="0"/>
              <a:t> </a:t>
            </a:r>
            <a:r>
              <a:rPr lang="cs-CZ" sz="2800" dirty="0"/>
              <a:t>přijel do Prahy, kde prováděl četná pozorování a výpočty. Zjistil, </a:t>
            </a:r>
            <a:r>
              <a:rPr lang="cs-CZ" sz="2800" dirty="0" smtClean="0"/>
              <a:t>že geocentrický</a:t>
            </a:r>
            <a:r>
              <a:rPr lang="cs-CZ" sz="2800" dirty="0"/>
              <a:t>, ale ani Koperníkův heliocentrický </a:t>
            </a:r>
            <a:r>
              <a:rPr lang="cs-CZ" sz="2800" dirty="0" smtClean="0"/>
              <a:t>model </a:t>
            </a:r>
            <a:r>
              <a:rPr lang="cs-CZ" sz="2800" dirty="0"/>
              <a:t>není správný! Kde je </a:t>
            </a:r>
            <a:r>
              <a:rPr lang="cs-CZ" sz="2800" dirty="0" smtClean="0"/>
              <a:t>chyba?</a:t>
            </a:r>
          </a:p>
          <a:p>
            <a:r>
              <a:rPr lang="cs-CZ" sz="2800" dirty="0" smtClean="0"/>
              <a:t>Kepler </a:t>
            </a:r>
            <a:r>
              <a:rPr lang="cs-CZ" sz="2800" dirty="0"/>
              <a:t>přišel na to, že planety se pohybují po elipsách a mění se jejich oběžná rychlost podle vzdálenosti </a:t>
            </a:r>
            <a:r>
              <a:rPr lang="cs-CZ" sz="2800" dirty="0" smtClean="0"/>
              <a:t>od Slunce</a:t>
            </a:r>
            <a:r>
              <a:rPr lang="cs-CZ" sz="2800" dirty="0"/>
              <a:t>, které leží ve společném ohnisku elips všech planet.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65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Johannes  Kepler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7859" y="1628800"/>
            <a:ext cx="2908282" cy="3994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646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600200"/>
            <a:ext cx="8640960" cy="4114800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Celebrities</a:t>
            </a:r>
            <a:r>
              <a:rPr lang="cs-CZ" dirty="0"/>
              <a:t>: Nicholas </a:t>
            </a:r>
            <a:r>
              <a:rPr lang="cs-CZ" dirty="0" err="1"/>
              <a:t>Copernicus</a:t>
            </a:r>
            <a:r>
              <a:rPr lang="cs-CZ" dirty="0"/>
              <a:t>. </a:t>
            </a:r>
            <a:r>
              <a:rPr lang="cs-CZ" i="1" dirty="0" err="1"/>
              <a:t>Celebrities</a:t>
            </a:r>
            <a:r>
              <a:rPr lang="cs-CZ" dirty="0"/>
              <a:t>: </a:t>
            </a:r>
            <a:r>
              <a:rPr lang="cs-CZ" i="1" dirty="0"/>
              <a:t>Nicholas </a:t>
            </a:r>
            <a:r>
              <a:rPr lang="cs-CZ" i="1" dirty="0" err="1"/>
              <a:t>Copernicus</a:t>
            </a:r>
            <a:r>
              <a:rPr lang="cs-CZ" dirty="0"/>
              <a:t> [online]. [cit. 2012-05-19].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persona.rin.ru/eng/view/f/0/21488/nicholas-copernicus-nicolaus-copernicus</a:t>
            </a:r>
            <a:endParaRPr lang="cs-CZ" dirty="0" smtClean="0"/>
          </a:p>
          <a:p>
            <a:r>
              <a:rPr lang="cs-CZ" dirty="0" err="1"/>
              <a:t>Giordano</a:t>
            </a:r>
            <a:r>
              <a:rPr lang="cs-CZ" dirty="0"/>
              <a:t> Bruno.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2012-05-19]. Dostupné </a:t>
            </a:r>
            <a:r>
              <a:rPr lang="cs-CZ" dirty="0" smtClean="0"/>
              <a:t>z</a:t>
            </a:r>
            <a:r>
              <a:rPr lang="cs-CZ" dirty="0" smtClean="0"/>
              <a:t>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cs.wikipedia.org/wiki/Soubor:Giordano_Bruno.jpg</a:t>
            </a:r>
            <a:endParaRPr lang="cs-CZ" dirty="0" smtClean="0"/>
          </a:p>
          <a:p>
            <a:r>
              <a:rPr lang="cs-CZ" dirty="0" err="1"/>
              <a:t>Paperblog</a:t>
            </a:r>
            <a:r>
              <a:rPr lang="cs-CZ" dirty="0"/>
              <a:t>: La </a:t>
            </a:r>
            <a:r>
              <a:rPr lang="cs-CZ" dirty="0" err="1"/>
              <a:t>abjuración</a:t>
            </a:r>
            <a:r>
              <a:rPr lang="cs-CZ" dirty="0"/>
              <a:t> de Galileo Galilei. </a:t>
            </a:r>
            <a:r>
              <a:rPr lang="cs-CZ" i="1" dirty="0" err="1"/>
              <a:t>Paperblog</a:t>
            </a:r>
            <a:r>
              <a:rPr lang="cs-CZ" dirty="0"/>
              <a:t>: </a:t>
            </a:r>
            <a:r>
              <a:rPr lang="cs-CZ" i="1" dirty="0"/>
              <a:t>La </a:t>
            </a:r>
            <a:r>
              <a:rPr lang="cs-CZ" i="1" dirty="0" err="1"/>
              <a:t>abjuración</a:t>
            </a:r>
            <a:r>
              <a:rPr lang="cs-CZ" i="1" dirty="0"/>
              <a:t> de Galileo Galilei</a:t>
            </a:r>
            <a:r>
              <a:rPr lang="cs-CZ" dirty="0"/>
              <a:t> [online]. [cit. 2012-05-19]. Dostupné z: </a:t>
            </a:r>
            <a:r>
              <a:rPr lang="cs-CZ" dirty="0">
                <a:hlinkClick r:id="rId4"/>
              </a:rPr>
              <a:t>http://talent.paperblog.com/la-abjuracion-de-galileo-galilei-377935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/>
              <a:t>PENK, Tomáš. Astronomie: Astronomové. </a:t>
            </a:r>
            <a:r>
              <a:rPr lang="cs-CZ" i="1" dirty="0"/>
              <a:t>Astronomie</a:t>
            </a:r>
            <a:r>
              <a:rPr lang="cs-CZ" dirty="0"/>
              <a:t> [online]. 2006 [cit. 2012-05-19].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astronomie.chytrak.cz/astronomove.html</a:t>
            </a:r>
            <a:endParaRPr lang="cs-CZ" dirty="0" smtClean="0"/>
          </a:p>
          <a:p>
            <a:r>
              <a:rPr lang="cs-CZ" dirty="0"/>
              <a:t>Johannes Kepler.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2012-05-19]. Dostupné z</a:t>
            </a:r>
            <a:r>
              <a:rPr lang="cs-CZ" dirty="0" smtClean="0"/>
              <a:t>: </a:t>
            </a:r>
            <a:r>
              <a:rPr lang="cs-CZ" dirty="0" smtClean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cs.wikipedia.org/wiki/Soubor:Johannes_Kepler_1610.jpg</a:t>
            </a:r>
            <a:endParaRPr lang="cs-CZ" dirty="0" smtClean="0"/>
          </a:p>
          <a:p>
            <a:r>
              <a:rPr lang="cs-CZ" dirty="0"/>
              <a:t>21století: Naše sluneční rodina. In: </a:t>
            </a:r>
            <a:r>
              <a:rPr lang="cs-CZ" i="1" dirty="0"/>
              <a:t>21století</a:t>
            </a:r>
            <a:r>
              <a:rPr lang="cs-CZ" dirty="0"/>
              <a:t> [online]. [cit. 2012-05-19]. Dostupné z: </a:t>
            </a:r>
            <a:r>
              <a:rPr lang="cs-CZ" dirty="0">
                <a:hlinkClick r:id="rId7"/>
              </a:rPr>
              <a:t>http://21stoleti.cz/blog/2004/05/06/nase-slunecni-rodina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989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Historické mapy: Hvězdné mapy. </a:t>
            </a:r>
            <a:r>
              <a:rPr lang="cs-CZ" i="1" dirty="0"/>
              <a:t>Historické mapy</a:t>
            </a:r>
            <a:r>
              <a:rPr lang="cs-CZ" dirty="0"/>
              <a:t>: </a:t>
            </a:r>
            <a:r>
              <a:rPr lang="cs-CZ" i="1" dirty="0"/>
              <a:t>Hvězdné mapy</a:t>
            </a:r>
            <a:r>
              <a:rPr lang="cs-CZ" dirty="0"/>
              <a:t> [online]. [cit. 2012-05-19]. Dostupné z: </a:t>
            </a:r>
            <a:r>
              <a:rPr lang="cs-CZ" dirty="0">
                <a:hlinkClick r:id="rId2"/>
              </a:rPr>
              <a:t>http://www.historicke-mapy.cz/product-detail-print.php?selcat=0&amp;detail=100</a:t>
            </a:r>
            <a:endParaRPr lang="cs-CZ" dirty="0"/>
          </a:p>
          <a:p>
            <a:r>
              <a:rPr lang="cs-CZ" dirty="0" err="1"/>
              <a:t>Ptolemy</a:t>
            </a:r>
            <a:r>
              <a:rPr lang="cs-CZ" dirty="0"/>
              <a:t> Project: Claudius </a:t>
            </a:r>
            <a:r>
              <a:rPr lang="cs-CZ" dirty="0" err="1"/>
              <a:t>Ptolemaeus</a:t>
            </a:r>
            <a:r>
              <a:rPr lang="cs-CZ" dirty="0"/>
              <a:t>. </a:t>
            </a:r>
            <a:r>
              <a:rPr lang="cs-CZ" i="1" dirty="0" err="1"/>
              <a:t>Ptolemy</a:t>
            </a:r>
            <a:r>
              <a:rPr lang="cs-CZ" i="1" dirty="0"/>
              <a:t> Project</a:t>
            </a:r>
            <a:r>
              <a:rPr lang="cs-CZ" dirty="0"/>
              <a:t>: </a:t>
            </a:r>
            <a:r>
              <a:rPr lang="cs-CZ" i="1" dirty="0"/>
              <a:t>Claudius </a:t>
            </a:r>
            <a:r>
              <a:rPr lang="cs-CZ" i="1" dirty="0" err="1"/>
              <a:t>Ptolemaeus</a:t>
            </a:r>
            <a:r>
              <a:rPr lang="cs-CZ" dirty="0"/>
              <a:t>[online]. [cit. 2012-05-19]. Dostupné z: </a:t>
            </a:r>
            <a:r>
              <a:rPr lang="cs-CZ" dirty="0">
                <a:hlinkClick r:id="rId3"/>
              </a:rPr>
              <a:t>http://ptolemy.eecs.berkeley.edu/people/ptolemy.htm</a:t>
            </a:r>
            <a:endParaRPr lang="cs-CZ" dirty="0"/>
          </a:p>
          <a:p>
            <a:r>
              <a:rPr lang="cs-CZ" dirty="0" err="1"/>
              <a:t>Klaudios</a:t>
            </a:r>
            <a:r>
              <a:rPr lang="cs-CZ" dirty="0"/>
              <a:t> Ptolemaios. </a:t>
            </a:r>
            <a:r>
              <a:rPr lang="cs-CZ" i="1" dirty="0"/>
              <a:t>Astronomie</a:t>
            </a:r>
            <a:r>
              <a:rPr lang="cs-CZ" dirty="0"/>
              <a:t>: </a:t>
            </a:r>
            <a:r>
              <a:rPr lang="cs-CZ" i="1" dirty="0" err="1"/>
              <a:t>Gate</a:t>
            </a:r>
            <a:r>
              <a:rPr lang="cs-CZ" i="1" dirty="0"/>
              <a:t> to my </a:t>
            </a:r>
            <a:r>
              <a:rPr lang="cs-CZ" i="1" dirty="0" err="1"/>
              <a:t>dreams</a:t>
            </a:r>
            <a:r>
              <a:rPr lang="cs-CZ" dirty="0"/>
              <a:t> [online]. [cit. 2012-05-19]. Dostupné z: </a:t>
            </a:r>
            <a:r>
              <a:rPr lang="cs-CZ" dirty="0">
                <a:hlinkClick r:id="rId4"/>
              </a:rPr>
              <a:t>http://astronomie.blog.cz/0707/klaudios-ptolemaios-90-160-n-l</a:t>
            </a:r>
            <a:endParaRPr lang="cs-CZ" dirty="0"/>
          </a:p>
          <a:p>
            <a:r>
              <a:rPr lang="de-DE" dirty="0" err="1"/>
              <a:t>Erastothenes</a:t>
            </a:r>
            <a:r>
              <a:rPr lang="de-DE" dirty="0"/>
              <a:t>. </a:t>
            </a:r>
            <a:r>
              <a:rPr lang="de-DE" i="1" dirty="0" err="1"/>
              <a:t>Juliantrubin</a:t>
            </a:r>
            <a:r>
              <a:rPr lang="de-DE" dirty="0"/>
              <a:t> [online]. [</a:t>
            </a:r>
            <a:r>
              <a:rPr lang="de-DE" dirty="0" err="1"/>
              <a:t>cit</a:t>
            </a:r>
            <a:r>
              <a:rPr lang="de-DE" dirty="0"/>
              <a:t>. 2012-05-19]. </a:t>
            </a:r>
            <a:r>
              <a:rPr lang="de-DE" dirty="0" err="1"/>
              <a:t>Dostupné</a:t>
            </a:r>
            <a:r>
              <a:rPr lang="de-DE" dirty="0"/>
              <a:t> z: </a:t>
            </a:r>
            <a:r>
              <a:rPr lang="de-DE" dirty="0">
                <a:hlinkClick r:id="rId5"/>
              </a:rPr>
              <a:t>http://www.juliantrubin.com/bigten/eratosthenes.html</a:t>
            </a:r>
            <a:endParaRPr lang="cs-CZ" dirty="0"/>
          </a:p>
          <a:p>
            <a:r>
              <a:rPr lang="fr-FR" dirty="0"/>
              <a:t>Eratosthenes. </a:t>
            </a:r>
            <a:r>
              <a:rPr lang="fr-FR" i="1" dirty="0"/>
              <a:t>3villagecsd</a:t>
            </a:r>
            <a:r>
              <a:rPr lang="fr-FR" dirty="0"/>
              <a:t> [online]. [cit. 2012-05-19]. Dostupné z: </a:t>
            </a:r>
            <a:r>
              <a:rPr lang="fr-FR" dirty="0">
                <a:hlinkClick r:id="rId6"/>
              </a:rPr>
              <a:t>http://</a:t>
            </a:r>
            <a:r>
              <a:rPr lang="fr-FR" dirty="0" smtClean="0">
                <a:hlinkClick r:id="rId6"/>
              </a:rPr>
              <a:t>www.3villagecsd.k12.ny.us/wmhs/Departments/Math/OBrien/eros.html</a:t>
            </a:r>
            <a:endParaRPr lang="cs-CZ" dirty="0" smtClean="0"/>
          </a:p>
          <a:p>
            <a:r>
              <a:rPr lang="cs-CZ" dirty="0" err="1"/>
              <a:t>Eratosthenés</a:t>
            </a:r>
            <a:r>
              <a:rPr lang="cs-CZ" dirty="0"/>
              <a:t> z </a:t>
            </a:r>
            <a:r>
              <a:rPr lang="cs-CZ" dirty="0" err="1"/>
              <a:t>Kyrény</a:t>
            </a:r>
            <a:r>
              <a:rPr lang="cs-CZ" dirty="0"/>
              <a:t>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2012-05-19].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cs.wikipedia.org/wiki/Eratosthen%C3%A9s_z_Kyr%C3%A9ny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788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293</TotalTime>
  <Words>320</Words>
  <Application>Microsoft Office PowerPoint</Application>
  <PresentationFormat>Předvádění na obrazovce (4:3)</PresentationFormat>
  <Paragraphs>75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Horizont</vt:lpstr>
      <vt:lpstr>Motiv systému Office</vt:lpstr>
      <vt:lpstr>Snímek 1</vt:lpstr>
      <vt:lpstr>Anotace</vt:lpstr>
      <vt:lpstr>Geocentrický   a   heliocentrický model  vesmíru</vt:lpstr>
      <vt:lpstr>Geocentrický  model  vesmíru</vt:lpstr>
      <vt:lpstr>Snímek 5</vt:lpstr>
      <vt:lpstr>Klaudios  Ptolemaios</vt:lpstr>
      <vt:lpstr>Almagest</vt:lpstr>
      <vt:lpstr>Klaudios  Ptolemaios</vt:lpstr>
      <vt:lpstr>Eratosthenés  z  Kyrény</vt:lpstr>
      <vt:lpstr>EratosthenÉs  z  Kyrény</vt:lpstr>
      <vt:lpstr>Obvod  Země</vt:lpstr>
      <vt:lpstr>Snímek 12</vt:lpstr>
      <vt:lpstr>Heliocentrický  model  vesmíru</vt:lpstr>
      <vt:lpstr>Mikuláš  Koperník</vt:lpstr>
      <vt:lpstr>Mikuláš  Koperník</vt:lpstr>
      <vt:lpstr>Snímek 16</vt:lpstr>
      <vt:lpstr>Giordano  Bruno</vt:lpstr>
      <vt:lpstr>Giordano  Bruno</vt:lpstr>
      <vt:lpstr>Galileo  Galilei</vt:lpstr>
      <vt:lpstr>Galileo  Galilei</vt:lpstr>
      <vt:lpstr>Johannes  Kepler</vt:lpstr>
      <vt:lpstr>Johannes  Kepler</vt:lpstr>
      <vt:lpstr>Citace</vt:lpstr>
      <vt:lpstr>Citace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názorů na tvar a polohu země ve vesmíru</dc:title>
  <dc:creator>MiP</dc:creator>
  <cp:lastModifiedBy>Dum</cp:lastModifiedBy>
  <cp:revision>33</cp:revision>
  <dcterms:created xsi:type="dcterms:W3CDTF">2012-05-19T19:41:07Z</dcterms:created>
  <dcterms:modified xsi:type="dcterms:W3CDTF">2012-06-22T21:55:03Z</dcterms:modified>
</cp:coreProperties>
</file>