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AC46B-8E25-4DFC-8DA1-6E783A95C65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94FD87-332C-41CB-8E1C-59028FA8FE2C}" type="presOf" srcId="{B651F6E3-6281-48DB-9319-2AEAFDAE7572}" destId="{619D679B-A015-4ECF-8348-D1034C574F40}" srcOrd="0" destOrd="0" presId="urn:microsoft.com/office/officeart/2005/8/layout/target3"/>
    <dgm:cxn modelId="{DDFF2226-7890-48A0-9C7D-391C03511514}" type="presOf" srcId="{D1D4F407-5343-4D3F-B5B9-D407B03CAEB4}" destId="{D005CE8C-CC26-4C3E-AC11-E15060ECD759}" srcOrd="0" destOrd="0" presId="urn:microsoft.com/office/officeart/2005/8/layout/target3"/>
    <dgm:cxn modelId="{8246EC10-876E-4452-BA69-29269B13989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D2D2D2-5FCB-4B02-9D45-C0AFEFE1B76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D2C93F8-A98F-4406-A490-55D899880FE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374FB6-0042-4C89-A63A-F89EAACBEA45}" type="presOf" srcId="{D1B46980-6531-4606-95E6-44980827E919}" destId="{6140AFEC-043D-4C43-A2F9-D0F5331DF3A3}" srcOrd="0" destOrd="0" presId="urn:microsoft.com/office/officeart/2005/8/layout/target3"/>
    <dgm:cxn modelId="{1CB53B2A-4439-41B0-93DE-7F2D96993B58}" type="presOf" srcId="{4C35D32F-0EAB-4CD7-82EE-45574DC2A586}" destId="{8BEBB6EC-1DAA-4CAC-8A25-BC0FCBD5DBD5}" srcOrd="0" destOrd="0" presId="urn:microsoft.com/office/officeart/2005/8/layout/target3"/>
    <dgm:cxn modelId="{3F9E90C4-F4AE-4E5C-8E77-5177A0A7CBBB}" type="presOf" srcId="{D1B46980-6531-4606-95E6-44980827E919}" destId="{2BE915AB-18AA-4053-B92C-3BFC9ED204BB}" srcOrd="1" destOrd="0" presId="urn:microsoft.com/office/officeart/2005/8/layout/target3"/>
    <dgm:cxn modelId="{F3F94809-001C-48F9-9286-674E8A1B2DA5}" type="presOf" srcId="{757F3AB3-0718-4624-B441-E567A8F0AB56}" destId="{333A1088-737F-45CB-B68E-254E46348037}" srcOrd="0" destOrd="0" presId="urn:microsoft.com/office/officeart/2005/8/layout/target3"/>
    <dgm:cxn modelId="{7E6FAF37-D133-4488-AF28-A01D76EECFC8}" type="presOf" srcId="{4C35D32F-0EAB-4CD7-82EE-45574DC2A586}" destId="{890E4F0B-2866-4A3F-A3C7-2A14B1797930}" srcOrd="1" destOrd="0" presId="urn:microsoft.com/office/officeart/2005/8/layout/target3"/>
    <dgm:cxn modelId="{10ADD614-E319-41BA-879C-9F9B0B6A1E80}" type="presParOf" srcId="{333A1088-737F-45CB-B68E-254E46348037}" destId="{F5ABB229-8D3B-4694-996A-96F23CF14429}" srcOrd="0" destOrd="0" presId="urn:microsoft.com/office/officeart/2005/8/layout/target3"/>
    <dgm:cxn modelId="{6FF0B702-B7D7-4199-86F2-CBAB3E3954F2}" type="presParOf" srcId="{333A1088-737F-45CB-B68E-254E46348037}" destId="{F41139FD-01EE-4571-8B17-4FB00FC51163}" srcOrd="1" destOrd="0" presId="urn:microsoft.com/office/officeart/2005/8/layout/target3"/>
    <dgm:cxn modelId="{15FB3823-4D57-44A3-8784-27369741DDAD}" type="presParOf" srcId="{333A1088-737F-45CB-B68E-254E46348037}" destId="{D005CE8C-CC26-4C3E-AC11-E15060ECD759}" srcOrd="2" destOrd="0" presId="urn:microsoft.com/office/officeart/2005/8/layout/target3"/>
    <dgm:cxn modelId="{4D15A2FA-F32D-4DC8-96D2-94ED6F90A199}" type="presParOf" srcId="{333A1088-737F-45CB-B68E-254E46348037}" destId="{2C702D82-9B77-49B7-9568-BB8EB47C3372}" srcOrd="3" destOrd="0" presId="urn:microsoft.com/office/officeart/2005/8/layout/target3"/>
    <dgm:cxn modelId="{C729EE99-3493-4EA6-A2AC-18B5B91B71C7}" type="presParOf" srcId="{333A1088-737F-45CB-B68E-254E46348037}" destId="{A52A0455-90FF-4808-ABD0-F02540D31D5A}" srcOrd="4" destOrd="0" presId="urn:microsoft.com/office/officeart/2005/8/layout/target3"/>
    <dgm:cxn modelId="{5FB2CE76-AF86-4B0D-AA08-1D13E1549D60}" type="presParOf" srcId="{333A1088-737F-45CB-B68E-254E46348037}" destId="{6140AFEC-043D-4C43-A2F9-D0F5331DF3A3}" srcOrd="5" destOrd="0" presId="urn:microsoft.com/office/officeart/2005/8/layout/target3"/>
    <dgm:cxn modelId="{F936A08E-4EB1-4B0A-9861-DB0DF561893F}" type="presParOf" srcId="{333A1088-737F-45CB-B68E-254E46348037}" destId="{9358AC05-5D7D-4327-9F80-1AD486AEA664}" srcOrd="6" destOrd="0" presId="urn:microsoft.com/office/officeart/2005/8/layout/target3"/>
    <dgm:cxn modelId="{90775925-255B-40A5-A3A1-35DF03585406}" type="presParOf" srcId="{333A1088-737F-45CB-B68E-254E46348037}" destId="{313FC574-E1CD-4FB4-B054-0B805CE0447D}" srcOrd="7" destOrd="0" presId="urn:microsoft.com/office/officeart/2005/8/layout/target3"/>
    <dgm:cxn modelId="{10A0FAFA-B77E-41B8-B991-18E455281C26}" type="presParOf" srcId="{333A1088-737F-45CB-B68E-254E46348037}" destId="{619D679B-A015-4ECF-8348-D1034C574F40}" srcOrd="8" destOrd="0" presId="urn:microsoft.com/office/officeart/2005/8/layout/target3"/>
    <dgm:cxn modelId="{2125F41E-EA43-47C1-8AF9-58337C7791B8}" type="presParOf" srcId="{333A1088-737F-45CB-B68E-254E46348037}" destId="{322283A8-4A27-4CDA-BAE3-F381106A9174}" srcOrd="9" destOrd="0" presId="urn:microsoft.com/office/officeart/2005/8/layout/target3"/>
    <dgm:cxn modelId="{FE003234-4278-4A60-9360-0798A00A9913}" type="presParOf" srcId="{333A1088-737F-45CB-B68E-254E46348037}" destId="{FFC9F71D-1B4F-4AD9-A4A6-86ADEFC8AF5C}" srcOrd="10" destOrd="0" presId="urn:microsoft.com/office/officeart/2005/8/layout/target3"/>
    <dgm:cxn modelId="{2D7B9DA6-E484-4217-828A-6A1DC98461B1}" type="presParOf" srcId="{333A1088-737F-45CB-B68E-254E46348037}" destId="{25B08C86-7E15-44DC-BE7F-FFB55DD49D12}" srcOrd="11" destOrd="0" presId="urn:microsoft.com/office/officeart/2005/8/layout/target3"/>
    <dgm:cxn modelId="{CC72F966-0227-4C8C-BF66-7E63577E83B0}" type="presParOf" srcId="{333A1088-737F-45CB-B68E-254E46348037}" destId="{76644BE8-9D7C-4C09-B250-3D10AF48CBB7}" srcOrd="12" destOrd="0" presId="urn:microsoft.com/office/officeart/2005/8/layout/target3"/>
    <dgm:cxn modelId="{D7D53CBD-55D5-4D8C-A800-776BA48CB583}" type="presParOf" srcId="{333A1088-737F-45CB-B68E-254E46348037}" destId="{EE85B701-7295-41C0-BA7A-34D3756A2AE6}" srcOrd="13" destOrd="0" presId="urn:microsoft.com/office/officeart/2005/8/layout/target3"/>
    <dgm:cxn modelId="{ACFB09B9-883D-491F-A689-AF3111714A5F}" type="presParOf" srcId="{333A1088-737F-45CB-B68E-254E46348037}" destId="{8BEBB6EC-1DAA-4CAC-8A25-BC0FCBD5DBD5}" srcOrd="14" destOrd="0" presId="urn:microsoft.com/office/officeart/2005/8/layout/target3"/>
    <dgm:cxn modelId="{63F30731-A902-4F9D-87D1-FA1D0B263118}" type="presParOf" srcId="{333A1088-737F-45CB-B68E-254E46348037}" destId="{AED2198E-93D5-4001-81B4-73124B309672}" srcOrd="15" destOrd="0" presId="urn:microsoft.com/office/officeart/2005/8/layout/target3"/>
    <dgm:cxn modelId="{E7C024E0-606E-44E6-8AF6-8FDCF4EA377B}" type="presParOf" srcId="{333A1088-737F-45CB-B68E-254E46348037}" destId="{2BE915AB-18AA-4053-B92C-3BFC9ED204BB}" srcOrd="16" destOrd="0" presId="urn:microsoft.com/office/officeart/2005/8/layout/target3"/>
    <dgm:cxn modelId="{542095FE-48CA-49CD-B090-B04CEA7060B9}" type="presParOf" srcId="{333A1088-737F-45CB-B68E-254E46348037}" destId="{6BB5E863-4638-4E1D-BFDE-399D028AC4ED}" srcOrd="17" destOrd="0" presId="urn:microsoft.com/office/officeart/2005/8/layout/target3"/>
    <dgm:cxn modelId="{C08581F4-507E-4D90-8B22-B96443FC44CA}" type="presParOf" srcId="{333A1088-737F-45CB-B68E-254E46348037}" destId="{5A5FFA88-C948-4069-8E93-59FA12366E83}" srcOrd="18" destOrd="0" presId="urn:microsoft.com/office/officeart/2005/8/layout/target3"/>
    <dgm:cxn modelId="{997F37E0-5954-43D3-A829-6F62346EEF5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116973-7289-4274-B31C-B45261B2293B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E2A2D-D1B9-4074-8583-92B70569F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417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A40BD5-B995-43F2-A388-17D7613C3B6F}" type="slidenum">
              <a:rPr lang="cs-CZ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434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2AEA53D3-3362-44A0-B1DC-1B09AB42E45B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82CB56-E128-4968-96B6-D622AE5851D1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EB873-E400-44FC-8E6A-EF6AE7FC112D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BEC7-07C0-48C2-82C3-2F2194F56BCF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E8D28-2930-4E0D-9F64-C0DD1AA6EA5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380E4-C3A3-4BC4-9651-F90F5C62FEDF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872D0-064C-4506-8F23-2173B8DA1285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AABB2-E5AC-4891-AF5B-0DE89C0E1C36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35691-6513-4971-A333-87CCBEDD4A65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3F9CE-DD3B-4B31-A92B-C300A4FA556A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08ABC-ADBB-4225-84FF-6E0CE1B76E4F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779C-8C94-49B1-AA3B-9CF54B365583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D29FB-D65C-41A5-AE2D-AC2DB58D3451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8325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291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2"/>
          <p:cNvSpPr txBox="1">
            <a:spLocks noChangeArrowheads="1"/>
          </p:cNvSpPr>
          <p:nvPr/>
        </p:nvSpPr>
        <p:spPr bwMode="auto">
          <a:xfrm>
            <a:off x="4211960" y="2420938"/>
            <a:ext cx="23828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2293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28082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dirty="0" err="1">
                <a:solidFill>
                  <a:srgbClr val="000000"/>
                </a:solidFill>
              </a:rPr>
              <a:t>RNDr.Ivana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Řehková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5004048" y="1662112"/>
            <a:ext cx="36718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</a:rPr>
              <a:t>3.2.5.2.R02_Celá čísla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627313" y="2060575"/>
            <a:ext cx="381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Matematika </a:t>
            </a:r>
            <a:r>
              <a:rPr lang="cs-CZ" dirty="0" smtClean="0">
                <a:solidFill>
                  <a:srgbClr val="000000"/>
                </a:solidFill>
              </a:rPr>
              <a:t>7.ročník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5095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k seznámení s tématem. Žáci si uvědomí, kdy se v praxi setkali s celými čísly. Naučí se celá čísla znázornit na číselné ose a seznámí se s novými pojmy- opačná čísla, záporná čísla a číselný obor celá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2819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stupnici </a:t>
            </a:r>
            <a:r>
              <a:rPr lang="cs-CZ" dirty="0" smtClean="0"/>
              <a:t>teploměru(1cm </a:t>
            </a:r>
            <a:r>
              <a:rPr lang="cs-CZ" dirty="0" smtClean="0"/>
              <a:t>odpovídá 1˚C) vyznačte teplotu:</a:t>
            </a:r>
          </a:p>
          <a:p>
            <a:r>
              <a:rPr lang="cs-CZ" dirty="0" smtClean="0"/>
              <a:t>5˚C</a:t>
            </a:r>
          </a:p>
          <a:p>
            <a:r>
              <a:rPr lang="cs-CZ" dirty="0" smtClean="0"/>
              <a:t>1˚C</a:t>
            </a:r>
          </a:p>
          <a:p>
            <a:r>
              <a:rPr lang="cs-CZ" dirty="0" smtClean="0"/>
              <a:t>0˚C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Uměli bychom vyznačit také -2˚C ?</a:t>
            </a:r>
            <a:endParaRPr lang="cs-CZ" dirty="0"/>
          </a:p>
        </p:txBody>
      </p:sp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72816"/>
            <a:ext cx="1080120" cy="490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1579811" cy="2372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9871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Nyní náš zjednodušený teploměr otočíme do vodorovné polohy: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838" y="3153155"/>
            <a:ext cx="7768706" cy="135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0657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Znázornění celých čísel </a:t>
            </a:r>
            <a:r>
              <a:rPr lang="cs-CZ" dirty="0" smtClean="0"/>
              <a:t>                         na </a:t>
            </a:r>
            <a:r>
              <a:rPr lang="cs-CZ" dirty="0" smtClean="0"/>
              <a:t>číselné ose.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Dosud jsme na číselné ose zakreslovali pouze přirozená čísla, desetinná čísla a zlomky. </a:t>
            </a:r>
          </a:p>
          <a:p>
            <a:r>
              <a:rPr lang="cs-CZ" dirty="0" smtClean="0"/>
              <a:t>Vždy jsem ale používali jen kladnou část osy. </a:t>
            </a:r>
          </a:p>
          <a:p>
            <a:r>
              <a:rPr lang="cs-CZ" dirty="0" smtClean="0"/>
              <a:t>Vydáme-li se po číselné ose „na druhou stranu“, setkáme se s obrazy </a:t>
            </a:r>
            <a:r>
              <a:rPr lang="cs-CZ" dirty="0" smtClean="0">
                <a:solidFill>
                  <a:srgbClr val="FF0000"/>
                </a:solidFill>
              </a:rPr>
              <a:t>záporných čísel. 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5085184"/>
            <a:ext cx="54726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211960" y="49411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031940" y="51620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211960" y="4725144"/>
            <a:ext cx="2736304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763688" y="4725144"/>
            <a:ext cx="2448272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11960" y="472514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64088" y="52292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Kladná čísla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1986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Zakreslete na číselné ose obrazy čísel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-4, -2, -1, 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679" y="3159251"/>
            <a:ext cx="6304569" cy="144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6035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jste se setkali </a:t>
            </a:r>
            <a:r>
              <a:rPr lang="cs-CZ" dirty="0" smtClean="0"/>
              <a:t>                              se </a:t>
            </a:r>
            <a:r>
              <a:rPr lang="cs-CZ" dirty="0" smtClean="0"/>
              <a:t>zápornými čísly?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Uveďte příklady.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1691680" y="2780928"/>
            <a:ext cx="3456384" cy="1368152"/>
          </a:xfrm>
          <a:prstGeom prst="star16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teplota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1691680" y="4869160"/>
            <a:ext cx="3312368" cy="1656184"/>
          </a:xfrm>
          <a:prstGeom prst="star32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Vedení účetnictví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Čtyřiadvaceticípá hvězda 6"/>
          <p:cNvSpPr/>
          <p:nvPr/>
        </p:nvSpPr>
        <p:spPr>
          <a:xfrm>
            <a:off x="5915868" y="3212976"/>
            <a:ext cx="2976612" cy="1872208"/>
          </a:xfrm>
          <a:prstGeom prst="star2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Hladina vody </a:t>
            </a:r>
            <a:r>
              <a:rPr lang="cs-CZ" sz="2800" dirty="0" smtClean="0"/>
              <a:t>             v </a:t>
            </a:r>
            <a:r>
              <a:rPr lang="cs-CZ" sz="2800" dirty="0" smtClean="0"/>
              <a:t>řece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91029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Čísla opačná.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Jakou vlastnost mají </a:t>
            </a:r>
            <a:r>
              <a:rPr lang="cs-CZ" smtClean="0"/>
              <a:t>dvojice </a:t>
            </a:r>
            <a:r>
              <a:rPr lang="cs-CZ" smtClean="0"/>
              <a:t>čísel?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+4, -4</a:t>
            </a:r>
          </a:p>
          <a:p>
            <a:pPr marL="0" indent="0">
              <a:buNone/>
            </a:pPr>
            <a:r>
              <a:rPr lang="cs-CZ" dirty="0" smtClean="0"/>
              <a:t>-2, +2</a:t>
            </a:r>
          </a:p>
          <a:p>
            <a:pPr marL="0" indent="0">
              <a:buNone/>
            </a:pPr>
            <a:r>
              <a:rPr lang="cs-CZ" dirty="0" smtClean="0"/>
              <a:t>+1, -1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Taková čísla nazýváme čísla opačná.</a:t>
            </a:r>
            <a:endParaRPr lang="cs-CZ" dirty="0"/>
          </a:p>
        </p:txBody>
      </p:sp>
      <p:pic>
        <p:nvPicPr>
          <p:cNvPr id="4098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1286" y="4221088"/>
            <a:ext cx="685200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851920" y="2564904"/>
            <a:ext cx="3312368" cy="1008112"/>
          </a:xfrm>
          <a:prstGeom prst="wedgeEllipseCallout">
            <a:avLst>
              <a:gd name="adj1" fmla="val 56068"/>
              <a:gd name="adj2" fmla="val 793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Všímejte si vzdálenosti obrazu čísla od nuly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8166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číselný obor.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Přidáme-li k přirozeným číslům nulu a čísla k nim opačná, získáme číselný obor nazývaný </a:t>
            </a:r>
            <a:r>
              <a:rPr lang="cs-CZ" dirty="0" smtClean="0">
                <a:solidFill>
                  <a:srgbClr val="FF0000"/>
                </a:solidFill>
              </a:rPr>
              <a:t>celá čísla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obor značíme   </a:t>
            </a:r>
            <a:r>
              <a:rPr lang="cs-CZ" sz="6000" dirty="0" smtClean="0">
                <a:solidFill>
                  <a:srgbClr val="FF0000"/>
                </a:solidFill>
              </a:rPr>
              <a:t>Z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741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celých čísel.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Říkejte příklady celých čísel.</a:t>
                </a:r>
              </a:p>
              <a:p>
                <a:r>
                  <a:rPr lang="cs-CZ" dirty="0" smtClean="0"/>
                  <a:t>Patří sem číslo 5 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   -9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  +7,1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-15,5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-800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 +87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-64,43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963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86937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</a:t>
            </a:r>
            <a:r>
              <a:rPr lang="cs-CZ" b="1" dirty="0" smtClean="0">
                <a:solidFill>
                  <a:prstClr val="black"/>
                </a:solidFill>
                <a:latin typeface="Arial" charset="0"/>
                <a:hlinkClick r:id="rId2"/>
              </a:rPr>
              <a:t>office.microsoft.com</a:t>
            </a:r>
            <a:endParaRPr lang="cs-CZ" b="1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1999. ISBN 80-85937-78-6. </a:t>
            </a:r>
          </a:p>
        </p:txBody>
      </p:sp>
    </p:spTree>
    <p:extLst>
      <p:ext uri="{BB962C8B-B14F-4D97-AF65-F5344CB8AC3E}">
        <p14:creationId xmlns:p14="http://schemas.microsoft.com/office/powerpoint/2010/main" xmlns="" val="312464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</TotalTime>
  <Words>297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Anotace:</vt:lpstr>
      <vt:lpstr>Celá čísla.</vt:lpstr>
      <vt:lpstr>Nyní náš zjednodušený teploměr otočíme do vodorovné polohy:</vt:lpstr>
      <vt:lpstr>Znázornění celých čísel                          na číselné ose.</vt:lpstr>
      <vt:lpstr>ÚKOL:</vt:lpstr>
      <vt:lpstr>Kde jste se setkali                               se zápornými čísly?</vt:lpstr>
      <vt:lpstr>Čísla opačná.</vt:lpstr>
      <vt:lpstr>Nový číselný obor.</vt:lpstr>
      <vt:lpstr>Příklady celých čísel.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10</cp:revision>
  <dcterms:created xsi:type="dcterms:W3CDTF">2012-01-16T16:23:01Z</dcterms:created>
  <dcterms:modified xsi:type="dcterms:W3CDTF">2012-06-23T20:04:40Z</dcterms:modified>
</cp:coreProperties>
</file>