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2"/>
  </p:notesMasterIdLst>
  <p:sldIdLst>
    <p:sldId id="264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96" y="-22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NÁZEV:VY_32_INOVACE_3.2.5.2.R03_počítání s celými čísly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err="1" smtClean="0"/>
            <a:t>RNDr.Ivana</a:t>
          </a:r>
          <a:r>
            <a:rPr lang="cs-CZ" sz="2000" dirty="0" smtClean="0"/>
            <a:t> </a:t>
          </a:r>
          <a:r>
            <a:rPr lang="cs-CZ" sz="2000" dirty="0" err="1" smtClean="0"/>
            <a:t>Řehková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Matematika 7. ročník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351BA23-7167-441F-8C94-02C45B4274F5}" type="presOf" srcId="{4C35D32F-0EAB-4CD7-82EE-45574DC2A586}" destId="{890E4F0B-2866-4A3F-A3C7-2A14B1797930}" srcOrd="1" destOrd="0" presId="urn:microsoft.com/office/officeart/2005/8/layout/target3"/>
    <dgm:cxn modelId="{1B26C956-A51E-4129-B6B6-DAA73E922B77}" type="presOf" srcId="{D1D4F407-5343-4D3F-B5B9-D407B03CAEB4}" destId="{AED2198E-93D5-4001-81B4-73124B309672}" srcOrd="1" destOrd="0" presId="urn:microsoft.com/office/officeart/2005/8/layout/target3"/>
    <dgm:cxn modelId="{7D1DE18B-9067-42A4-8190-E4C588E14349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71DB62F-16FA-4EC1-A472-26F439FB38C4}" type="presOf" srcId="{D8197B8C-B260-4A16-BDF4-0947B075E274}" destId="{5A5FFA88-C948-4069-8E93-59FA12366E83}" srcOrd="1" destOrd="0" presId="urn:microsoft.com/office/officeart/2005/8/layout/target3"/>
    <dgm:cxn modelId="{5B8AD38E-B86A-49F6-BA13-F05F9D691604}" type="presOf" srcId="{D1D4F407-5343-4D3F-B5B9-D407B03CAEB4}" destId="{D005CE8C-CC26-4C3E-AC11-E15060ECD759}" srcOrd="0" destOrd="0" presId="urn:microsoft.com/office/officeart/2005/8/layout/target3"/>
    <dgm:cxn modelId="{9116D60D-D9AA-4052-8E87-AC2DF1E141B8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1D9E980-8334-4248-A916-ED3769588079}" type="presOf" srcId="{D1B46980-6531-4606-95E6-44980827E919}" destId="{2BE915AB-18AA-4053-B92C-3BFC9ED204BB}" srcOrd="1" destOrd="0" presId="urn:microsoft.com/office/officeart/2005/8/layout/target3"/>
    <dgm:cxn modelId="{F3436716-BF30-4AAB-90F3-327F3BFE5D47}" type="presOf" srcId="{D8197B8C-B260-4A16-BDF4-0947B075E274}" destId="{25B08C86-7E15-44DC-BE7F-FFB55DD49D12}" srcOrd="0" destOrd="0" presId="urn:microsoft.com/office/officeart/2005/8/layout/target3"/>
    <dgm:cxn modelId="{81D9AA16-8A5C-475D-9B68-87640FF8D5BF}" type="presOf" srcId="{4C35D32F-0EAB-4CD7-82EE-45574DC2A586}" destId="{8BEBB6EC-1DAA-4CAC-8A25-BC0FCBD5DBD5}" srcOrd="0" destOrd="0" presId="urn:microsoft.com/office/officeart/2005/8/layout/target3"/>
    <dgm:cxn modelId="{DE234C95-9FF3-4D1B-AA71-14513AC8E75B}" type="presOf" srcId="{B651F6E3-6281-48DB-9319-2AEAFDAE7572}" destId="{6BB5E863-4638-4E1D-BFDE-399D028AC4ED}" srcOrd="1" destOrd="0" presId="urn:microsoft.com/office/officeart/2005/8/layout/target3"/>
    <dgm:cxn modelId="{6BE32F53-1E09-4CEB-BA76-5919DBDACCCF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EF46E8C-C313-4ACE-AB50-AEB81088424C}" type="presParOf" srcId="{333A1088-737F-45CB-B68E-254E46348037}" destId="{F5ABB229-8D3B-4694-996A-96F23CF14429}" srcOrd="0" destOrd="0" presId="urn:microsoft.com/office/officeart/2005/8/layout/target3"/>
    <dgm:cxn modelId="{A30D4376-093F-4AA9-8B0E-D420B000F1EE}" type="presParOf" srcId="{333A1088-737F-45CB-B68E-254E46348037}" destId="{F41139FD-01EE-4571-8B17-4FB00FC51163}" srcOrd="1" destOrd="0" presId="urn:microsoft.com/office/officeart/2005/8/layout/target3"/>
    <dgm:cxn modelId="{4C97BA2E-294F-4079-80A6-8BB2AEFE9C45}" type="presParOf" srcId="{333A1088-737F-45CB-B68E-254E46348037}" destId="{D005CE8C-CC26-4C3E-AC11-E15060ECD759}" srcOrd="2" destOrd="0" presId="urn:microsoft.com/office/officeart/2005/8/layout/target3"/>
    <dgm:cxn modelId="{211D1050-5CB1-4DEF-9B5C-F052C3CAA850}" type="presParOf" srcId="{333A1088-737F-45CB-B68E-254E46348037}" destId="{2C702D82-9B77-49B7-9568-BB8EB47C3372}" srcOrd="3" destOrd="0" presId="urn:microsoft.com/office/officeart/2005/8/layout/target3"/>
    <dgm:cxn modelId="{C8AAA6A5-8A3B-4D24-B4F7-5841EBFC791E}" type="presParOf" srcId="{333A1088-737F-45CB-B68E-254E46348037}" destId="{A52A0455-90FF-4808-ABD0-F02540D31D5A}" srcOrd="4" destOrd="0" presId="urn:microsoft.com/office/officeart/2005/8/layout/target3"/>
    <dgm:cxn modelId="{DFF7C60F-2E09-4E07-B21B-A0A6980F5318}" type="presParOf" srcId="{333A1088-737F-45CB-B68E-254E46348037}" destId="{6140AFEC-043D-4C43-A2F9-D0F5331DF3A3}" srcOrd="5" destOrd="0" presId="urn:microsoft.com/office/officeart/2005/8/layout/target3"/>
    <dgm:cxn modelId="{D5B045BC-20C5-4226-9884-D1161DBB2CDA}" type="presParOf" srcId="{333A1088-737F-45CB-B68E-254E46348037}" destId="{9358AC05-5D7D-4327-9F80-1AD486AEA664}" srcOrd="6" destOrd="0" presId="urn:microsoft.com/office/officeart/2005/8/layout/target3"/>
    <dgm:cxn modelId="{F5CB956E-D48D-4DB8-AFEB-300C0CE017B6}" type="presParOf" srcId="{333A1088-737F-45CB-B68E-254E46348037}" destId="{313FC574-E1CD-4FB4-B054-0B805CE0447D}" srcOrd="7" destOrd="0" presId="urn:microsoft.com/office/officeart/2005/8/layout/target3"/>
    <dgm:cxn modelId="{20349F18-A670-4562-8E5A-532185C526A9}" type="presParOf" srcId="{333A1088-737F-45CB-B68E-254E46348037}" destId="{619D679B-A015-4ECF-8348-D1034C574F40}" srcOrd="8" destOrd="0" presId="urn:microsoft.com/office/officeart/2005/8/layout/target3"/>
    <dgm:cxn modelId="{A0CCDC9D-32C7-4885-A147-D4F7ED1B54DF}" type="presParOf" srcId="{333A1088-737F-45CB-B68E-254E46348037}" destId="{322283A8-4A27-4CDA-BAE3-F381106A9174}" srcOrd="9" destOrd="0" presId="urn:microsoft.com/office/officeart/2005/8/layout/target3"/>
    <dgm:cxn modelId="{B1423868-F3FB-44C2-AA7C-E0778DF4548D}" type="presParOf" srcId="{333A1088-737F-45CB-B68E-254E46348037}" destId="{FFC9F71D-1B4F-4AD9-A4A6-86ADEFC8AF5C}" srcOrd="10" destOrd="0" presId="urn:microsoft.com/office/officeart/2005/8/layout/target3"/>
    <dgm:cxn modelId="{B5D702C3-9EA2-4688-880C-6A9C0C69630D}" type="presParOf" srcId="{333A1088-737F-45CB-B68E-254E46348037}" destId="{25B08C86-7E15-44DC-BE7F-FFB55DD49D12}" srcOrd="11" destOrd="0" presId="urn:microsoft.com/office/officeart/2005/8/layout/target3"/>
    <dgm:cxn modelId="{16D5BEF1-A34D-4FBB-BC72-FCB9E8F10C47}" type="presParOf" srcId="{333A1088-737F-45CB-B68E-254E46348037}" destId="{76644BE8-9D7C-4C09-B250-3D10AF48CBB7}" srcOrd="12" destOrd="0" presId="urn:microsoft.com/office/officeart/2005/8/layout/target3"/>
    <dgm:cxn modelId="{94E37D5B-0FA3-4F3C-BCC2-2865B72CD2C4}" type="presParOf" srcId="{333A1088-737F-45CB-B68E-254E46348037}" destId="{EE85B701-7295-41C0-BA7A-34D3756A2AE6}" srcOrd="13" destOrd="0" presId="urn:microsoft.com/office/officeart/2005/8/layout/target3"/>
    <dgm:cxn modelId="{3C0A4C93-86CE-45A0-ABA2-2CC392514E33}" type="presParOf" srcId="{333A1088-737F-45CB-B68E-254E46348037}" destId="{8BEBB6EC-1DAA-4CAC-8A25-BC0FCBD5DBD5}" srcOrd="14" destOrd="0" presId="urn:microsoft.com/office/officeart/2005/8/layout/target3"/>
    <dgm:cxn modelId="{871A6AEC-79CF-4ED6-9755-788B3CE5600A}" type="presParOf" srcId="{333A1088-737F-45CB-B68E-254E46348037}" destId="{AED2198E-93D5-4001-81B4-73124B309672}" srcOrd="15" destOrd="0" presId="urn:microsoft.com/office/officeart/2005/8/layout/target3"/>
    <dgm:cxn modelId="{4388F64E-4274-4167-AC57-A1FD281E9D8D}" type="presParOf" srcId="{333A1088-737F-45CB-B68E-254E46348037}" destId="{2BE915AB-18AA-4053-B92C-3BFC9ED204BB}" srcOrd="16" destOrd="0" presId="urn:microsoft.com/office/officeart/2005/8/layout/target3"/>
    <dgm:cxn modelId="{E898C62A-4BFB-4D30-8B7C-5349866B5AAB}" type="presParOf" srcId="{333A1088-737F-45CB-B68E-254E46348037}" destId="{6BB5E863-4638-4E1D-BFDE-399D028AC4ED}" srcOrd="17" destOrd="0" presId="urn:microsoft.com/office/officeart/2005/8/layout/target3"/>
    <dgm:cxn modelId="{61AA9F52-F1C4-417E-A82F-F0F57961B656}" type="presParOf" srcId="{333A1088-737F-45CB-B68E-254E46348037}" destId="{5A5FFA88-C948-4069-8E93-59FA12366E83}" srcOrd="18" destOrd="0" presId="urn:microsoft.com/office/officeart/2005/8/layout/target3"/>
    <dgm:cxn modelId="{DDB253F0-369B-4FC1-A12A-2059BDA6C93A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err="1" smtClean="0"/>
            <a:t>RNDr.Ivana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Řehková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NÁZEV:VY_32_INOVACE_3.2.5.2.R03_počítání s celými čísly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Matematika 7. ročník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EF99855-D03B-4B5C-9C6F-30BA452E6845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01FA80-9374-477D-A01A-74637B30B0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04332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EA2A1A-F3EC-4D16-A688-71107FCB3E0F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F8DC66-7F6A-4321-8F6E-3384197040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8339738"/>
      </p:ext>
    </p:extLst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EA2A1A-F3EC-4D16-A688-71107FCB3E0F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F8DC66-7F6A-4321-8F6E-3384197040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8926115"/>
      </p:ext>
    </p:extLst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EA2A1A-F3EC-4D16-A688-71107FCB3E0F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F8DC66-7F6A-4321-8F6E-3384197040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658489"/>
      </p:ext>
    </p:extLst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EA2A1A-F3EC-4D16-A688-71107FCB3E0F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F8DC66-7F6A-4321-8F6E-3384197040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14402"/>
      </p:ext>
    </p:extLst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EA2A1A-F3EC-4D16-A688-71107FCB3E0F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F8DC66-7F6A-4321-8F6E-3384197040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3823725"/>
      </p:ext>
    </p:extLst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EA2A1A-F3EC-4D16-A688-71107FCB3E0F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F8DC66-7F6A-4321-8F6E-3384197040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8423891"/>
      </p:ext>
    </p:extLst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EA2A1A-F3EC-4D16-A688-71107FCB3E0F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F8DC66-7F6A-4321-8F6E-3384197040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5378533"/>
      </p:ext>
    </p:extLst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EA2A1A-F3EC-4D16-A688-71107FCB3E0F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F8DC66-7F6A-4321-8F6E-3384197040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2948923"/>
      </p:ext>
    </p:extLst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EA2A1A-F3EC-4D16-A688-71107FCB3E0F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F8DC66-7F6A-4321-8F6E-3384197040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3858330"/>
      </p:ext>
    </p:extLst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EA2A1A-F3EC-4D16-A688-71107FCB3E0F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F8DC66-7F6A-4321-8F6E-3384197040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5634622"/>
      </p:ext>
    </p:extLst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EA2A1A-F3EC-4D16-A688-71107FCB3E0F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F8DC66-7F6A-4321-8F6E-3384197040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7777517"/>
      </p:ext>
    </p:extLst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EA2A1A-F3EC-4D16-A688-71107FCB3E0F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F8DC66-7F6A-4321-8F6E-3384197040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26685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push dir="u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07229612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739196" y="256490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721462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Prezentace je určena k zopakování tématu </a:t>
            </a:r>
            <a:r>
              <a:rPr lang="cs-CZ" dirty="0" smtClean="0"/>
              <a:t>:“Početní </a:t>
            </a:r>
            <a:r>
              <a:rPr lang="cs-CZ" dirty="0" smtClean="0"/>
              <a:t>výkony s celými </a:t>
            </a:r>
            <a:r>
              <a:rPr lang="cs-CZ" dirty="0" smtClean="0"/>
              <a:t>čísly“. </a:t>
            </a:r>
            <a:r>
              <a:rPr lang="cs-CZ" dirty="0" smtClean="0"/>
              <a:t>Žáci si zopakují pravidla, pak doplňují příklady v tabulce. Správné řešení se odkryje po kliknutí. Na konci jsou zařazeny složitější příklady, je nutné zopakovat pořadí početních operací a přednost závorek. Řešení se opět odkryje po kliknutí.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134826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Zopakujte si:</a:t>
            </a:r>
            <a:br>
              <a:rPr lang="cs-CZ" dirty="0" smtClean="0"/>
            </a:br>
            <a:r>
              <a:rPr lang="cs-CZ" dirty="0" smtClean="0"/>
              <a:t>Sčítání a odčítání celých čísel.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 číselné ose pomocí barevných fixů zobrazujte celá čísla a příklady na jejich sčítání a odčítání. Formulujte pravidla.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1026" name="Picture 2" descr="C:\Users\ivana\AppData\Local\Temp\geogebra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92" y="4077072"/>
            <a:ext cx="9046482" cy="8138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3965508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Doplňte tabulku: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59818116"/>
              </p:ext>
            </p:extLst>
          </p:nvPr>
        </p:nvGraphicFramePr>
        <p:xfrm>
          <a:off x="457200" y="1600200"/>
          <a:ext cx="8229600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+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+1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 +2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+8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-5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-14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Obdélník 4"/>
          <p:cNvSpPr/>
          <p:nvPr/>
        </p:nvSpPr>
        <p:spPr>
          <a:xfrm>
            <a:off x="1403648" y="2060848"/>
            <a:ext cx="288032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195736" y="2060848"/>
            <a:ext cx="576064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987824" y="2060848"/>
            <a:ext cx="504056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851920" y="2060848"/>
            <a:ext cx="288032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644008" y="2060848"/>
            <a:ext cx="288032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508104" y="2060848"/>
            <a:ext cx="288032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300192" y="2060848"/>
            <a:ext cx="288032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7164288" y="2060848"/>
            <a:ext cx="288032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956376" y="2060848"/>
            <a:ext cx="288032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ivana\AppData\Local\Microsoft\Windows\Temporary Internet Files\Content.IE5\VHN3382D\MP90043953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1692" y="3212976"/>
            <a:ext cx="3920480" cy="2609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7473623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Zopakujte si:</a:t>
            </a:r>
            <a:br>
              <a:rPr lang="cs-CZ" dirty="0" smtClean="0"/>
            </a:br>
            <a:r>
              <a:rPr lang="cs-CZ" dirty="0" smtClean="0"/>
              <a:t>Násobení celých čísel.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+ . + = +</a:t>
            </a:r>
          </a:p>
          <a:p>
            <a:r>
              <a:rPr lang="cs-CZ" dirty="0" smtClean="0"/>
              <a:t>+ . - = -</a:t>
            </a:r>
          </a:p>
          <a:p>
            <a:r>
              <a:rPr lang="cs-CZ" dirty="0" smtClean="0"/>
              <a:t>- . + = -</a:t>
            </a:r>
          </a:p>
          <a:p>
            <a:r>
              <a:rPr lang="cs-CZ" dirty="0" smtClean="0"/>
              <a:t>- . - = +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</p:txBody>
      </p:sp>
      <p:pic>
        <p:nvPicPr>
          <p:cNvPr id="2050" name="Picture 2" descr="C:\Users\ivana\AppData\Local\Microsoft\Windows\Temporary Internet Files\Content.IE5\BPJFRPEV\MP90043948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1916832"/>
            <a:ext cx="4710411" cy="3144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3525070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Doplňte tabulku: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64343480"/>
              </p:ext>
            </p:extLst>
          </p:nvPr>
        </p:nvGraphicFramePr>
        <p:xfrm>
          <a:off x="1524000" y="1397000"/>
          <a:ext cx="6096000" cy="74168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+1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-3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15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-15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-30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Obdélník 4"/>
          <p:cNvSpPr/>
          <p:nvPr/>
        </p:nvSpPr>
        <p:spPr>
          <a:xfrm>
            <a:off x="2195736" y="1844824"/>
            <a:ext cx="36004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771800" y="1844824"/>
            <a:ext cx="432048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419872" y="1844824"/>
            <a:ext cx="36004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067944" y="1844824"/>
            <a:ext cx="36004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572000" y="1844824"/>
            <a:ext cx="50405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220072" y="1844824"/>
            <a:ext cx="432048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868144" y="1844824"/>
            <a:ext cx="36004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516216" y="1844824"/>
            <a:ext cx="36004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7092280" y="1844824"/>
            <a:ext cx="36004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 descr="C:\Users\ivana\AppData\Local\Microsoft\Windows\Temporary Internet Files\Content.IE5\VHN3382D\MP90043946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1249" y="2852936"/>
            <a:ext cx="2566416" cy="320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635368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Zopakujte si:</a:t>
            </a:r>
            <a:br>
              <a:rPr lang="cs-CZ" dirty="0" smtClean="0"/>
            </a:br>
            <a:r>
              <a:rPr lang="cs-CZ" dirty="0" smtClean="0"/>
              <a:t>Dělení celých čísel.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+ : + = +</a:t>
            </a:r>
          </a:p>
          <a:p>
            <a:r>
              <a:rPr lang="cs-CZ" dirty="0" smtClean="0"/>
              <a:t>+ : - = -</a:t>
            </a:r>
          </a:p>
          <a:p>
            <a:r>
              <a:rPr lang="cs-CZ" dirty="0" smtClean="0"/>
              <a:t>- : + = -</a:t>
            </a:r>
          </a:p>
          <a:p>
            <a:r>
              <a:rPr lang="cs-CZ" dirty="0" smtClean="0"/>
              <a:t>- : - = +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Osmicípá hvězda 3"/>
          <p:cNvSpPr/>
          <p:nvPr/>
        </p:nvSpPr>
        <p:spPr>
          <a:xfrm>
            <a:off x="3059832" y="3717032"/>
            <a:ext cx="3672408" cy="2232248"/>
          </a:xfrm>
          <a:prstGeom prst="star8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Nulou nelze dělit!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29806104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Doplňte tabulku: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66135344"/>
              </p:ext>
            </p:extLst>
          </p:nvPr>
        </p:nvGraphicFramePr>
        <p:xfrm>
          <a:off x="457200" y="1600200"/>
          <a:ext cx="8229600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+2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Obdélník 4"/>
          <p:cNvSpPr/>
          <p:nvPr/>
        </p:nvSpPr>
        <p:spPr>
          <a:xfrm>
            <a:off x="1403648" y="1988840"/>
            <a:ext cx="36004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123728" y="1988840"/>
            <a:ext cx="43204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915816" y="1988840"/>
            <a:ext cx="43204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779912" y="1988840"/>
            <a:ext cx="43204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644008" y="1988840"/>
            <a:ext cx="43204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436096" y="1988840"/>
            <a:ext cx="36004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300192" y="1988840"/>
            <a:ext cx="36004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092280" y="1988840"/>
            <a:ext cx="43204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7956376" y="1988840"/>
            <a:ext cx="43204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98" name="Picture 2" descr="C:\Users\ivana\AppData\Local\Microsoft\Windows\Temporary Internet Files\Content.IE5\KO5MMGFY\MP90043948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3356992"/>
            <a:ext cx="2113792" cy="2816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8455263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Vypočítejte: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( -6 + 4). (+8 +2)= -20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(+7 +5) : ( -3-1) = -3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( -9-11) – (-6).(+3) = -2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(+6) – ( -8) + (+25): (-5) = 9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491880" y="1772816"/>
            <a:ext cx="864096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419872" y="2852936"/>
            <a:ext cx="648072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743908" y="4005064"/>
            <a:ext cx="68407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644008" y="5229200"/>
            <a:ext cx="72008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Veselý obličej 3"/>
          <p:cNvSpPr/>
          <p:nvPr/>
        </p:nvSpPr>
        <p:spPr>
          <a:xfrm>
            <a:off x="6084168" y="2204864"/>
            <a:ext cx="1944216" cy="2088232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316525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i="1" dirty="0"/>
              <a:t>Matematika pro 7. ročník ZŠ</a:t>
            </a:r>
            <a:r>
              <a:rPr lang="cs-CZ" dirty="0"/>
              <a:t>: </a:t>
            </a:r>
            <a:r>
              <a:rPr lang="cs-CZ" i="1" dirty="0"/>
              <a:t>1.díl</a:t>
            </a:r>
            <a:r>
              <a:rPr lang="cs-CZ" dirty="0"/>
              <a:t>. Praha 2: SPN, 1999. ISBN 80-85937-78-6. </a:t>
            </a:r>
            <a:endParaRPr lang="cs-CZ" dirty="0" smtClean="0"/>
          </a:p>
          <a:p>
            <a:r>
              <a:rPr lang="cs-CZ" dirty="0" smtClean="0">
                <a:hlinkClick r:id="rId2"/>
              </a:rPr>
              <a:t>www.microsoft.com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1166890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46</TotalTime>
  <Words>345</Words>
  <Application>Microsoft Office PowerPoint</Application>
  <PresentationFormat>Předvádění na obrazovce (4:3)</PresentationFormat>
  <Paragraphs>98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Anotace:</vt:lpstr>
      <vt:lpstr>Zopakujte si: Sčítání a odčítání celých čísel.</vt:lpstr>
      <vt:lpstr>Doplňte tabulku:</vt:lpstr>
      <vt:lpstr>Zopakujte si: Násobení celých čísel.</vt:lpstr>
      <vt:lpstr>Doplňte tabulku:</vt:lpstr>
      <vt:lpstr>Zopakujte si: Dělení celých čísel.</vt:lpstr>
      <vt:lpstr>Doplňte tabulku:</vt:lpstr>
      <vt:lpstr>Vypočítejte: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Anotace:</dc:title>
  <dc:creator>ivana</dc:creator>
  <cp:lastModifiedBy>ivana</cp:lastModifiedBy>
  <cp:revision>7</cp:revision>
  <dcterms:created xsi:type="dcterms:W3CDTF">2012-02-05T18:38:50Z</dcterms:created>
  <dcterms:modified xsi:type="dcterms:W3CDTF">2012-06-22T15:09:09Z</dcterms:modified>
</cp:coreProperties>
</file>