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0"/>
  </p:notesMasterIdLst>
  <p:sldIdLst>
    <p:sldId id="261" r:id="rId3"/>
    <p:sldId id="257" r:id="rId4"/>
    <p:sldId id="256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NÁZEV:VY_32_INOVACE_3.2.5.2.R04_ Racionální čísla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CE0B78F-B56E-4DEA-97AC-0E24BBD9F9DF}" type="presOf" srcId="{D1D4F407-5343-4D3F-B5B9-D407B03CAEB4}" destId="{AED2198E-93D5-4001-81B4-73124B309672}" srcOrd="1" destOrd="0" presId="urn:microsoft.com/office/officeart/2005/8/layout/target3"/>
    <dgm:cxn modelId="{A37F676B-30E8-445F-94E3-D20C34842BF0}" type="presOf" srcId="{D1D4F407-5343-4D3F-B5B9-D407B03CAEB4}" destId="{D005CE8C-CC26-4C3E-AC11-E15060ECD759}" srcOrd="0" destOrd="0" presId="urn:microsoft.com/office/officeart/2005/8/layout/target3"/>
    <dgm:cxn modelId="{D03262FB-81B9-4B1F-9C74-1030913A46CD}" type="presOf" srcId="{4C35D32F-0EAB-4CD7-82EE-45574DC2A586}" destId="{8BEBB6EC-1DAA-4CAC-8A25-BC0FCBD5DBD5}" srcOrd="0" destOrd="0" presId="urn:microsoft.com/office/officeart/2005/8/layout/target3"/>
    <dgm:cxn modelId="{C841721F-C335-423D-B593-6CEAA34F364B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563BAB5-F4D0-4876-B9FE-C51451715B3F}" type="presOf" srcId="{4C35D32F-0EAB-4CD7-82EE-45574DC2A586}" destId="{890E4F0B-2866-4A3F-A3C7-2A14B1797930}" srcOrd="1" destOrd="0" presId="urn:microsoft.com/office/officeart/2005/8/layout/target3"/>
    <dgm:cxn modelId="{3FB06AEB-7026-4973-BA54-B540E4C72C89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4D3140D-0C1C-4C15-AC26-9E4008537D55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0748C74-3EAC-475A-9E08-92261DBF6248}" type="presOf" srcId="{757F3AB3-0718-4624-B441-E567A8F0AB56}" destId="{333A1088-737F-45CB-B68E-254E46348037}" srcOrd="0" destOrd="0" presId="urn:microsoft.com/office/officeart/2005/8/layout/target3"/>
    <dgm:cxn modelId="{CEFBBE23-7186-488D-AF63-ED7DB21D497E}" type="presOf" srcId="{B651F6E3-6281-48DB-9319-2AEAFDAE7572}" destId="{619D679B-A015-4ECF-8348-D1034C574F40}" srcOrd="0" destOrd="0" presId="urn:microsoft.com/office/officeart/2005/8/layout/target3"/>
    <dgm:cxn modelId="{0E617252-AB1D-446D-BD53-9FC0B88849D4}" type="presOf" srcId="{B651F6E3-6281-48DB-9319-2AEAFDAE7572}" destId="{6BB5E863-4638-4E1D-BFDE-399D028AC4ED}" srcOrd="1" destOrd="0" presId="urn:microsoft.com/office/officeart/2005/8/layout/target3"/>
    <dgm:cxn modelId="{5A5DB4CF-D4ED-41BB-8D87-F5AFB6F51F62}" type="presOf" srcId="{D8197B8C-B260-4A16-BDF4-0947B075E274}" destId="{25B08C86-7E15-44DC-BE7F-FFB55DD49D12}" srcOrd="0" destOrd="0" presId="urn:microsoft.com/office/officeart/2005/8/layout/target3"/>
    <dgm:cxn modelId="{DEB1DB7B-0A98-463D-8706-E9296FDE4FFE}" type="presParOf" srcId="{333A1088-737F-45CB-B68E-254E46348037}" destId="{F5ABB229-8D3B-4694-996A-96F23CF14429}" srcOrd="0" destOrd="0" presId="urn:microsoft.com/office/officeart/2005/8/layout/target3"/>
    <dgm:cxn modelId="{1183FB7E-BE33-462C-83A1-7B341392BFE6}" type="presParOf" srcId="{333A1088-737F-45CB-B68E-254E46348037}" destId="{F41139FD-01EE-4571-8B17-4FB00FC51163}" srcOrd="1" destOrd="0" presId="urn:microsoft.com/office/officeart/2005/8/layout/target3"/>
    <dgm:cxn modelId="{719D49C3-39C1-44C1-99DF-1024E438A556}" type="presParOf" srcId="{333A1088-737F-45CB-B68E-254E46348037}" destId="{D005CE8C-CC26-4C3E-AC11-E15060ECD759}" srcOrd="2" destOrd="0" presId="urn:microsoft.com/office/officeart/2005/8/layout/target3"/>
    <dgm:cxn modelId="{EAB2F527-E0F9-4CB0-9CA4-541B89CDF60B}" type="presParOf" srcId="{333A1088-737F-45CB-B68E-254E46348037}" destId="{2C702D82-9B77-49B7-9568-BB8EB47C3372}" srcOrd="3" destOrd="0" presId="urn:microsoft.com/office/officeart/2005/8/layout/target3"/>
    <dgm:cxn modelId="{D187F8B5-80C7-40DA-8592-A13CB477FAF5}" type="presParOf" srcId="{333A1088-737F-45CB-B68E-254E46348037}" destId="{A52A0455-90FF-4808-ABD0-F02540D31D5A}" srcOrd="4" destOrd="0" presId="urn:microsoft.com/office/officeart/2005/8/layout/target3"/>
    <dgm:cxn modelId="{66BE8089-131B-4697-B0BC-E57D0CB1FEFE}" type="presParOf" srcId="{333A1088-737F-45CB-B68E-254E46348037}" destId="{6140AFEC-043D-4C43-A2F9-D0F5331DF3A3}" srcOrd="5" destOrd="0" presId="urn:microsoft.com/office/officeart/2005/8/layout/target3"/>
    <dgm:cxn modelId="{8F635D48-1BE1-45EA-A37F-F55865D0A6DE}" type="presParOf" srcId="{333A1088-737F-45CB-B68E-254E46348037}" destId="{9358AC05-5D7D-4327-9F80-1AD486AEA664}" srcOrd="6" destOrd="0" presId="urn:microsoft.com/office/officeart/2005/8/layout/target3"/>
    <dgm:cxn modelId="{E97D674A-6A9A-4351-8D64-4CF4E5DD29A5}" type="presParOf" srcId="{333A1088-737F-45CB-B68E-254E46348037}" destId="{313FC574-E1CD-4FB4-B054-0B805CE0447D}" srcOrd="7" destOrd="0" presId="urn:microsoft.com/office/officeart/2005/8/layout/target3"/>
    <dgm:cxn modelId="{A10EFF60-698E-4C43-BE03-54E92B5A6949}" type="presParOf" srcId="{333A1088-737F-45CB-B68E-254E46348037}" destId="{619D679B-A015-4ECF-8348-D1034C574F40}" srcOrd="8" destOrd="0" presId="urn:microsoft.com/office/officeart/2005/8/layout/target3"/>
    <dgm:cxn modelId="{80757CD4-3B21-420F-B113-3FF161B43F73}" type="presParOf" srcId="{333A1088-737F-45CB-B68E-254E46348037}" destId="{322283A8-4A27-4CDA-BAE3-F381106A9174}" srcOrd="9" destOrd="0" presId="urn:microsoft.com/office/officeart/2005/8/layout/target3"/>
    <dgm:cxn modelId="{B4820D60-F885-42C2-ACA5-FA25C59A186E}" type="presParOf" srcId="{333A1088-737F-45CB-B68E-254E46348037}" destId="{FFC9F71D-1B4F-4AD9-A4A6-86ADEFC8AF5C}" srcOrd="10" destOrd="0" presId="urn:microsoft.com/office/officeart/2005/8/layout/target3"/>
    <dgm:cxn modelId="{C67810B1-128A-403B-A716-69FDB37B2E93}" type="presParOf" srcId="{333A1088-737F-45CB-B68E-254E46348037}" destId="{25B08C86-7E15-44DC-BE7F-FFB55DD49D12}" srcOrd="11" destOrd="0" presId="urn:microsoft.com/office/officeart/2005/8/layout/target3"/>
    <dgm:cxn modelId="{356F6EB3-4012-40A9-AC9D-CD0BB2BC0416}" type="presParOf" srcId="{333A1088-737F-45CB-B68E-254E46348037}" destId="{76644BE8-9D7C-4C09-B250-3D10AF48CBB7}" srcOrd="12" destOrd="0" presId="urn:microsoft.com/office/officeart/2005/8/layout/target3"/>
    <dgm:cxn modelId="{A4953C66-DF31-43E5-B36B-40A29EC724D3}" type="presParOf" srcId="{333A1088-737F-45CB-B68E-254E46348037}" destId="{EE85B701-7295-41C0-BA7A-34D3756A2AE6}" srcOrd="13" destOrd="0" presId="urn:microsoft.com/office/officeart/2005/8/layout/target3"/>
    <dgm:cxn modelId="{1D6DF67E-8A14-4F9B-B152-D6BC5E507591}" type="presParOf" srcId="{333A1088-737F-45CB-B68E-254E46348037}" destId="{8BEBB6EC-1DAA-4CAC-8A25-BC0FCBD5DBD5}" srcOrd="14" destOrd="0" presId="urn:microsoft.com/office/officeart/2005/8/layout/target3"/>
    <dgm:cxn modelId="{84EC200F-BE0E-4F9B-ADBF-1609B4295035}" type="presParOf" srcId="{333A1088-737F-45CB-B68E-254E46348037}" destId="{AED2198E-93D5-4001-81B4-73124B309672}" srcOrd="15" destOrd="0" presId="urn:microsoft.com/office/officeart/2005/8/layout/target3"/>
    <dgm:cxn modelId="{8E9CAD0F-91BB-4FAD-A947-C505C544733D}" type="presParOf" srcId="{333A1088-737F-45CB-B68E-254E46348037}" destId="{2BE915AB-18AA-4053-B92C-3BFC9ED204BB}" srcOrd="16" destOrd="0" presId="urn:microsoft.com/office/officeart/2005/8/layout/target3"/>
    <dgm:cxn modelId="{037B9667-EF40-4BB7-9D98-A476EB270649}" type="presParOf" srcId="{333A1088-737F-45CB-B68E-254E46348037}" destId="{6BB5E863-4638-4E1D-BFDE-399D028AC4ED}" srcOrd="17" destOrd="0" presId="urn:microsoft.com/office/officeart/2005/8/layout/target3"/>
    <dgm:cxn modelId="{3944B7BB-482D-4AED-99A6-4AC68D15F28F}" type="presParOf" srcId="{333A1088-737F-45CB-B68E-254E46348037}" destId="{5A5FFA88-C948-4069-8E93-59FA12366E83}" srcOrd="18" destOrd="0" presId="urn:microsoft.com/office/officeart/2005/8/layout/target3"/>
    <dgm:cxn modelId="{EFBF8576-202A-4BDA-8924-8A2660AD3F9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NÁZEV:VY_32_INOVACE_3.2.5.2.R04_ Racionální čísla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319CD9-F02F-47B5-8117-653A155701BD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F95B34-2CDC-4EAB-B9E5-EF7703EF30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8685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01826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06029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76628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70476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53959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26781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25194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36978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54412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18019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4328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76A8A2C-9DA4-4A3F-98D5-517347B0753F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F5D7785-2DA6-4986-B0E0-A03F4E8BA0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5751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729607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8016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na závěr tématu </a:t>
            </a:r>
            <a:r>
              <a:rPr lang="cs-CZ" dirty="0" smtClean="0"/>
              <a:t>                   k opakování </a:t>
            </a:r>
            <a:r>
              <a:rPr lang="cs-CZ" dirty="0" smtClean="0"/>
              <a:t>početních operací s celými čísly a k jejich procvičení. </a:t>
            </a:r>
          </a:p>
          <a:p>
            <a:r>
              <a:rPr lang="cs-CZ" dirty="0" smtClean="0"/>
              <a:t>Žáci doplňují tabulku. Počítá každý sám, kontrolují si po rozkrytí podle tabule. </a:t>
            </a:r>
            <a:r>
              <a:rPr lang="cs-CZ" dirty="0" smtClean="0"/>
              <a:t>                Na </a:t>
            </a:r>
            <a:r>
              <a:rPr lang="cs-CZ" dirty="0" smtClean="0"/>
              <a:t>závěr je připravena soutěž ve dvojicích. Výsledek příkladů se objeví </a:t>
            </a:r>
            <a:r>
              <a:rPr lang="cs-CZ" dirty="0" smtClean="0"/>
              <a:t>              po kliknutí - </a:t>
            </a:r>
            <a:r>
              <a:rPr lang="cs-CZ" dirty="0" smtClean="0"/>
              <a:t>čas určuje sám učitel </a:t>
            </a:r>
            <a:r>
              <a:rPr lang="cs-CZ" dirty="0" smtClean="0"/>
              <a:t>              podle </a:t>
            </a:r>
            <a:r>
              <a:rPr lang="cs-CZ" dirty="0" smtClean="0"/>
              <a:t>pracovního tempa třídy.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113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Početní výkony </a:t>
            </a:r>
            <a:r>
              <a:rPr lang="cs-CZ" dirty="0" smtClean="0"/>
              <a:t>                   s </a:t>
            </a:r>
            <a:r>
              <a:rPr lang="cs-CZ" dirty="0" smtClean="0"/>
              <a:t>racionálními čísly.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2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tabulku: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661691661"/>
                  </p:ext>
                </p:extLst>
              </p:nvPr>
            </p:nvGraphicFramePr>
            <p:xfrm>
              <a:off x="457200" y="1600200"/>
              <a:ext cx="8229600" cy="2969959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45920"/>
                    <a:gridCol w="1645920"/>
                    <a:gridCol w="1645920"/>
                    <a:gridCol w="1645920"/>
                    <a:gridCol w="1645920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 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b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err="1" smtClean="0"/>
                            <a:t>a+b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a</a:t>
                          </a:r>
                          <a:r>
                            <a:rPr lang="cs-CZ" baseline="0" dirty="0" smtClean="0"/>
                            <a:t> - b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err="1" smtClean="0"/>
                            <a:t>a.b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0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cs-CZ" sz="2000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6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5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28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15</m:t>
                                  </m:r>
                                </m:den>
                              </m:f>
                            </m:oMath>
                          </a14:m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defTabSz="91440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1800" dirty="0" smtClean="0"/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18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800" b="0" i="1" smtClean="0">
                                      <a:latin typeface="Cambria Math"/>
                                    </a:rPr>
                                    <m:t>8</m:t>
                                  </m:r>
                                </m:num>
                                <m:den>
                                  <m:r>
                                    <a:rPr lang="cs-CZ" sz="1800" b="0" i="1" smtClean="0">
                                      <a:latin typeface="Cambria Math"/>
                                    </a:rPr>
                                    <m:t>15</m:t>
                                  </m:r>
                                </m:den>
                              </m:f>
                            </m:oMath>
                          </a14:m>
                          <a:endParaRPr lang="cs-CZ" sz="1800" dirty="0"/>
                        </a:p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5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      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      0,5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oMath>
                          </a14:m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8</m:t>
                                  </m:r>
                                </m:den>
                              </m:f>
                            </m:oMath>
                          </a14:m>
                          <a:endParaRPr lang="cs-CZ" sz="2000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     -0,3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    - 2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-</a:t>
                          </a:r>
                          <a:r>
                            <a:rPr lang="cs-CZ" baseline="0" dirty="0" smtClean="0"/>
                            <a:t> 2,3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1,7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0,6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     -1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  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15</m:t>
                                  </m:r>
                                </m:den>
                              </m:f>
                            </m:oMath>
                          </a14:m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15</m:t>
                                  </m:r>
                                </m:den>
                              </m:f>
                            </m:oMath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17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15</m:t>
                                  </m:r>
                                </m:den>
                              </m:f>
                            </m:oMath>
                          </a14:m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18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800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1800" b="0" i="1" smtClean="0">
                                      <a:latin typeface="Cambria Math"/>
                                    </a:rPr>
                                    <m:t>15</m:t>
                                  </m:r>
                                </m:den>
                              </m:f>
                            </m:oMath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   +1,5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   - 0,7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0,8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2,2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-1,05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2661691661"/>
                  </p:ext>
                </p:extLst>
              </p:nvPr>
            </p:nvGraphicFramePr>
            <p:xfrm>
              <a:off x="457200" y="1600200"/>
              <a:ext cx="8229600" cy="2969959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45920"/>
                    <a:gridCol w="1645920"/>
                    <a:gridCol w="1645920"/>
                    <a:gridCol w="1645920"/>
                    <a:gridCol w="1645920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 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b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err="1" smtClean="0"/>
                            <a:t>a+b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a</a:t>
                          </a:r>
                          <a:r>
                            <a:rPr lang="cs-CZ" baseline="0" dirty="0" smtClean="0"/>
                            <a:t> - b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err="1" smtClean="0"/>
                            <a:t>a.b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75539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53226" r="-400000" b="-25806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000" t="-53226" r="-300000" b="-25806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000" t="-53226" r="-200000" b="-25806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0000" t="-53226" r="-100000" b="-25806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00000" t="-53226" b="-258065"/>
                          </a:stretch>
                        </a:blipFill>
                      </a:tcPr>
                    </a:tc>
                  </a:tr>
                  <a:tr h="5268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220930" r="-400000" b="-27209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      0,5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000" t="-220930" r="-200000" b="-27209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0000" t="-220930" r="-100000" b="-27209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00000" t="-220930" b="-272093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     -0,3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    - 2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-</a:t>
                          </a:r>
                          <a:r>
                            <a:rPr lang="cs-CZ" baseline="0" dirty="0" smtClean="0"/>
                            <a:t> 2,3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1,7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0,6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524383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     -1</a:t>
                          </a:r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000" t="-396512" r="-300000" b="-965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000" t="-396512" r="-200000" b="-965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0000" t="-396512" r="-100000" b="-965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00000" t="-396512" b="-96512"/>
                          </a:stretch>
                        </a:blipFill>
                      </a:tcPr>
                    </a:tc>
                  </a:tr>
                  <a:tr h="396240">
                    <a:tc>
                      <a:txBody>
                        <a:bodyPr/>
                        <a:lstStyle/>
                        <a:p>
                          <a:r>
                            <a:rPr lang="cs-CZ" sz="2000" dirty="0" smtClean="0"/>
                            <a:t>    +1,5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   - 0,7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0,8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2,2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-1,05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p:sp>
        <p:nvSpPr>
          <p:cNvPr id="5" name="Obdélník 4"/>
          <p:cNvSpPr/>
          <p:nvPr/>
        </p:nvSpPr>
        <p:spPr>
          <a:xfrm>
            <a:off x="3858208" y="2027138"/>
            <a:ext cx="936104" cy="259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444864" y="1991618"/>
            <a:ext cx="936104" cy="259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93644" y="1991618"/>
            <a:ext cx="914400" cy="259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52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složitější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Rozdělte se na skupiny po 2. Jeden </a:t>
            </a:r>
            <a:r>
              <a:rPr lang="cs-CZ" dirty="0" smtClean="0"/>
              <a:t>                 ze </a:t>
            </a:r>
            <a:r>
              <a:rPr lang="cs-CZ" dirty="0" smtClean="0"/>
              <a:t>skupiny diktuje druhému příklad a pak dvojice společně příklad řeší. Která skupina příklad vyřeší, než se objeví správný výsledek na tabuli, získává bod.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0738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3600" dirty="0" smtClean="0"/>
                  <a:t>( 0,6 – 3,4) : (-9 + 2)=</a:t>
                </a:r>
              </a:p>
              <a:p>
                <a:endParaRPr lang="cs-CZ" sz="3600" dirty="0"/>
              </a:p>
              <a:p>
                <a:r>
                  <a:rPr lang="cs-CZ" sz="3600" dirty="0" smtClean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36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600" dirty="0" smtClean="0"/>
                  <a:t> ) . (-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29</m:t>
                        </m:r>
                      </m:den>
                    </m:f>
                  </m:oMath>
                </a14:m>
                <a:r>
                  <a:rPr lang="cs-CZ" sz="3600" dirty="0" smtClean="0"/>
                  <a:t> ) =</a:t>
                </a:r>
              </a:p>
              <a:p>
                <a:endParaRPr lang="cs-CZ" sz="3600" dirty="0"/>
              </a:p>
              <a:p>
                <a:r>
                  <a:rPr lang="cs-CZ" sz="3600" dirty="0" smtClean="0"/>
                  <a:t>( -0,5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600" dirty="0" smtClean="0"/>
                  <a:t> ). 0,75=</a:t>
                </a:r>
              </a:p>
              <a:p>
                <a:endParaRPr lang="cs-CZ" sz="3600" dirty="0"/>
              </a:p>
              <a:p>
                <a:r>
                  <a:rPr lang="cs-CZ" sz="3600" dirty="0" smtClean="0"/>
                  <a:t>(-2,5 + 3,359) . (-0,7 +0,7)=</a:t>
                </a:r>
              </a:p>
              <a:p>
                <a:endParaRPr lang="cs-CZ" sz="3600" dirty="0"/>
              </a:p>
              <a:p>
                <a:endParaRPr lang="cs-CZ" sz="36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2022" b="-2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smicípá hvězda 3"/>
          <p:cNvSpPr/>
          <p:nvPr/>
        </p:nvSpPr>
        <p:spPr>
          <a:xfrm>
            <a:off x="6444208" y="1340768"/>
            <a:ext cx="2088232" cy="11521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0,4</a:t>
            </a:r>
            <a:endParaRPr lang="cs-CZ" sz="32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Osmicípá hvězda 4"/>
              <p:cNvSpPr/>
              <p:nvPr/>
            </p:nvSpPr>
            <p:spPr>
              <a:xfrm>
                <a:off x="4860032" y="2492896"/>
                <a:ext cx="2160240" cy="1440160"/>
              </a:xfrm>
              <a:prstGeom prst="star8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5" name="Osmicípá hvězda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2492896"/>
                <a:ext cx="2160240" cy="1440160"/>
              </a:xfrm>
              <a:prstGeom prst="star8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Osmicípá hvězda 5"/>
              <p:cNvSpPr/>
              <p:nvPr/>
            </p:nvSpPr>
            <p:spPr>
              <a:xfrm>
                <a:off x="5292080" y="3959200"/>
                <a:ext cx="2304256" cy="1152128"/>
              </a:xfrm>
              <a:prstGeom prst="star8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6" name="Osmicípá hvězda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3959200"/>
                <a:ext cx="2304256" cy="1152128"/>
              </a:xfrm>
              <a:prstGeom prst="star8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smicípá hvězda 6"/>
          <p:cNvSpPr/>
          <p:nvPr/>
        </p:nvSpPr>
        <p:spPr>
          <a:xfrm>
            <a:off x="7631832" y="5229200"/>
            <a:ext cx="1512168" cy="1008112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0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522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Matematika pro 7. ročník ZŠ</a:t>
            </a:r>
            <a:r>
              <a:rPr lang="cs-CZ" dirty="0"/>
              <a:t>: </a:t>
            </a:r>
            <a:r>
              <a:rPr lang="cs-CZ" i="1" dirty="0"/>
              <a:t>2. díl</a:t>
            </a:r>
            <a:r>
              <a:rPr lang="cs-CZ" dirty="0"/>
              <a:t>. Praha 2: SPN, 1998. ISBN 80-7233-000-4. </a:t>
            </a:r>
          </a:p>
        </p:txBody>
      </p:sp>
    </p:spTree>
    <p:extLst>
      <p:ext uri="{BB962C8B-B14F-4D97-AF65-F5344CB8AC3E}">
        <p14:creationId xmlns:p14="http://schemas.microsoft.com/office/powerpoint/2010/main" xmlns="" val="127942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65</TotalTime>
  <Words>198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Carnival</vt:lpstr>
      <vt:lpstr>Motiv systému Office</vt:lpstr>
      <vt:lpstr>Snímek 1</vt:lpstr>
      <vt:lpstr>Anotace.</vt:lpstr>
      <vt:lpstr>Početní výkony                    s racionálními čísly.</vt:lpstr>
      <vt:lpstr>Doplňte tabulku:</vt:lpstr>
      <vt:lpstr>Řešte složitější úlohy:</vt:lpstr>
      <vt:lpstr>Příklady: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výkony s racionálními čísly.</dc:title>
  <dc:creator>ivana</dc:creator>
  <cp:lastModifiedBy>Dum</cp:lastModifiedBy>
  <cp:revision>10</cp:revision>
  <dcterms:created xsi:type="dcterms:W3CDTF">2012-03-07T16:46:17Z</dcterms:created>
  <dcterms:modified xsi:type="dcterms:W3CDTF">2012-06-23T20:07:49Z</dcterms:modified>
</cp:coreProperties>
</file>