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5"/>
  </p:notesMasterIdLst>
  <p:sldIdLst>
    <p:sldId id="265" r:id="rId3"/>
    <p:sldId id="266" r:id="rId4"/>
    <p:sldId id="256" r:id="rId5"/>
    <p:sldId id="257" r:id="rId6"/>
    <p:sldId id="264" r:id="rId7"/>
    <p:sldId id="258" r:id="rId8"/>
    <p:sldId id="259" r:id="rId9"/>
    <p:sldId id="260" r:id="rId10"/>
    <p:sldId id="263" r:id="rId11"/>
    <p:sldId id="262" r:id="rId12"/>
    <p:sldId id="261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NÁZEV:VY_32_INOVACE_3.2.5.2.R05_ </a:t>
          </a:r>
          <a:r>
            <a:rPr lang="cs-CZ" sz="2000" dirty="0" smtClean="0"/>
            <a:t>Čtyřúhelníky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D5890E-FFED-4FE4-ABA3-746292E805CB}" type="presOf" srcId="{757F3AB3-0718-4624-B441-E567A8F0AB56}" destId="{333A1088-737F-45CB-B68E-254E46348037}" srcOrd="0" destOrd="0" presId="urn:microsoft.com/office/officeart/2005/8/layout/target3"/>
    <dgm:cxn modelId="{CA3EEB9C-5F60-438B-BAAB-7F07F6808136}" type="presOf" srcId="{4C35D32F-0EAB-4CD7-82EE-45574DC2A586}" destId="{890E4F0B-2866-4A3F-A3C7-2A14B1797930}" srcOrd="1" destOrd="0" presId="urn:microsoft.com/office/officeart/2005/8/layout/target3"/>
    <dgm:cxn modelId="{D28174E1-271D-4E03-A53B-5D131EA656AC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B8754F-4C7A-4E2A-8E74-8C79B2E10039}" type="presOf" srcId="{B651F6E3-6281-48DB-9319-2AEAFDAE7572}" destId="{619D679B-A015-4ECF-8348-D1034C574F40}" srcOrd="0" destOrd="0" presId="urn:microsoft.com/office/officeart/2005/8/layout/target3"/>
    <dgm:cxn modelId="{AAF60639-A8E9-4BEC-965E-0226DD608478}" type="presOf" srcId="{D8197B8C-B260-4A16-BDF4-0947B075E274}" destId="{25B08C86-7E15-44DC-BE7F-FFB55DD49D12}" srcOrd="0" destOrd="0" presId="urn:microsoft.com/office/officeart/2005/8/layout/target3"/>
    <dgm:cxn modelId="{96C50209-8A3E-45B8-B54B-D792E046FD42}" type="presOf" srcId="{D1B46980-6531-4606-95E6-44980827E919}" destId="{2BE915AB-18AA-4053-B92C-3BFC9ED204BB}" srcOrd="1" destOrd="0" presId="urn:microsoft.com/office/officeart/2005/8/layout/target3"/>
    <dgm:cxn modelId="{89EA5D98-B441-4AA0-B03F-659BF8AE579D}" type="presOf" srcId="{D8197B8C-B260-4A16-BDF4-0947B075E274}" destId="{5A5FFA88-C948-4069-8E93-59FA12366E83}" srcOrd="1" destOrd="0" presId="urn:microsoft.com/office/officeart/2005/8/layout/target3"/>
    <dgm:cxn modelId="{4979DB88-61CC-41D6-AB08-25CA85F884FC}" type="presOf" srcId="{D1B46980-6531-4606-95E6-44980827E919}" destId="{6140AFEC-043D-4C43-A2F9-D0F5331DF3A3}" srcOrd="0" destOrd="0" presId="urn:microsoft.com/office/officeart/2005/8/layout/target3"/>
    <dgm:cxn modelId="{C612BE7F-3C3C-4A19-932D-7FD81A57C522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B2EB054-1D56-45F1-A2CD-2CFD32A32420}" type="presOf" srcId="{D1D4F407-5343-4D3F-B5B9-D407B03CAEB4}" destId="{AED2198E-93D5-4001-81B4-73124B309672}" srcOrd="1" destOrd="0" presId="urn:microsoft.com/office/officeart/2005/8/layout/target3"/>
    <dgm:cxn modelId="{8FC66232-EA7F-4B00-8595-45E30291EC2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F1EF0C8-A040-4AEE-A4DE-917196D91109}" type="presParOf" srcId="{333A1088-737F-45CB-B68E-254E46348037}" destId="{F5ABB229-8D3B-4694-996A-96F23CF14429}" srcOrd="0" destOrd="0" presId="urn:microsoft.com/office/officeart/2005/8/layout/target3"/>
    <dgm:cxn modelId="{22D8DA1B-FFE8-4A99-9F1C-0B801FB9A7F2}" type="presParOf" srcId="{333A1088-737F-45CB-B68E-254E46348037}" destId="{F41139FD-01EE-4571-8B17-4FB00FC51163}" srcOrd="1" destOrd="0" presId="urn:microsoft.com/office/officeart/2005/8/layout/target3"/>
    <dgm:cxn modelId="{927C760F-FDDF-4D90-983A-F5A6FBA2A91F}" type="presParOf" srcId="{333A1088-737F-45CB-B68E-254E46348037}" destId="{D005CE8C-CC26-4C3E-AC11-E15060ECD759}" srcOrd="2" destOrd="0" presId="urn:microsoft.com/office/officeart/2005/8/layout/target3"/>
    <dgm:cxn modelId="{C4C358D0-B815-44B6-B3A4-3CDD2898F21E}" type="presParOf" srcId="{333A1088-737F-45CB-B68E-254E46348037}" destId="{2C702D82-9B77-49B7-9568-BB8EB47C3372}" srcOrd="3" destOrd="0" presId="urn:microsoft.com/office/officeart/2005/8/layout/target3"/>
    <dgm:cxn modelId="{F4E617D9-E280-4701-98FF-E0A2630906AF}" type="presParOf" srcId="{333A1088-737F-45CB-B68E-254E46348037}" destId="{A52A0455-90FF-4808-ABD0-F02540D31D5A}" srcOrd="4" destOrd="0" presId="urn:microsoft.com/office/officeart/2005/8/layout/target3"/>
    <dgm:cxn modelId="{BE9DE089-7182-44F1-9DFF-D3891E4EED6F}" type="presParOf" srcId="{333A1088-737F-45CB-B68E-254E46348037}" destId="{6140AFEC-043D-4C43-A2F9-D0F5331DF3A3}" srcOrd="5" destOrd="0" presId="urn:microsoft.com/office/officeart/2005/8/layout/target3"/>
    <dgm:cxn modelId="{4E60A1F0-23CC-4A7A-8658-ED0C6E73A7EA}" type="presParOf" srcId="{333A1088-737F-45CB-B68E-254E46348037}" destId="{9358AC05-5D7D-4327-9F80-1AD486AEA664}" srcOrd="6" destOrd="0" presId="urn:microsoft.com/office/officeart/2005/8/layout/target3"/>
    <dgm:cxn modelId="{C5076DCE-AD98-4D61-86FA-2C145127B6AC}" type="presParOf" srcId="{333A1088-737F-45CB-B68E-254E46348037}" destId="{313FC574-E1CD-4FB4-B054-0B805CE0447D}" srcOrd="7" destOrd="0" presId="urn:microsoft.com/office/officeart/2005/8/layout/target3"/>
    <dgm:cxn modelId="{5DC72F76-A893-4CFD-8C8E-F0B3A5DB7023}" type="presParOf" srcId="{333A1088-737F-45CB-B68E-254E46348037}" destId="{619D679B-A015-4ECF-8348-D1034C574F40}" srcOrd="8" destOrd="0" presId="urn:microsoft.com/office/officeart/2005/8/layout/target3"/>
    <dgm:cxn modelId="{6ADA249E-7D05-43F4-8CBB-EBA840CBF7D9}" type="presParOf" srcId="{333A1088-737F-45CB-B68E-254E46348037}" destId="{322283A8-4A27-4CDA-BAE3-F381106A9174}" srcOrd="9" destOrd="0" presId="urn:microsoft.com/office/officeart/2005/8/layout/target3"/>
    <dgm:cxn modelId="{3A07BFE8-5039-4B69-9BD7-6ECF51871F43}" type="presParOf" srcId="{333A1088-737F-45CB-B68E-254E46348037}" destId="{FFC9F71D-1B4F-4AD9-A4A6-86ADEFC8AF5C}" srcOrd="10" destOrd="0" presId="urn:microsoft.com/office/officeart/2005/8/layout/target3"/>
    <dgm:cxn modelId="{2D5F88D8-5305-499D-9F43-B6E7D949D025}" type="presParOf" srcId="{333A1088-737F-45CB-B68E-254E46348037}" destId="{25B08C86-7E15-44DC-BE7F-FFB55DD49D12}" srcOrd="11" destOrd="0" presId="urn:microsoft.com/office/officeart/2005/8/layout/target3"/>
    <dgm:cxn modelId="{829F0D10-A850-4899-818C-7E4B62245031}" type="presParOf" srcId="{333A1088-737F-45CB-B68E-254E46348037}" destId="{76644BE8-9D7C-4C09-B250-3D10AF48CBB7}" srcOrd="12" destOrd="0" presId="urn:microsoft.com/office/officeart/2005/8/layout/target3"/>
    <dgm:cxn modelId="{3178FF0A-487C-4A09-ADE8-42B822B46925}" type="presParOf" srcId="{333A1088-737F-45CB-B68E-254E46348037}" destId="{EE85B701-7295-41C0-BA7A-34D3756A2AE6}" srcOrd="13" destOrd="0" presId="urn:microsoft.com/office/officeart/2005/8/layout/target3"/>
    <dgm:cxn modelId="{3F5A4721-83D7-44FF-B1A6-99CC0D0831FB}" type="presParOf" srcId="{333A1088-737F-45CB-B68E-254E46348037}" destId="{8BEBB6EC-1DAA-4CAC-8A25-BC0FCBD5DBD5}" srcOrd="14" destOrd="0" presId="urn:microsoft.com/office/officeart/2005/8/layout/target3"/>
    <dgm:cxn modelId="{0E737AF6-1D88-4371-9A75-1F5562CAF84C}" type="presParOf" srcId="{333A1088-737F-45CB-B68E-254E46348037}" destId="{AED2198E-93D5-4001-81B4-73124B309672}" srcOrd="15" destOrd="0" presId="urn:microsoft.com/office/officeart/2005/8/layout/target3"/>
    <dgm:cxn modelId="{808E1BC5-4462-4677-B59D-C9C264D9BEC3}" type="presParOf" srcId="{333A1088-737F-45CB-B68E-254E46348037}" destId="{2BE915AB-18AA-4053-B92C-3BFC9ED204BB}" srcOrd="16" destOrd="0" presId="urn:microsoft.com/office/officeart/2005/8/layout/target3"/>
    <dgm:cxn modelId="{EB8D2C41-ACAB-4A0F-8AB2-9418440E068A}" type="presParOf" srcId="{333A1088-737F-45CB-B68E-254E46348037}" destId="{6BB5E863-4638-4E1D-BFDE-399D028AC4ED}" srcOrd="17" destOrd="0" presId="urn:microsoft.com/office/officeart/2005/8/layout/target3"/>
    <dgm:cxn modelId="{BF817B1D-A84E-45EC-85C2-B32103609674}" type="presParOf" srcId="{333A1088-737F-45CB-B68E-254E46348037}" destId="{5A5FFA88-C948-4069-8E93-59FA12366E83}" srcOrd="18" destOrd="0" presId="urn:microsoft.com/office/officeart/2005/8/layout/target3"/>
    <dgm:cxn modelId="{492D2026-4621-4420-933E-004F4816E69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NÁZEV:VY_32_INOVACE_3.2.5.2.R05_ </a:t>
          </a:r>
          <a:r>
            <a:rPr lang="cs-CZ" sz="2000" kern="1200" dirty="0" smtClean="0"/>
            <a:t>Čtyřúhelníky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1D0811-AF33-4764-A2F9-07A7A9A983D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AD7879-D601-494F-9A23-90303BF0F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07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571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64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713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93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264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765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33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411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425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657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29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771EBCB-FA0A-4FA4-8929-F7BE2BF7A6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71514F-7F2C-4E9E-86D7-8E2675ADD09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A2A1A-F3EC-4D16-A688-71107FCB3E0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8DC66-7F6A-4321-8F6E-3384197040F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605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4%8Cty%C5%99%C3%BAheln%C3%ADk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54065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236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pro úvod do tématu. Žáci si zopakují, které rovinné útvary již znají. Dále se zaměří na čtyřúhelníky, jejich vlastnosti, rozdělení. Na závěr je uvedena </a:t>
            </a:r>
            <a:r>
              <a:rPr lang="cs-CZ" smtClean="0"/>
              <a:t>definice rovnoběžníku </a:t>
            </a:r>
            <a:r>
              <a:rPr lang="cs-CZ" dirty="0" smtClean="0"/>
              <a:t>a vlastnosti rovnoběžníků.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0679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Čtyřúhelníky.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769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 názvy rovinných útvarů: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902296" y="20465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91980" y="2046548"/>
            <a:ext cx="2232248" cy="10081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131840" y="3717032"/>
            <a:ext cx="1800200" cy="2016224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72200" y="4027016"/>
            <a:ext cx="1008112" cy="93610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>
            <a:off x="1359496" y="4067666"/>
            <a:ext cx="1736340" cy="1080120"/>
          </a:xfrm>
          <a:prstGeom prst="parallelogram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2267744" y="2708920"/>
            <a:ext cx="1152128" cy="936104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Lichoběžník 9"/>
          <p:cNvSpPr/>
          <p:nvPr/>
        </p:nvSpPr>
        <p:spPr>
          <a:xfrm>
            <a:off x="7380312" y="1700808"/>
            <a:ext cx="1368152" cy="1008112"/>
          </a:xfrm>
          <a:prstGeom prst="trapezoi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oúhlý trojúhelník 10"/>
          <p:cNvSpPr/>
          <p:nvPr/>
        </p:nvSpPr>
        <p:spPr>
          <a:xfrm>
            <a:off x="5508104" y="5301208"/>
            <a:ext cx="1152128" cy="864096"/>
          </a:xfrm>
          <a:prstGeom prst="rtTriangl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176972"/>
            <a:ext cx="106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250374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96336" y="431040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19872" y="496312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5332452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Pravoúhlý trojúhelník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220486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šestiúhelník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08304" y="275886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lichoběžník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12392" y="512313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kosodélník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5260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Zaměříme se na </a:t>
            </a:r>
            <a:r>
              <a:rPr lang="cs-CZ" dirty="0" smtClean="0"/>
              <a:t>čtyřúhelníky.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Čtyřúhelníky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>
                <a:solidFill>
                  <a:srgbClr val="FF0000"/>
                </a:solidFill>
              </a:rPr>
              <a:t>j</a:t>
            </a:r>
            <a:r>
              <a:rPr lang="cs-CZ" sz="3200" dirty="0" smtClean="0">
                <a:solidFill>
                  <a:srgbClr val="FF0000"/>
                </a:solidFill>
              </a:rPr>
              <a:t>sou rovinné útvary, které mají čtyři vrcholy a čtyři strany.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212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Zaměříme se na čtyřúhelníky.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liší tyto čtyřúhelníky? Jaké mají společné vlastnosti?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3068960"/>
            <a:ext cx="172819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>
            <a:off x="4067944" y="3068960"/>
            <a:ext cx="3312368" cy="1296144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4996223">
            <a:off x="1259632" y="4869160"/>
            <a:ext cx="1656184" cy="792088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851920" y="5265204"/>
            <a:ext cx="864096" cy="9721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čtverec 7"/>
          <p:cNvSpPr/>
          <p:nvPr/>
        </p:nvSpPr>
        <p:spPr>
          <a:xfrm>
            <a:off x="6588224" y="5013176"/>
            <a:ext cx="1296144" cy="136815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5432901">
            <a:off x="7524328" y="1988840"/>
            <a:ext cx="1296144" cy="936104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03848" y="2276872"/>
            <a:ext cx="295232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Lichoběžník 10"/>
          <p:cNvSpPr/>
          <p:nvPr/>
        </p:nvSpPr>
        <p:spPr>
          <a:xfrm>
            <a:off x="7884368" y="3789040"/>
            <a:ext cx="1080120" cy="1080120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Lichoběžník 11"/>
          <p:cNvSpPr/>
          <p:nvPr/>
        </p:nvSpPr>
        <p:spPr>
          <a:xfrm>
            <a:off x="5292080" y="4725144"/>
            <a:ext cx="1512168" cy="540060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16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Společné 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Všechny úhly pravé</a:t>
            </a:r>
          </a:p>
          <a:p>
            <a:endParaRPr lang="cs-CZ" dirty="0" smtClean="0"/>
          </a:p>
          <a:p>
            <a:r>
              <a:rPr lang="cs-CZ" dirty="0" smtClean="0"/>
              <a:t>   Všechny strany stejně dlouhé</a:t>
            </a:r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  Protější strany rovnoběžné</a:t>
            </a:r>
          </a:p>
          <a:p>
            <a:endParaRPr lang="cs-CZ" dirty="0"/>
          </a:p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Jaký je součet vnitřních úhlů?</a:t>
            </a:r>
          </a:p>
          <a:p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83568" y="1772816"/>
            <a:ext cx="36004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69" y="3426966"/>
            <a:ext cx="401637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69" y="2562870"/>
            <a:ext cx="401637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ývojový diagram: postup 4"/>
          <p:cNvSpPr/>
          <p:nvPr/>
        </p:nvSpPr>
        <p:spPr>
          <a:xfrm>
            <a:off x="4355976" y="1772816"/>
            <a:ext cx="864096" cy="21602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5724128" y="1918866"/>
            <a:ext cx="504056" cy="4320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rozhodnutí 6"/>
          <p:cNvSpPr/>
          <p:nvPr/>
        </p:nvSpPr>
        <p:spPr>
          <a:xfrm>
            <a:off x="6876256" y="2421905"/>
            <a:ext cx="648072" cy="362074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5076056" y="3136900"/>
            <a:ext cx="900100" cy="43611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údaje 10"/>
          <p:cNvSpPr/>
          <p:nvPr/>
        </p:nvSpPr>
        <p:spPr>
          <a:xfrm>
            <a:off x="6372200" y="3136900"/>
            <a:ext cx="1368152" cy="436116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rozhodnutí 11"/>
          <p:cNvSpPr/>
          <p:nvPr/>
        </p:nvSpPr>
        <p:spPr>
          <a:xfrm>
            <a:off x="8172400" y="3282950"/>
            <a:ext cx="504056" cy="290066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>
            <a:stCxn id="6" idx="1"/>
          </p:cNvCxnSpPr>
          <p:nvPr/>
        </p:nvCxnSpPr>
        <p:spPr>
          <a:xfrm flipH="1" flipV="1">
            <a:off x="5292080" y="1772816"/>
            <a:ext cx="432048" cy="3620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6" idx="1"/>
          </p:cNvCxnSpPr>
          <p:nvPr/>
        </p:nvCxnSpPr>
        <p:spPr>
          <a:xfrm flipH="1">
            <a:off x="5508104" y="2134890"/>
            <a:ext cx="216024" cy="5740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156176" y="2350914"/>
            <a:ext cx="1800200" cy="12221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álný popisek 16"/>
          <p:cNvSpPr/>
          <p:nvPr/>
        </p:nvSpPr>
        <p:spPr>
          <a:xfrm>
            <a:off x="1259632" y="5013176"/>
            <a:ext cx="2808312" cy="10081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360˚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4788024" y="2350914"/>
            <a:ext cx="1188132" cy="10760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7030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čtyřúhelníků.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670074"/>
            <a:ext cx="8229600" cy="4525963"/>
          </a:xfrm>
        </p:spPr>
        <p:txBody>
          <a:bodyPr/>
          <a:lstStyle/>
          <a:p>
            <a:r>
              <a:rPr lang="cs-CZ" dirty="0"/>
              <a:t>Protější strany </a:t>
            </a:r>
            <a:r>
              <a:rPr lang="cs-CZ" dirty="0" smtClean="0"/>
              <a:t>rovnoběžné: </a:t>
            </a:r>
            <a:r>
              <a:rPr lang="cs-CZ" dirty="0" smtClean="0">
                <a:solidFill>
                  <a:srgbClr val="FF0000"/>
                </a:solidFill>
              </a:rPr>
              <a:t>obdélník, čtverec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kosodélník ,kosočtverec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Jedna dvojice protějších stran rovnoběžná: </a:t>
            </a:r>
            <a:r>
              <a:rPr lang="cs-CZ" dirty="0" smtClean="0">
                <a:solidFill>
                  <a:srgbClr val="FF0000"/>
                </a:solidFill>
              </a:rPr>
              <a:t>lichoběžník</a:t>
            </a:r>
          </a:p>
          <a:p>
            <a:endParaRPr lang="cs-CZ" dirty="0" smtClean="0"/>
          </a:p>
          <a:p>
            <a:r>
              <a:rPr lang="cs-CZ" dirty="0"/>
              <a:t>Ž</a:t>
            </a:r>
            <a:r>
              <a:rPr lang="cs-CZ" dirty="0" smtClean="0"/>
              <a:t>ádná z uvedených vlastností: </a:t>
            </a:r>
            <a:r>
              <a:rPr lang="cs-CZ" dirty="0" smtClean="0">
                <a:solidFill>
                  <a:srgbClr val="FF0000"/>
                </a:solidFill>
              </a:rPr>
              <a:t>obecný čtyřúhelník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= různoběžník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2132856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23928" y="2132856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údaje 5"/>
          <p:cNvSpPr/>
          <p:nvPr/>
        </p:nvSpPr>
        <p:spPr>
          <a:xfrm>
            <a:off x="2627784" y="2924944"/>
            <a:ext cx="1152128" cy="43204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rozhodnutí 6"/>
          <p:cNvSpPr/>
          <p:nvPr/>
        </p:nvSpPr>
        <p:spPr>
          <a:xfrm rot="20263986">
            <a:off x="5004048" y="2924944"/>
            <a:ext cx="720080" cy="43204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2735796" y="4312326"/>
            <a:ext cx="1368152" cy="720080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3419872" y="5301208"/>
            <a:ext cx="122413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44008" y="5301208"/>
            <a:ext cx="43204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644008" y="5949280"/>
            <a:ext cx="43204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3419872" y="5661248"/>
            <a:ext cx="122413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Lichoběžník 17"/>
          <p:cNvSpPr/>
          <p:nvPr/>
        </p:nvSpPr>
        <p:spPr>
          <a:xfrm rot="10988889">
            <a:off x="5436853" y="4331555"/>
            <a:ext cx="720080" cy="720080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963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Více o vlastnostech čtyřúhelníků: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http://cs.wikipedia.org/wiki/%C4%8Cty%C5%99%C3%BAheln%C3%ADk#Klasifikace_.</a:t>
            </a:r>
            <a:r>
              <a:rPr lang="cs-CZ" dirty="0" smtClean="0">
                <a:hlinkClick r:id="rId2"/>
              </a:rPr>
              <a:t>C4.8Dty.C5.99.C3.BAheln.C3.ADk.C5.AF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835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Rovnoběžníky.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</a:rPr>
              <a:t>Rovnoběžníky jsou čtyřúhelníky, které mají protější strany rovnoběžné. 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Patří sem: obdélník, čtverec, kosodélník, kosočtverec.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1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tabulku: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uvedenou vlastnost následující rovnoběžník? Zaškrtněte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9726197"/>
              </p:ext>
            </p:extLst>
          </p:nvPr>
        </p:nvGraphicFramePr>
        <p:xfrm>
          <a:off x="1115616" y="2636912"/>
          <a:ext cx="6480720" cy="404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1152128"/>
                <a:gridCol w="936104"/>
                <a:gridCol w="936104"/>
                <a:gridCol w="11521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vlastnost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obdélník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čtverec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Koso </a:t>
                      </a:r>
                      <a:r>
                        <a:rPr lang="cs-CZ" dirty="0" err="1" smtClean="0"/>
                        <a:t>délník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Koso čtverec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Všechny úhly pravé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Protější strany rovnoběžné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Sousední strany shodné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Protější úhly shodné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Úhlopříčky se půlí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Úhlopříčky shodné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Úhlopříčky jsou kolmé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491880" y="3356992"/>
            <a:ext cx="396044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91880" y="3717032"/>
            <a:ext cx="39604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91880" y="4365104"/>
            <a:ext cx="39604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91880" y="5013176"/>
            <a:ext cx="396044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491880" y="5301208"/>
            <a:ext cx="39604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91880" y="5661248"/>
            <a:ext cx="39604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91880" y="6056932"/>
            <a:ext cx="39604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188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r>
              <a:rPr lang="cs-CZ" i="1" dirty="0"/>
              <a:t>Matematika pro 7. ročník ZŠ</a:t>
            </a:r>
            <a:r>
              <a:rPr lang="cs-CZ" dirty="0"/>
              <a:t>: </a:t>
            </a:r>
            <a:r>
              <a:rPr lang="cs-CZ" i="1" dirty="0"/>
              <a:t>2. díl</a:t>
            </a:r>
            <a:r>
              <a:rPr lang="cs-CZ" dirty="0"/>
              <a:t>. Praha 2: SPN, 1998. </a:t>
            </a:r>
            <a:r>
              <a:rPr lang="cs-CZ"/>
              <a:t>ISBN 80-7233-000-4. </a:t>
            </a:r>
          </a:p>
        </p:txBody>
      </p:sp>
    </p:spTree>
    <p:extLst>
      <p:ext uri="{BB962C8B-B14F-4D97-AF65-F5344CB8AC3E}">
        <p14:creationId xmlns:p14="http://schemas.microsoft.com/office/powerpoint/2010/main" val="352622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77</TotalTime>
  <Words>297</Words>
  <Application>Microsoft Office PowerPoint</Application>
  <PresentationFormat>Předvádění na obrazovce (4:3)</PresentationFormat>
  <Paragraphs>85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Exekutivní</vt:lpstr>
      <vt:lpstr>Motiv systému Office</vt:lpstr>
      <vt:lpstr>Prezentace aplikace PowerPoint</vt:lpstr>
      <vt:lpstr>Anotace:</vt:lpstr>
      <vt:lpstr>Čtyřúhelníky.</vt:lpstr>
      <vt:lpstr>Zopakujte si názvy rovinných útvarů:</vt:lpstr>
      <vt:lpstr>Zaměříme se na čtyřúhelníky.</vt:lpstr>
      <vt:lpstr>Zaměříme se na čtyřúhelníky.</vt:lpstr>
      <vt:lpstr>Společné znaky:</vt:lpstr>
      <vt:lpstr>Rozdělení čtyřúhelníků.</vt:lpstr>
      <vt:lpstr>Více o vlastnostech čtyřúhelníků:</vt:lpstr>
      <vt:lpstr>Rovnoběžníky.</vt:lpstr>
      <vt:lpstr>Doplňte tabulku: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Čtyřúhelníky.</dc:title>
  <dc:creator>ivana</dc:creator>
  <cp:lastModifiedBy>ivana</cp:lastModifiedBy>
  <cp:revision>9</cp:revision>
  <dcterms:created xsi:type="dcterms:W3CDTF">2012-03-09T18:14:22Z</dcterms:created>
  <dcterms:modified xsi:type="dcterms:W3CDTF">2012-06-22T17:42:23Z</dcterms:modified>
</cp:coreProperties>
</file>