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9" r:id="rId2"/>
    <p:sldId id="266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NÁZEV:VY_32_INOVACE_3.2.5.2.R07_ </a:t>
          </a:r>
          <a:r>
            <a:rPr lang="cs-CZ" sz="2000" dirty="0" smtClean="0"/>
            <a:t>Obvod </a:t>
          </a:r>
          <a:r>
            <a:rPr lang="cs-CZ" sz="2000" dirty="0" smtClean="0"/>
            <a:t>a obsah kosodélníku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267BAB-E859-43CC-B86C-8DB66B63E524}" type="presOf" srcId="{4C35D32F-0EAB-4CD7-82EE-45574DC2A586}" destId="{890E4F0B-2866-4A3F-A3C7-2A14B1797930}" srcOrd="1" destOrd="0" presId="urn:microsoft.com/office/officeart/2005/8/layout/target3"/>
    <dgm:cxn modelId="{A8A44D58-E092-4D22-82E1-8903180FB83D}" type="presOf" srcId="{D1B46980-6531-4606-95E6-44980827E919}" destId="{6140AFEC-043D-4C43-A2F9-D0F5331DF3A3}" srcOrd="0" destOrd="0" presId="urn:microsoft.com/office/officeart/2005/8/layout/target3"/>
    <dgm:cxn modelId="{98B042BF-684F-4926-8318-AFF355CC7B9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98D276-CF76-4F19-A5DA-C304859D3ADE}" type="presOf" srcId="{D8197B8C-B260-4A16-BDF4-0947B075E274}" destId="{25B08C86-7E15-44DC-BE7F-FFB55DD49D12}" srcOrd="0" destOrd="0" presId="urn:microsoft.com/office/officeart/2005/8/layout/target3"/>
    <dgm:cxn modelId="{F04AC8CA-AF52-4E14-8AEB-909BC6BC47AB}" type="presOf" srcId="{B651F6E3-6281-48DB-9319-2AEAFDAE7572}" destId="{6BB5E863-4638-4E1D-BFDE-399D028AC4ED}" srcOrd="1" destOrd="0" presId="urn:microsoft.com/office/officeart/2005/8/layout/target3"/>
    <dgm:cxn modelId="{04EA8FE4-AE19-4267-8B2F-93DE1DD1D53E}" type="presOf" srcId="{4C35D32F-0EAB-4CD7-82EE-45574DC2A586}" destId="{8BEBB6EC-1DAA-4CAC-8A25-BC0FCBD5DBD5}" srcOrd="0" destOrd="0" presId="urn:microsoft.com/office/officeart/2005/8/layout/target3"/>
    <dgm:cxn modelId="{21B308F2-C012-4EA7-877E-3E0C523916D1}" type="presOf" srcId="{D1B46980-6531-4606-95E6-44980827E919}" destId="{2BE915AB-18AA-4053-B92C-3BFC9ED204BB}" srcOrd="1" destOrd="0" presId="urn:microsoft.com/office/officeart/2005/8/layout/target3"/>
    <dgm:cxn modelId="{2205C4A1-A796-4790-A3E3-7116133A7879}" type="presOf" srcId="{B651F6E3-6281-48DB-9319-2AEAFDAE7572}" destId="{619D679B-A015-4ECF-8348-D1034C574F40}" srcOrd="0" destOrd="0" presId="urn:microsoft.com/office/officeart/2005/8/layout/target3"/>
    <dgm:cxn modelId="{52408436-5D7A-4D9F-AA7C-C8215DBE4F42}" type="presOf" srcId="{D1D4F407-5343-4D3F-B5B9-D407B03CAEB4}" destId="{D005CE8C-CC26-4C3E-AC11-E15060ECD759}" srcOrd="0" destOrd="0" presId="urn:microsoft.com/office/officeart/2005/8/layout/target3"/>
    <dgm:cxn modelId="{2E5830C2-8B9B-492B-9B9E-9550B106858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5BC63E-D58C-4439-996F-E4C2BFE12416}" type="presOf" srcId="{757F3AB3-0718-4624-B441-E567A8F0AB56}" destId="{333A1088-737F-45CB-B68E-254E46348037}" srcOrd="0" destOrd="0" presId="urn:microsoft.com/office/officeart/2005/8/layout/target3"/>
    <dgm:cxn modelId="{34E09973-5BCE-4573-B343-1F295E32EBE1}" type="presParOf" srcId="{333A1088-737F-45CB-B68E-254E46348037}" destId="{F5ABB229-8D3B-4694-996A-96F23CF14429}" srcOrd="0" destOrd="0" presId="urn:microsoft.com/office/officeart/2005/8/layout/target3"/>
    <dgm:cxn modelId="{D2735038-8D35-4A03-857B-438707BF4544}" type="presParOf" srcId="{333A1088-737F-45CB-B68E-254E46348037}" destId="{F41139FD-01EE-4571-8B17-4FB00FC51163}" srcOrd="1" destOrd="0" presId="urn:microsoft.com/office/officeart/2005/8/layout/target3"/>
    <dgm:cxn modelId="{09A40BD9-0247-443E-980F-B4B242F496BC}" type="presParOf" srcId="{333A1088-737F-45CB-B68E-254E46348037}" destId="{D005CE8C-CC26-4C3E-AC11-E15060ECD759}" srcOrd="2" destOrd="0" presId="urn:microsoft.com/office/officeart/2005/8/layout/target3"/>
    <dgm:cxn modelId="{F6C979EE-7809-4D30-9581-59CB069D9BE4}" type="presParOf" srcId="{333A1088-737F-45CB-B68E-254E46348037}" destId="{2C702D82-9B77-49B7-9568-BB8EB47C3372}" srcOrd="3" destOrd="0" presId="urn:microsoft.com/office/officeart/2005/8/layout/target3"/>
    <dgm:cxn modelId="{F35B8699-7554-4C17-8EAC-FF67F8C14CE2}" type="presParOf" srcId="{333A1088-737F-45CB-B68E-254E46348037}" destId="{A52A0455-90FF-4808-ABD0-F02540D31D5A}" srcOrd="4" destOrd="0" presId="urn:microsoft.com/office/officeart/2005/8/layout/target3"/>
    <dgm:cxn modelId="{F8ABC9C0-EDF1-43FF-86BA-C617894C330D}" type="presParOf" srcId="{333A1088-737F-45CB-B68E-254E46348037}" destId="{6140AFEC-043D-4C43-A2F9-D0F5331DF3A3}" srcOrd="5" destOrd="0" presId="urn:microsoft.com/office/officeart/2005/8/layout/target3"/>
    <dgm:cxn modelId="{FA78DA54-A289-49B1-81E1-F5728477A9AC}" type="presParOf" srcId="{333A1088-737F-45CB-B68E-254E46348037}" destId="{9358AC05-5D7D-4327-9F80-1AD486AEA664}" srcOrd="6" destOrd="0" presId="urn:microsoft.com/office/officeart/2005/8/layout/target3"/>
    <dgm:cxn modelId="{A8C4C3B5-F8FE-48B2-A813-5E7109444958}" type="presParOf" srcId="{333A1088-737F-45CB-B68E-254E46348037}" destId="{313FC574-E1CD-4FB4-B054-0B805CE0447D}" srcOrd="7" destOrd="0" presId="urn:microsoft.com/office/officeart/2005/8/layout/target3"/>
    <dgm:cxn modelId="{ECBCB126-11D1-4E7F-91D2-9E52FAC10A6A}" type="presParOf" srcId="{333A1088-737F-45CB-B68E-254E46348037}" destId="{619D679B-A015-4ECF-8348-D1034C574F40}" srcOrd="8" destOrd="0" presId="urn:microsoft.com/office/officeart/2005/8/layout/target3"/>
    <dgm:cxn modelId="{CF850C56-1D00-4379-B267-98E24CB1587B}" type="presParOf" srcId="{333A1088-737F-45CB-B68E-254E46348037}" destId="{322283A8-4A27-4CDA-BAE3-F381106A9174}" srcOrd="9" destOrd="0" presId="urn:microsoft.com/office/officeart/2005/8/layout/target3"/>
    <dgm:cxn modelId="{843B9C0E-6720-4BD0-A179-E619FA15B1EC}" type="presParOf" srcId="{333A1088-737F-45CB-B68E-254E46348037}" destId="{FFC9F71D-1B4F-4AD9-A4A6-86ADEFC8AF5C}" srcOrd="10" destOrd="0" presId="urn:microsoft.com/office/officeart/2005/8/layout/target3"/>
    <dgm:cxn modelId="{D44D4985-B158-473F-8046-66CAEF16763C}" type="presParOf" srcId="{333A1088-737F-45CB-B68E-254E46348037}" destId="{25B08C86-7E15-44DC-BE7F-FFB55DD49D12}" srcOrd="11" destOrd="0" presId="urn:microsoft.com/office/officeart/2005/8/layout/target3"/>
    <dgm:cxn modelId="{AE1D6F89-4186-44A2-9206-B26A4BE83ACB}" type="presParOf" srcId="{333A1088-737F-45CB-B68E-254E46348037}" destId="{76644BE8-9D7C-4C09-B250-3D10AF48CBB7}" srcOrd="12" destOrd="0" presId="urn:microsoft.com/office/officeart/2005/8/layout/target3"/>
    <dgm:cxn modelId="{280E548F-1A36-460F-8909-0DFEDFF609CF}" type="presParOf" srcId="{333A1088-737F-45CB-B68E-254E46348037}" destId="{EE85B701-7295-41C0-BA7A-34D3756A2AE6}" srcOrd="13" destOrd="0" presId="urn:microsoft.com/office/officeart/2005/8/layout/target3"/>
    <dgm:cxn modelId="{642F4649-AEE2-432D-A791-D1F137B60CBA}" type="presParOf" srcId="{333A1088-737F-45CB-B68E-254E46348037}" destId="{8BEBB6EC-1DAA-4CAC-8A25-BC0FCBD5DBD5}" srcOrd="14" destOrd="0" presId="urn:microsoft.com/office/officeart/2005/8/layout/target3"/>
    <dgm:cxn modelId="{87AE37D9-0EC1-4F94-B64F-61D574EF6579}" type="presParOf" srcId="{333A1088-737F-45CB-B68E-254E46348037}" destId="{AED2198E-93D5-4001-81B4-73124B309672}" srcOrd="15" destOrd="0" presId="urn:microsoft.com/office/officeart/2005/8/layout/target3"/>
    <dgm:cxn modelId="{956F8034-5211-447D-86FA-A39E5D92B7AB}" type="presParOf" srcId="{333A1088-737F-45CB-B68E-254E46348037}" destId="{2BE915AB-18AA-4053-B92C-3BFC9ED204BB}" srcOrd="16" destOrd="0" presId="urn:microsoft.com/office/officeart/2005/8/layout/target3"/>
    <dgm:cxn modelId="{872DE084-BA27-489C-A6E2-547368ED91DD}" type="presParOf" srcId="{333A1088-737F-45CB-B68E-254E46348037}" destId="{6BB5E863-4638-4E1D-BFDE-399D028AC4ED}" srcOrd="17" destOrd="0" presId="urn:microsoft.com/office/officeart/2005/8/layout/target3"/>
    <dgm:cxn modelId="{41C44ADD-1B47-492D-AD02-6FB515132CB6}" type="presParOf" srcId="{333A1088-737F-45CB-B68E-254E46348037}" destId="{5A5FFA88-C948-4069-8E93-59FA12366E83}" srcOrd="18" destOrd="0" presId="urn:microsoft.com/office/officeart/2005/8/layout/target3"/>
    <dgm:cxn modelId="{CD89A214-1874-4B5A-B211-37D63E28AE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NÁZEV:VY_32_INOVACE_3.2.5.2.R07_ </a:t>
          </a:r>
          <a:r>
            <a:rPr lang="cs-CZ" sz="2000" kern="1200" dirty="0" smtClean="0"/>
            <a:t>Obvod </a:t>
          </a:r>
          <a:r>
            <a:rPr lang="cs-CZ" sz="2000" kern="1200" dirty="0" smtClean="0"/>
            <a:t>a obsah kosodélníku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592711-AE45-40B0-9D7B-E23171A8768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B60D27-FDE7-479C-83AF-3079D87DBD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349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ECFAD4E-7B38-45A2-A27C-16852A6A18A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BDBC958-FB13-4643-ABD0-DB6239ACCF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80562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139952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201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odvození vzorců pro obvod a obsah kosodélníku pomocí podobnosti s obdélníkem.</a:t>
            </a:r>
          </a:p>
          <a:p>
            <a:r>
              <a:rPr lang="cs-CZ" dirty="0" smtClean="0"/>
              <a:t>Dále je uvedený příklad, jehož řešení je i vzorovým zápisem.</a:t>
            </a:r>
          </a:p>
          <a:p>
            <a:r>
              <a:rPr lang="cs-CZ" dirty="0" smtClean="0"/>
              <a:t> Na závěr je slovní úloha- žáci řeší samostatně, nejrychlejší rozklikne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36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Obvod a obsah kosodélníku.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9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Zopakujte si vlastnosti kosodélníku: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366392" y="1806228"/>
            <a:ext cx="5040560" cy="201622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93305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155556" y="262967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b</a:t>
            </a: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366392" y="1806228"/>
            <a:ext cx="5040560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366392" y="1806228"/>
            <a:ext cx="5040560" cy="20162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2915816" y="1806228"/>
            <a:ext cx="3960440" cy="201622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2483768" y="3212976"/>
            <a:ext cx="648072" cy="60947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454796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Protější strany rovnoběžné a shodné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46448" y="5042793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Protější úhly shodné. Součet všech úhlů 360˚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171476" y="5937992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Úhlopříčky se navzájem půlí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3768" y="33330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588" y="33330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1873588"/>
            <a:ext cx="403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ɣ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07804" y="2058254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ɗ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42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vypočteme obvod obdélníku?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420888"/>
            <a:ext cx="3744416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413955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427984" y="1600200"/>
            <a:ext cx="4258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=2.(</a:t>
            </a:r>
            <a:r>
              <a:rPr lang="cs-CZ" sz="2800" dirty="0" err="1" smtClean="0"/>
              <a:t>a+b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2996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10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bude lišit obvod obdélníku od obvodu kosodélníku?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Porovnej: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2420888"/>
            <a:ext cx="259228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4932040" y="2425534"/>
            <a:ext cx="2880320" cy="108012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28292" y="31502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4828" y="27809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1502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278092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509120"/>
            <a:ext cx="6156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Závěr: obvody jsou stejné.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611560" y="531050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Nevěříš? Zvol např. a=5, b=3, narýsuj obdélník a kosodélník a obvody změř.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4572000" y="5877272"/>
            <a:ext cx="2232248" cy="79208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rgbClr val="FF0000"/>
                </a:solidFill>
              </a:rPr>
              <a:t>=2.(</a:t>
            </a:r>
            <a:r>
              <a:rPr lang="cs-CZ" sz="3200" dirty="0" err="1" smtClean="0">
                <a:solidFill>
                  <a:srgbClr val="FF0000"/>
                </a:solidFill>
              </a:rPr>
              <a:t>a+b</a:t>
            </a:r>
            <a:r>
              <a:rPr lang="cs-CZ" sz="3200" dirty="0" smtClean="0">
                <a:solidFill>
                  <a:srgbClr val="FF0000"/>
                </a:solidFill>
              </a:rPr>
              <a:t>)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82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kosodélníku.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Nejdříve si zopakujte, co je výška kosodélníku.</a:t>
            </a:r>
          </a:p>
          <a:p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1907704" y="2780928"/>
            <a:ext cx="5616624" cy="2160240"/>
          </a:xfrm>
          <a:prstGeom prst="parallelogram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93220" y="504453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4308" y="3645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4716016" y="2780928"/>
            <a:ext cx="0" cy="216024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860032" y="36450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39552" y="5413866"/>
            <a:ext cx="3553668" cy="1327502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Kolik výšek má kosodélník? </a:t>
            </a:r>
            <a:endParaRPr lang="cs-CZ" sz="24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5652120" y="5044534"/>
            <a:ext cx="2376264" cy="1696834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Narýsuj libovolný kosodélník a vyznač </a:t>
            </a:r>
            <a:r>
              <a:rPr lang="cs-CZ" dirty="0" smtClean="0">
                <a:solidFill>
                  <a:srgbClr val="FF0000"/>
                </a:solidFill>
              </a:rPr>
              <a:t>obě</a:t>
            </a:r>
            <a:r>
              <a:rPr lang="cs-CZ" dirty="0" smtClean="0"/>
              <a:t> výšky.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745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kosodélníku: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Původní kosodélník s rozměry </a:t>
            </a:r>
            <a:r>
              <a:rPr lang="cs-CZ" dirty="0" err="1" smtClean="0"/>
              <a:t>a,b</a:t>
            </a:r>
            <a:r>
              <a:rPr lang="cs-CZ" dirty="0" smtClean="0"/>
              <a:t> „upravíme“ pomocí pravoúhlých trojúhelníků?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 rot="10800000">
            <a:off x="2339751" y="2492897"/>
            <a:ext cx="3672407" cy="165618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flipH="1">
            <a:off x="5508104" y="2492897"/>
            <a:ext cx="504056" cy="1656184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333" y="2492897"/>
            <a:ext cx="507937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4797152"/>
            <a:ext cx="49921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Změnil se rozměr a? Změnil se obsah?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78301" y="6152177"/>
            <a:ext cx="6353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NE. Co jsme přidali na jedné straně, to jsme na druhé ubrali.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4293096"/>
            <a:ext cx="900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14096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58" y="3209568"/>
            <a:ext cx="5040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baseline="-25000" dirty="0" smtClean="0"/>
          </a:p>
          <a:p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6297499" y="4149081"/>
            <a:ext cx="1946909" cy="1368151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S=a.v</a:t>
            </a:r>
            <a:r>
              <a:rPr lang="cs-CZ" sz="3200" baseline="-25000" dirty="0" smtClean="0">
                <a:solidFill>
                  <a:srgbClr val="FF0000"/>
                </a:solidFill>
              </a:rPr>
              <a:t>a</a:t>
            </a:r>
            <a:endParaRPr lang="cs-CZ" sz="3200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59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/>
      <p:bldP spid="11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dán kosodélník ABCD se stranami a=6cm, b=4,5cm a výškou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=3,5 cm Vypočtěte obvod.</a:t>
            </a:r>
          </a:p>
          <a:p>
            <a:r>
              <a:rPr lang="cs-CZ" baseline="-25000" dirty="0" smtClean="0"/>
              <a:t>Řešení:</a:t>
            </a:r>
          </a:p>
          <a:p>
            <a:r>
              <a:rPr lang="cs-CZ" dirty="0" smtClean="0"/>
              <a:t>a=6cm                                 </a:t>
            </a:r>
          </a:p>
          <a:p>
            <a:r>
              <a:rPr lang="cs-CZ" dirty="0" smtClean="0"/>
              <a:t>b=4,5cm</a:t>
            </a:r>
          </a:p>
          <a:p>
            <a:r>
              <a:rPr lang="cs-CZ" u="sng" dirty="0" smtClean="0"/>
              <a:t>o= ? ( cm)</a:t>
            </a:r>
          </a:p>
          <a:p>
            <a:r>
              <a:rPr lang="cs-CZ" dirty="0"/>
              <a:t>o</a:t>
            </a:r>
            <a:r>
              <a:rPr lang="cs-CZ" dirty="0" smtClean="0"/>
              <a:t>=2.(</a:t>
            </a:r>
            <a:r>
              <a:rPr lang="cs-CZ" dirty="0" err="1" smtClean="0"/>
              <a:t>a+b</a:t>
            </a:r>
            <a:r>
              <a:rPr lang="cs-CZ" dirty="0" smtClean="0"/>
              <a:t>)  </a:t>
            </a:r>
          </a:p>
          <a:p>
            <a:r>
              <a:rPr lang="cs-CZ" dirty="0" smtClean="0"/>
              <a:t>o= 2.(6+4,5)</a:t>
            </a:r>
          </a:p>
          <a:p>
            <a:r>
              <a:rPr lang="cs-CZ" dirty="0" smtClean="0"/>
              <a:t>o= 2.10,5</a:t>
            </a:r>
          </a:p>
          <a:p>
            <a:r>
              <a:rPr lang="cs-CZ" u="sng" dirty="0" smtClean="0"/>
              <a:t>o= 21</a:t>
            </a:r>
          </a:p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=21cm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139952" y="3645024"/>
            <a:ext cx="3312368" cy="1872208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Obvod kosodélníku je 21cm.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757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dán kosodélník ABCD se stranami a=6cm, b=4,5cm a výškou </a:t>
            </a:r>
            <a:r>
              <a:rPr lang="cs-CZ" dirty="0" err="1"/>
              <a:t>v</a:t>
            </a:r>
            <a:r>
              <a:rPr lang="cs-CZ" baseline="-25000" dirty="0" err="1"/>
              <a:t>a</a:t>
            </a:r>
            <a:r>
              <a:rPr lang="cs-CZ" dirty="0"/>
              <a:t>=3,5 cm Vypočtěte </a:t>
            </a:r>
            <a:r>
              <a:rPr lang="cs-CZ" dirty="0" smtClean="0"/>
              <a:t>obsah.</a:t>
            </a:r>
          </a:p>
          <a:p>
            <a:r>
              <a:rPr lang="cs-CZ" sz="1800" dirty="0" smtClean="0"/>
              <a:t>Řešení</a:t>
            </a:r>
            <a:r>
              <a:rPr lang="cs-CZ" dirty="0" smtClean="0"/>
              <a:t>:</a:t>
            </a:r>
          </a:p>
          <a:p>
            <a:r>
              <a:rPr lang="cs-CZ" dirty="0" smtClean="0"/>
              <a:t>a=6cm</a:t>
            </a:r>
          </a:p>
          <a:p>
            <a:r>
              <a:rPr lang="cs-CZ" dirty="0" err="1"/>
              <a:t>v</a:t>
            </a:r>
            <a:r>
              <a:rPr lang="cs-CZ" baseline="-25000" dirty="0" err="1" smtClean="0"/>
              <a:t>a</a:t>
            </a:r>
            <a:r>
              <a:rPr lang="cs-CZ" baseline="-25000" dirty="0" smtClean="0"/>
              <a:t> </a:t>
            </a:r>
            <a:r>
              <a:rPr lang="cs-CZ" dirty="0" smtClean="0"/>
              <a:t>= 3,5cm</a:t>
            </a:r>
          </a:p>
          <a:p>
            <a:r>
              <a:rPr lang="cs-CZ" u="sng" dirty="0" smtClean="0"/>
              <a:t>S= ? ( cm</a:t>
            </a:r>
            <a:r>
              <a:rPr lang="cs-CZ" u="sng" baseline="30000" dirty="0" smtClean="0"/>
              <a:t>2</a:t>
            </a:r>
            <a:r>
              <a:rPr lang="cs-CZ" u="sng" dirty="0" smtClean="0"/>
              <a:t>)</a:t>
            </a:r>
          </a:p>
          <a:p>
            <a:r>
              <a:rPr lang="cs-CZ" dirty="0" smtClean="0"/>
              <a:t>S= 6.3,5</a:t>
            </a:r>
          </a:p>
          <a:p>
            <a:r>
              <a:rPr lang="cs-CZ" u="sng" dirty="0" smtClean="0"/>
              <a:t>S= 21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S=21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60032" y="4149080"/>
            <a:ext cx="2736304" cy="1368152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rgbClr val="FF0000"/>
                </a:solidFill>
              </a:rPr>
              <a:t>S=21 cm</a:t>
            </a:r>
            <a:r>
              <a:rPr lang="cs-CZ" sz="3200" baseline="30000" dirty="0" smtClean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584073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z praxe.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Plastová výplň zábradlí schodiště má tvar kosodélníku. Vypočtěte jeho obsah.</a:t>
            </a:r>
          </a:p>
          <a:p>
            <a:endParaRPr lang="cs-CZ" dirty="0"/>
          </a:p>
        </p:txBody>
      </p:sp>
      <p:pic>
        <p:nvPicPr>
          <p:cNvPr id="3075" name="Picture 3" descr="C:\Users\ivana\AppData\Local\Microsoft\Windows\Temporary Internet Files\Content.IE5\KO5MMGFY\MP900427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3134833" cy="197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Kosoúhelník 6"/>
          <p:cNvSpPr/>
          <p:nvPr/>
        </p:nvSpPr>
        <p:spPr>
          <a:xfrm rot="5400000" flipV="1">
            <a:off x="1279931" y="2575045"/>
            <a:ext cx="1274545" cy="1254263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583668" y="3728065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a=1,5m</a:t>
            </a:r>
          </a:p>
          <a:p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r>
              <a:rPr lang="cs-CZ" sz="2400" dirty="0" smtClean="0"/>
              <a:t>= 1,2m</a:t>
            </a:r>
            <a:endParaRPr lang="cs-CZ" sz="2400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467544" y="5157192"/>
            <a:ext cx="2664296" cy="1440160"/>
          </a:xfrm>
          <a:prstGeom prst="wedgeRoundRectCallou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S= 1,8 m</a:t>
            </a:r>
            <a:r>
              <a:rPr lang="cs-CZ" sz="2400" baseline="30000" dirty="0" smtClean="0">
                <a:solidFill>
                  <a:srgbClr val="FF0000"/>
                </a:solidFill>
              </a:rPr>
              <a:t>2</a:t>
            </a:r>
            <a:endParaRPr lang="cs-CZ" sz="2400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9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</a:t>
            </a:r>
            <a:r>
              <a:rPr lang="cs-CZ" b="1" dirty="0" smtClean="0">
                <a:solidFill>
                  <a:prstClr val="black"/>
                </a:solidFill>
                <a:latin typeface="Arial" charset="0"/>
                <a:hlinkClick r:id="rId2"/>
              </a:rPr>
              <a:t>office.microsoft.com</a:t>
            </a:r>
            <a:endParaRPr lang="cs-CZ" b="1" dirty="0" smtClean="0">
              <a:solidFill>
                <a:prstClr val="black"/>
              </a:solidFill>
              <a:latin typeface="Arial" charset="0"/>
            </a:endParaRPr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</a:t>
            </a:r>
            <a:r>
              <a:rPr lang="cs-CZ"/>
              <a:t>ISBN 80-7233-000-4. 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52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375</Words>
  <Application>Microsoft Office PowerPoint</Application>
  <PresentationFormat>Předvádění na obrazovce (4:3)</PresentationFormat>
  <Paragraphs>81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Prezentace aplikace PowerPoint</vt:lpstr>
      <vt:lpstr>Anotace:</vt:lpstr>
      <vt:lpstr>Obvod a obsah kosodélníku.</vt:lpstr>
      <vt:lpstr>Zopakujte si vlastnosti kosodélníku:</vt:lpstr>
      <vt:lpstr>Jak vypočteme obvod obdélníku?</vt:lpstr>
      <vt:lpstr>Jak se bude lišit obvod obdélníku od obvodu kosodélníku?</vt:lpstr>
      <vt:lpstr>Obsah kosodélníku.</vt:lpstr>
      <vt:lpstr>Obsah kosodélníku:</vt:lpstr>
      <vt:lpstr>Příklad:</vt:lpstr>
      <vt:lpstr>Příklad:</vt:lpstr>
      <vt:lpstr>Příklad z praxe.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Obvod a obsah kosodélníku.</dc:title>
  <dc:creator>ivana</dc:creator>
  <cp:lastModifiedBy>ivana</cp:lastModifiedBy>
  <cp:revision>8</cp:revision>
  <dcterms:created xsi:type="dcterms:W3CDTF">2012-03-15T17:32:58Z</dcterms:created>
  <dcterms:modified xsi:type="dcterms:W3CDTF">2012-06-22T17:49:39Z</dcterms:modified>
</cp:coreProperties>
</file>