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2"/>
  </p:notesMasterIdLst>
  <p:sldIdLst>
    <p:sldId id="265" r:id="rId2"/>
    <p:sldId id="264" r:id="rId3"/>
    <p:sldId id="256" r:id="rId4"/>
    <p:sldId id="257" r:id="rId5"/>
    <p:sldId id="259" r:id="rId6"/>
    <p:sldId id="260" r:id="rId7"/>
    <p:sldId id="261" r:id="rId8"/>
    <p:sldId id="262" r:id="rId9"/>
    <p:sldId id="263" r:id="rId10"/>
    <p:sldId id="25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58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NÁZEV:VY_32_INOVACE_3.2.5.2.R08_ </a:t>
          </a:r>
          <a:r>
            <a:rPr lang="cs-CZ" sz="2000" dirty="0" smtClean="0"/>
            <a:t>Kosočtverec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err="1" smtClean="0"/>
            <a:t>RNDr.Ivana</a:t>
          </a:r>
          <a:r>
            <a:rPr lang="cs-CZ" sz="2000" dirty="0" smtClean="0"/>
            <a:t> </a:t>
          </a:r>
          <a:r>
            <a:rPr lang="cs-CZ" sz="2000" dirty="0" err="1" smtClean="0"/>
            <a:t>Řehková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Matematika 7. ročník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0ABF404-AF64-4762-8859-06E9AC44381C}" type="presOf" srcId="{B651F6E3-6281-48DB-9319-2AEAFDAE7572}" destId="{6BB5E863-4638-4E1D-BFDE-399D028AC4ED}" srcOrd="1" destOrd="0" presId="urn:microsoft.com/office/officeart/2005/8/layout/target3"/>
    <dgm:cxn modelId="{DD153F5D-C29F-40AC-8E51-49456DA76D88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0259E4D3-4330-4398-A04D-EFBB6BE427A0}" type="presOf" srcId="{D1D4F407-5343-4D3F-B5B9-D407B03CAEB4}" destId="{D005CE8C-CC26-4C3E-AC11-E15060ECD759}" srcOrd="0" destOrd="0" presId="urn:microsoft.com/office/officeart/2005/8/layout/target3"/>
    <dgm:cxn modelId="{B82365D3-2C65-44B2-BA2E-AFEC38DA1944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4F79DB7E-361D-48F6-AB84-18AE00B99870}" type="presOf" srcId="{757F3AB3-0718-4624-B441-E567A8F0AB56}" destId="{333A1088-737F-45CB-B68E-254E46348037}" srcOrd="0" destOrd="0" presId="urn:microsoft.com/office/officeart/2005/8/layout/target3"/>
    <dgm:cxn modelId="{8C3683EA-F22A-42E3-B130-3E457D97F557}" type="presOf" srcId="{D8197B8C-B260-4A16-BDF4-0947B075E274}" destId="{25B08C86-7E15-44DC-BE7F-FFB55DD49D12}" srcOrd="0" destOrd="0" presId="urn:microsoft.com/office/officeart/2005/8/layout/target3"/>
    <dgm:cxn modelId="{C7234C72-9120-418F-8CD7-FD875BC96107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4196C6A4-2F0D-47F7-9351-5F3A775B86BF}" type="presOf" srcId="{D8197B8C-B260-4A16-BDF4-0947B075E274}" destId="{5A5FFA88-C948-4069-8E93-59FA12366E83}" srcOrd="1" destOrd="0" presId="urn:microsoft.com/office/officeart/2005/8/layout/target3"/>
    <dgm:cxn modelId="{C4D9C4A7-6D7F-4C98-A21C-6F9D7A1B6868}" type="presOf" srcId="{4C35D32F-0EAB-4CD7-82EE-45574DC2A586}" destId="{8BEBB6EC-1DAA-4CAC-8A25-BC0FCBD5DBD5}" srcOrd="0" destOrd="0" presId="urn:microsoft.com/office/officeart/2005/8/layout/target3"/>
    <dgm:cxn modelId="{90488B8C-FC3F-4F9D-9DB3-63E2E280A3EB}" type="presOf" srcId="{4C35D32F-0EAB-4CD7-82EE-45574DC2A586}" destId="{890E4F0B-2866-4A3F-A3C7-2A14B1797930}" srcOrd="1" destOrd="0" presId="urn:microsoft.com/office/officeart/2005/8/layout/target3"/>
    <dgm:cxn modelId="{6C68BCD6-A4A6-4937-809C-1E3FA652A785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AD32A10-F885-4724-A466-C648193DCF8C}" type="presParOf" srcId="{333A1088-737F-45CB-B68E-254E46348037}" destId="{F5ABB229-8D3B-4694-996A-96F23CF14429}" srcOrd="0" destOrd="0" presId="urn:microsoft.com/office/officeart/2005/8/layout/target3"/>
    <dgm:cxn modelId="{CE508D44-90EB-49B1-A4C9-83FB671CBEC5}" type="presParOf" srcId="{333A1088-737F-45CB-B68E-254E46348037}" destId="{F41139FD-01EE-4571-8B17-4FB00FC51163}" srcOrd="1" destOrd="0" presId="urn:microsoft.com/office/officeart/2005/8/layout/target3"/>
    <dgm:cxn modelId="{239C42D0-A989-4E89-AAFA-26AE16347E47}" type="presParOf" srcId="{333A1088-737F-45CB-B68E-254E46348037}" destId="{D005CE8C-CC26-4C3E-AC11-E15060ECD759}" srcOrd="2" destOrd="0" presId="urn:microsoft.com/office/officeart/2005/8/layout/target3"/>
    <dgm:cxn modelId="{CD254A87-7389-4DA3-A33F-BB93153BA0BA}" type="presParOf" srcId="{333A1088-737F-45CB-B68E-254E46348037}" destId="{2C702D82-9B77-49B7-9568-BB8EB47C3372}" srcOrd="3" destOrd="0" presId="urn:microsoft.com/office/officeart/2005/8/layout/target3"/>
    <dgm:cxn modelId="{440385FA-3428-416E-9DE9-FE3DF5EFD396}" type="presParOf" srcId="{333A1088-737F-45CB-B68E-254E46348037}" destId="{A52A0455-90FF-4808-ABD0-F02540D31D5A}" srcOrd="4" destOrd="0" presId="urn:microsoft.com/office/officeart/2005/8/layout/target3"/>
    <dgm:cxn modelId="{A327FD2E-91B3-4439-A25D-F8DE10AF938E}" type="presParOf" srcId="{333A1088-737F-45CB-B68E-254E46348037}" destId="{6140AFEC-043D-4C43-A2F9-D0F5331DF3A3}" srcOrd="5" destOrd="0" presId="urn:microsoft.com/office/officeart/2005/8/layout/target3"/>
    <dgm:cxn modelId="{F2C7DE9F-E1FA-406E-9C8A-926BF9BE84D0}" type="presParOf" srcId="{333A1088-737F-45CB-B68E-254E46348037}" destId="{9358AC05-5D7D-4327-9F80-1AD486AEA664}" srcOrd="6" destOrd="0" presId="urn:microsoft.com/office/officeart/2005/8/layout/target3"/>
    <dgm:cxn modelId="{36365C05-DC0F-4AC2-A7B2-815A697B5B58}" type="presParOf" srcId="{333A1088-737F-45CB-B68E-254E46348037}" destId="{313FC574-E1CD-4FB4-B054-0B805CE0447D}" srcOrd="7" destOrd="0" presId="urn:microsoft.com/office/officeart/2005/8/layout/target3"/>
    <dgm:cxn modelId="{24F56AF5-47B2-4FFB-B540-88516932E7D7}" type="presParOf" srcId="{333A1088-737F-45CB-B68E-254E46348037}" destId="{619D679B-A015-4ECF-8348-D1034C574F40}" srcOrd="8" destOrd="0" presId="urn:microsoft.com/office/officeart/2005/8/layout/target3"/>
    <dgm:cxn modelId="{29209EE3-7CE6-4DAF-A980-95466E75DA8C}" type="presParOf" srcId="{333A1088-737F-45CB-B68E-254E46348037}" destId="{322283A8-4A27-4CDA-BAE3-F381106A9174}" srcOrd="9" destOrd="0" presId="urn:microsoft.com/office/officeart/2005/8/layout/target3"/>
    <dgm:cxn modelId="{1674FBBD-E3BA-4130-BA37-08A746FD7A65}" type="presParOf" srcId="{333A1088-737F-45CB-B68E-254E46348037}" destId="{FFC9F71D-1B4F-4AD9-A4A6-86ADEFC8AF5C}" srcOrd="10" destOrd="0" presId="urn:microsoft.com/office/officeart/2005/8/layout/target3"/>
    <dgm:cxn modelId="{EB074D53-6367-45A9-A200-98A5E48C2C85}" type="presParOf" srcId="{333A1088-737F-45CB-B68E-254E46348037}" destId="{25B08C86-7E15-44DC-BE7F-FFB55DD49D12}" srcOrd="11" destOrd="0" presId="urn:microsoft.com/office/officeart/2005/8/layout/target3"/>
    <dgm:cxn modelId="{C742D68C-ABFD-4A1E-B66B-49640BDCBAE3}" type="presParOf" srcId="{333A1088-737F-45CB-B68E-254E46348037}" destId="{76644BE8-9D7C-4C09-B250-3D10AF48CBB7}" srcOrd="12" destOrd="0" presId="urn:microsoft.com/office/officeart/2005/8/layout/target3"/>
    <dgm:cxn modelId="{5E02213B-0A0F-4B8B-A279-FC3D56612530}" type="presParOf" srcId="{333A1088-737F-45CB-B68E-254E46348037}" destId="{EE85B701-7295-41C0-BA7A-34D3756A2AE6}" srcOrd="13" destOrd="0" presId="urn:microsoft.com/office/officeart/2005/8/layout/target3"/>
    <dgm:cxn modelId="{BC1D5795-2FAD-41A5-AC9C-3A9901F26517}" type="presParOf" srcId="{333A1088-737F-45CB-B68E-254E46348037}" destId="{8BEBB6EC-1DAA-4CAC-8A25-BC0FCBD5DBD5}" srcOrd="14" destOrd="0" presId="urn:microsoft.com/office/officeart/2005/8/layout/target3"/>
    <dgm:cxn modelId="{75FB7237-4A36-4E27-98D5-917C6E5CFB03}" type="presParOf" srcId="{333A1088-737F-45CB-B68E-254E46348037}" destId="{AED2198E-93D5-4001-81B4-73124B309672}" srcOrd="15" destOrd="0" presId="urn:microsoft.com/office/officeart/2005/8/layout/target3"/>
    <dgm:cxn modelId="{8FD208D1-AF51-491F-B226-C3D0F95E67DC}" type="presParOf" srcId="{333A1088-737F-45CB-B68E-254E46348037}" destId="{2BE915AB-18AA-4053-B92C-3BFC9ED204BB}" srcOrd="16" destOrd="0" presId="urn:microsoft.com/office/officeart/2005/8/layout/target3"/>
    <dgm:cxn modelId="{FBDC7511-5F5E-4E58-AC74-FD9F93A44A5B}" type="presParOf" srcId="{333A1088-737F-45CB-B68E-254E46348037}" destId="{6BB5E863-4638-4E1D-BFDE-399D028AC4ED}" srcOrd="17" destOrd="0" presId="urn:microsoft.com/office/officeart/2005/8/layout/target3"/>
    <dgm:cxn modelId="{DE0F4FC5-5714-454B-9413-7ACD6F0DDECE}" type="presParOf" srcId="{333A1088-737F-45CB-B68E-254E46348037}" destId="{5A5FFA88-C948-4069-8E93-59FA12366E83}" srcOrd="18" destOrd="0" presId="urn:microsoft.com/office/officeart/2005/8/layout/target3"/>
    <dgm:cxn modelId="{DF5BBF63-8316-4C96-BA06-100C7CAD6A11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dirty="0" err="1" smtClean="0"/>
            <a:t>RNDr.Ivana</a:t>
          </a:r>
          <a:r>
            <a:rPr lang="cs-CZ" sz="2000" kern="1200" dirty="0" smtClean="0"/>
            <a:t> </a:t>
          </a:r>
          <a:r>
            <a:rPr lang="cs-CZ" sz="2000" kern="1200" dirty="0" err="1" smtClean="0"/>
            <a:t>Řehková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NÁZEV:VY_32_INOVACE_3.2.5.2.R08_ </a:t>
          </a:r>
          <a:r>
            <a:rPr lang="cs-CZ" sz="2000" kern="1200" dirty="0" smtClean="0"/>
            <a:t>Kosočtverec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Matematika 7. ročník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ECCD238-7C99-4BE5-B613-1FE5A2B8C921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34F31BD-86C6-46F4-AC7F-A55CD869493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23271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EDC6A4-FBA9-4EA9-B027-F7F133DD3629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C7CCBB1-E7B0-4120-8AA0-87759C1E25E6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EDC6A4-FBA9-4EA9-B027-F7F133DD3629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7CCBB1-E7B0-4120-8AA0-87759C1E25E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EDC6A4-FBA9-4EA9-B027-F7F133DD3629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7CCBB1-E7B0-4120-8AA0-87759C1E25E6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p:transition spd="slow">
    <p:pull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EDC6A4-FBA9-4EA9-B027-F7F133DD3629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7CCBB1-E7B0-4120-8AA0-87759C1E25E6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pull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EDC6A4-FBA9-4EA9-B027-F7F133DD3629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7CCBB1-E7B0-4120-8AA0-87759C1E25E6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EDC6A4-FBA9-4EA9-B027-F7F133DD3629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7CCBB1-E7B0-4120-8AA0-87759C1E25E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EDC6A4-FBA9-4EA9-B027-F7F133DD3629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7CCBB1-E7B0-4120-8AA0-87759C1E25E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EDC6A4-FBA9-4EA9-B027-F7F133DD3629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7CCBB1-E7B0-4120-8AA0-87759C1E25E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EDC6A4-FBA9-4EA9-B027-F7F133DD3629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7CCBB1-E7B0-4120-8AA0-87759C1E25E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EDC6A4-FBA9-4EA9-B027-F7F133DD3629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7CCBB1-E7B0-4120-8AA0-87759C1E25E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EDC6A4-FBA9-4EA9-B027-F7F133DD3629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7CCBB1-E7B0-4120-8AA0-87759C1E25E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ECEDC6A4-FBA9-4EA9-B027-F7F133DD3629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9C7CCBB1-E7B0-4120-8AA0-87759C1E25E6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 spd="slow">
    <p:pull/>
  </p:transition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trana_(geometrie)" TargetMode="External"/><Relationship Id="rId2" Type="http://schemas.openxmlformats.org/officeDocument/2006/relationships/hyperlink" Target="http://cs.wikipedia.org/wiki/Rovnob%C4%9B%C5%BEn%C3%ADk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png"/><Relationship Id="rId5" Type="http://schemas.openxmlformats.org/officeDocument/2006/relationships/hyperlink" Target="http://cs.wikipedia.org/wiki/%C3%9Ahel" TargetMode="External"/><Relationship Id="rId4" Type="http://schemas.openxmlformats.org/officeDocument/2006/relationships/hyperlink" Target="http://cs.wikipedia.org/wiki/%C4%8Ctverec" TargetMode="Externa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642833730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4067944" y="2510828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751442" y="13394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657133" y="218009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1531528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je určena pro žáky, kteří již ovládají učivo o </a:t>
            </a:r>
            <a:r>
              <a:rPr lang="cs-CZ" dirty="0" smtClean="0"/>
              <a:t>kosodélníku. Na </a:t>
            </a:r>
            <a:r>
              <a:rPr lang="cs-CZ" dirty="0" smtClean="0"/>
              <a:t>toto učivo navazuje. Seznamuje žáky s kosočtvercem, s jeho konstrukcí. Jsou zde uvedeny vzorce pro výpočet obvodu a obsahu. Na závěr je uveden řešený příklad.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31028086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Kosočtverec.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446146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Kosočtverec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Co říká Wikipedie?</a:t>
            </a:r>
          </a:p>
          <a:p>
            <a:endParaRPr lang="cs-CZ" dirty="0"/>
          </a:p>
          <a:p>
            <a:r>
              <a:rPr lang="cs-CZ" b="1" dirty="0" smtClean="0"/>
              <a:t>Kosočtverec</a:t>
            </a:r>
            <a:r>
              <a:rPr lang="cs-CZ" dirty="0" smtClean="0"/>
              <a:t> </a:t>
            </a:r>
            <a:r>
              <a:rPr lang="cs-CZ" dirty="0"/>
              <a:t>je rovnostranný </a:t>
            </a:r>
            <a:r>
              <a:rPr lang="cs-CZ" dirty="0">
                <a:hlinkClick r:id="rId2" tooltip="Rovnoběžník"/>
              </a:rPr>
              <a:t>rovnoběžník</a:t>
            </a:r>
            <a:r>
              <a:rPr lang="cs-CZ" dirty="0"/>
              <a:t>, který má všechny </a:t>
            </a:r>
            <a:r>
              <a:rPr lang="cs-CZ" dirty="0">
                <a:hlinkClick r:id="rId3" tooltip="Strana (geometrie)"/>
              </a:rPr>
              <a:t>strany</a:t>
            </a:r>
            <a:r>
              <a:rPr lang="cs-CZ" dirty="0"/>
              <a:t> stejně dlouhé, avšak na rozdíl od </a:t>
            </a:r>
            <a:r>
              <a:rPr lang="cs-CZ" dirty="0">
                <a:hlinkClick r:id="rId4" tooltip="Čtverec"/>
              </a:rPr>
              <a:t>čtverce</a:t>
            </a:r>
            <a:r>
              <a:rPr lang="cs-CZ" dirty="0"/>
              <a:t> jeho strany nesvírají pravý </a:t>
            </a:r>
            <a:r>
              <a:rPr lang="cs-CZ" dirty="0">
                <a:hlinkClick r:id="rId5" tooltip="Úhel"/>
              </a:rPr>
              <a:t>úhel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1760" y="3933056"/>
            <a:ext cx="4824536" cy="25520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878016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Konstrukce: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Sestrojte kosočtverec ABCD se stranou 5cm a úhlopříčkou AC o velikosti  8cm.</a:t>
            </a:r>
          </a:p>
          <a:p>
            <a:endParaRPr lang="cs-CZ" dirty="0"/>
          </a:p>
          <a:p>
            <a:r>
              <a:rPr lang="cs-CZ" dirty="0" smtClean="0"/>
              <a:t>ROZBOR:</a:t>
            </a:r>
            <a:endParaRPr lang="cs-CZ" dirty="0"/>
          </a:p>
        </p:txBody>
      </p:sp>
      <p:sp>
        <p:nvSpPr>
          <p:cNvPr id="4" name="Kosoúhelník 3"/>
          <p:cNvSpPr/>
          <p:nvPr/>
        </p:nvSpPr>
        <p:spPr>
          <a:xfrm>
            <a:off x="2771800" y="3645024"/>
            <a:ext cx="1944216" cy="1512168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2339752" y="5157192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211960" y="5157192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584824" y="3275692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771800" y="3460358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cxnSp>
        <p:nvCxnSpPr>
          <p:cNvPr id="10" name="Přímá spojnice 9"/>
          <p:cNvCxnSpPr/>
          <p:nvPr/>
        </p:nvCxnSpPr>
        <p:spPr>
          <a:xfrm flipV="1">
            <a:off x="2771800" y="3645024"/>
            <a:ext cx="1872208" cy="151216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3059832" y="5341858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5cm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491880" y="4509120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8cm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4262263"/>
            <a:ext cx="920750" cy="493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4307471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Konstrukce:</a:t>
            </a:r>
            <a:endParaRPr lang="cs-CZ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988840"/>
            <a:ext cx="3049910" cy="8348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1394459"/>
            <a:ext cx="4154324" cy="2682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077072"/>
            <a:ext cx="3641601" cy="26705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1743" y="4312603"/>
            <a:ext cx="3138773" cy="24349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99592" y="2735765"/>
            <a:ext cx="29523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1/ Sestroj úsečku AB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580112" y="2348880"/>
            <a:ext cx="208823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2/ Sestroj trojúhelník ABC podle </a:t>
            </a:r>
            <a:r>
              <a:rPr lang="cs-CZ" dirty="0" err="1" smtClean="0"/>
              <a:t>sss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899592" y="5661248"/>
            <a:ext cx="20162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3/ Bodem C veď rovnoběžku s AB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364088" y="6560367"/>
            <a:ext cx="36266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4/ Bodem A veď rovnoběžku s BC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8425523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Kosočtverec ABCD.</a:t>
            </a:r>
            <a:endParaRPr lang="cs-CZ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556792"/>
            <a:ext cx="5834131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Zaoblený obdélníkový popisek 3"/>
          <p:cNvSpPr/>
          <p:nvPr/>
        </p:nvSpPr>
        <p:spPr>
          <a:xfrm>
            <a:off x="6156176" y="3212976"/>
            <a:ext cx="2592288" cy="2664296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Váš úkol: zapište postup konstrukce pomocí matematických symbolů.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019610961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Obvod a obsah kosočtverce: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r>
                  <a:rPr lang="cs-CZ" sz="2800" dirty="0" smtClean="0"/>
                  <a:t>Obvod:</a:t>
                </a:r>
              </a:p>
              <a:p>
                <a:pPr marL="0" indent="0">
                  <a:buNone/>
                </a:pPr>
                <a:r>
                  <a:rPr lang="cs-CZ" sz="2800" dirty="0"/>
                  <a:t> </a:t>
                </a:r>
                <a:r>
                  <a:rPr lang="cs-CZ" sz="2800" dirty="0" smtClean="0"/>
                  <a:t>    </a:t>
                </a:r>
                <a:r>
                  <a:rPr lang="cs-CZ" sz="2800" dirty="0" smtClean="0">
                    <a:solidFill>
                      <a:srgbClr val="FF0000"/>
                    </a:solidFill>
                  </a:rPr>
                  <a:t>o= 4.a</a:t>
                </a:r>
              </a:p>
              <a:p>
                <a:pPr marL="0" indent="0">
                  <a:buNone/>
                </a:pPr>
                <a:endParaRPr lang="cs-CZ" sz="2800" dirty="0">
                  <a:solidFill>
                    <a:srgbClr val="FF0000"/>
                  </a:solidFill>
                </a:endParaRPr>
              </a:p>
              <a:p>
                <a:pPr marL="0" indent="0">
                  <a:buNone/>
                </a:pPr>
                <a:r>
                  <a:rPr lang="cs-CZ" sz="2800" dirty="0" smtClean="0"/>
                  <a:t>Obsah:</a:t>
                </a:r>
              </a:p>
              <a:p>
                <a:pPr marL="0" indent="0">
                  <a:buNone/>
                </a:pPr>
                <a:r>
                  <a:rPr lang="cs-CZ" sz="2800" dirty="0" smtClean="0"/>
                  <a:t>      </a:t>
                </a:r>
                <a:r>
                  <a:rPr lang="cs-CZ" sz="2800" dirty="0" smtClean="0">
                    <a:solidFill>
                      <a:srgbClr val="FF0000"/>
                    </a:solidFill>
                  </a:rPr>
                  <a:t>S= a.v</a:t>
                </a:r>
                <a:r>
                  <a:rPr lang="cs-CZ" sz="2800" baseline="-25000" dirty="0" smtClean="0">
                    <a:solidFill>
                      <a:srgbClr val="FF0000"/>
                    </a:solidFill>
                  </a:rPr>
                  <a:t>a</a:t>
                </a:r>
              </a:p>
              <a:p>
                <a:pPr marL="0" indent="0">
                  <a:buNone/>
                </a:pPr>
                <a:endParaRPr lang="cs-CZ" sz="2800" baseline="-25000" dirty="0">
                  <a:solidFill>
                    <a:srgbClr val="FF0000"/>
                  </a:solidFill>
                </a:endParaRPr>
              </a:p>
              <a:p>
                <a:pPr marL="0" indent="0">
                  <a:buNone/>
                </a:pPr>
                <a:r>
                  <a:rPr lang="cs-CZ" sz="2800" dirty="0" smtClean="0"/>
                  <a:t>Další možnost: Obsah pomocí úhlopříček u</a:t>
                </a:r>
                <a:r>
                  <a:rPr lang="cs-CZ" sz="2800" baseline="-25000" dirty="0" smtClean="0"/>
                  <a:t>1,</a:t>
                </a:r>
                <a:r>
                  <a:rPr lang="cs-CZ" sz="2800" dirty="0" smtClean="0"/>
                  <a:t>u</a:t>
                </a:r>
                <a:r>
                  <a:rPr lang="cs-CZ" sz="2800" baseline="-25000" dirty="0" smtClean="0"/>
                  <a:t>2</a:t>
                </a:r>
              </a:p>
              <a:p>
                <a:pPr marL="0" indent="0">
                  <a:buNone/>
                </a:pPr>
                <a:endParaRPr lang="cs-CZ" sz="2800" baseline="-25000" dirty="0"/>
              </a:p>
              <a:p>
                <a:pPr marL="0" indent="0">
                  <a:buNone/>
                </a:pPr>
                <a:r>
                  <a:rPr lang="cs-CZ" sz="2800" baseline="-25000" dirty="0" smtClean="0"/>
                  <a:t>    </a:t>
                </a:r>
                <a:r>
                  <a:rPr lang="cs-CZ" sz="2800" dirty="0" smtClean="0">
                    <a:solidFill>
                      <a:srgbClr val="FF0000"/>
                    </a:solidFill>
                  </a:rPr>
                  <a:t>S=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m:rPr>
                            <m:nor/>
                          </m:rPr>
                          <a:rPr lang="cs-CZ" sz="2800" dirty="0" smtClean="0">
                            <a:solidFill>
                              <a:srgbClr val="FF0000"/>
                            </a:solidFill>
                          </a:rPr>
                          <m:t>u</m:t>
                        </m:r>
                        <m:r>
                          <m:rPr>
                            <m:nor/>
                          </m:rPr>
                          <a:rPr lang="cs-CZ" sz="2800" baseline="-25000" dirty="0">
                            <a:solidFill>
                              <a:srgbClr val="FF0000"/>
                            </a:solidFill>
                          </a:rPr>
                          <m:t>1</m:t>
                        </m:r>
                        <m:r>
                          <m:rPr>
                            <m:nor/>
                          </m:rPr>
                          <a:rPr lang="cs-CZ" sz="2800" b="0" i="0" baseline="-25000" dirty="0" smtClean="0">
                            <a:solidFill>
                              <a:srgbClr val="FF0000"/>
                            </a:solidFill>
                          </a:rPr>
                          <m:t>.</m:t>
                        </m:r>
                        <m:r>
                          <m:rPr>
                            <m:nor/>
                          </m:rPr>
                          <a:rPr lang="cs-CZ" sz="2800" dirty="0" smtClean="0">
                            <a:solidFill>
                              <a:srgbClr val="FF0000"/>
                            </a:solidFill>
                          </a:rPr>
                          <m:t>u</m:t>
                        </m:r>
                        <m:r>
                          <m:rPr>
                            <m:nor/>
                          </m:rPr>
                          <a:rPr lang="cs-CZ" sz="2800" baseline="-25000" dirty="0">
                            <a:solidFill>
                              <a:srgbClr val="FF0000"/>
                            </a:solidFill>
                          </a:rPr>
                          <m:t>2 </m:t>
                        </m:r>
                      </m:num>
                      <m:den>
                        <m:r>
                          <a:rPr lang="cs-CZ" sz="2800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endParaRPr lang="cs-CZ" sz="2800" baseline="-25000" dirty="0" smtClean="0"/>
              </a:p>
              <a:p>
                <a:pPr marL="0" indent="0">
                  <a:buNone/>
                </a:pPr>
                <a:endParaRPr lang="cs-CZ" dirty="0">
                  <a:solidFill>
                    <a:srgbClr val="FF0000"/>
                  </a:solidFill>
                </a:endParaRPr>
              </a:p>
              <a:p>
                <a:pPr marL="0" indent="0">
                  <a:buNone/>
                </a:pPr>
                <a:endParaRPr lang="cs-CZ" dirty="0" smtClean="0">
                  <a:solidFill>
                    <a:srgbClr val="FF0000"/>
                  </a:solidFill>
                </a:endParaRPr>
              </a:p>
              <a:p>
                <a:pPr marL="0" indent="0">
                  <a:buNone/>
                </a:pPr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481" t="-1348" b="-121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Zaoblený obdélníkový popisek 3"/>
          <p:cNvSpPr/>
          <p:nvPr/>
        </p:nvSpPr>
        <p:spPr>
          <a:xfrm>
            <a:off x="5292080" y="1844824"/>
            <a:ext cx="2952328" cy="1440160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Využijeme podobnosti s kosodélníkem a se čtvercem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559384484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628800"/>
            <a:ext cx="8229600" cy="4525963"/>
          </a:xfrm>
        </p:spPr>
        <p:txBody>
          <a:bodyPr/>
          <a:lstStyle/>
          <a:p>
            <a:r>
              <a:rPr lang="cs-CZ" dirty="0" smtClean="0"/>
              <a:t>Vypočtěte obvod a obsah kosočtverce se stranou a=5cm a výškou </a:t>
            </a:r>
            <a:r>
              <a:rPr lang="cs-CZ" dirty="0" err="1" smtClean="0"/>
              <a:t>v</a:t>
            </a:r>
            <a:r>
              <a:rPr lang="cs-CZ" baseline="-25000" dirty="0" err="1" smtClean="0"/>
              <a:t>a</a:t>
            </a:r>
            <a:r>
              <a:rPr lang="cs-CZ" dirty="0" smtClean="0"/>
              <a:t>=3,5cm.</a:t>
            </a:r>
          </a:p>
          <a:p>
            <a:endParaRPr lang="cs-CZ" dirty="0"/>
          </a:p>
          <a:p>
            <a:r>
              <a:rPr lang="cs-CZ" dirty="0"/>
              <a:t>o</a:t>
            </a:r>
            <a:r>
              <a:rPr lang="cs-CZ" dirty="0" smtClean="0"/>
              <a:t>= 4.a                          S= a.</a:t>
            </a:r>
            <a:r>
              <a:rPr lang="cs-CZ" dirty="0"/>
              <a:t> </a:t>
            </a:r>
            <a:r>
              <a:rPr lang="cs-CZ" dirty="0" err="1"/>
              <a:t>v</a:t>
            </a:r>
            <a:r>
              <a:rPr lang="cs-CZ" baseline="-25000" dirty="0" err="1"/>
              <a:t>a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o= 4.5                           S= 5.3,5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o= 20                            S= 17,5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dirty="0" smtClean="0">
                <a:solidFill>
                  <a:srgbClr val="FF0000"/>
                </a:solidFill>
              </a:rPr>
              <a:t>o= 20 cm                      S= 17,5 cm</a:t>
            </a:r>
            <a:r>
              <a:rPr lang="cs-CZ" baseline="30000" dirty="0" smtClean="0">
                <a:solidFill>
                  <a:srgbClr val="FF0000"/>
                </a:solidFill>
              </a:rPr>
              <a:t>2</a:t>
            </a:r>
          </a:p>
          <a:p>
            <a:pPr marL="0" indent="0">
              <a:buNone/>
            </a:pPr>
            <a:endParaRPr lang="cs-CZ" baseline="30000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baseline="300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Obvod kosočtverce je 20 cm, obsah </a:t>
            </a:r>
            <a:r>
              <a:rPr lang="cs-CZ" dirty="0">
                <a:solidFill>
                  <a:srgbClr val="FF0000"/>
                </a:solidFill>
              </a:rPr>
              <a:t>17,5 </a:t>
            </a:r>
            <a:r>
              <a:rPr lang="cs-CZ" dirty="0" smtClean="0">
                <a:solidFill>
                  <a:srgbClr val="FF0000"/>
                </a:solidFill>
              </a:rPr>
              <a:t>cm</a:t>
            </a:r>
            <a:r>
              <a:rPr lang="cs-CZ" baseline="30000" dirty="0" smtClean="0">
                <a:solidFill>
                  <a:srgbClr val="FF0000"/>
                </a:solidFill>
              </a:rPr>
              <a:t>2</a:t>
            </a:r>
            <a:endParaRPr lang="cs-CZ" baseline="30000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9719886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/>
              <a:t>Kosočtverec.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2012-03-19]. Dostupné z: http://cs.wikipedia.org/wiki/Koso%C4%8Dtverec </a:t>
            </a:r>
            <a:endParaRPr lang="cs-CZ" dirty="0" smtClean="0"/>
          </a:p>
          <a:p>
            <a:endParaRPr lang="cs-CZ" dirty="0"/>
          </a:p>
          <a:p>
            <a:r>
              <a:rPr lang="en-US" dirty="0"/>
              <a:t>Rhombus. In: </a:t>
            </a:r>
            <a:r>
              <a:rPr lang="en-US" i="1" dirty="0"/>
              <a:t>Wikipedia</a:t>
            </a:r>
            <a:r>
              <a:rPr lang="en-US" dirty="0"/>
              <a:t>: </a:t>
            </a:r>
            <a:r>
              <a:rPr lang="en-US" i="1" dirty="0"/>
              <a:t>the free encyclopedia</a:t>
            </a:r>
            <a:r>
              <a:rPr lang="en-US" dirty="0"/>
              <a:t> [online]. San Francisco (CA): Wikimedia Foundation, 2001- [cit. 2012-03-19]. </a:t>
            </a:r>
            <a:r>
              <a:rPr lang="en-US" dirty="0" err="1"/>
              <a:t>Dostupné</a:t>
            </a:r>
            <a:r>
              <a:rPr lang="en-US" dirty="0"/>
              <a:t> z: http://cs.wikipedia.org/wiki/Soubor:Rhombus.svg </a:t>
            </a:r>
            <a:endParaRPr lang="cs-CZ" dirty="0" smtClean="0"/>
          </a:p>
          <a:p>
            <a:r>
              <a:rPr lang="cs-CZ" dirty="0" smtClean="0"/>
              <a:t>Obrázky č.6 a 7 byly vytvořeny v programu GEOGEBRA</a:t>
            </a:r>
          </a:p>
          <a:p>
            <a:r>
              <a:rPr lang="cs-CZ" i="1" dirty="0"/>
              <a:t>Matematika pro 7. ročník ZŠ</a:t>
            </a:r>
            <a:r>
              <a:rPr lang="cs-CZ" dirty="0"/>
              <a:t>: </a:t>
            </a:r>
            <a:r>
              <a:rPr lang="cs-CZ" i="1" dirty="0"/>
              <a:t>2. díl</a:t>
            </a:r>
            <a:r>
              <a:rPr lang="cs-CZ" dirty="0"/>
              <a:t>. Praha 2: SPN, 1998. ISBN 80-7233-000-4. </a:t>
            </a:r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6434011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45</TotalTime>
  <Words>360</Words>
  <Application>Microsoft Office PowerPoint</Application>
  <PresentationFormat>Předvádění na obrazovce (4:3)</PresentationFormat>
  <Paragraphs>60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Exekutivní</vt:lpstr>
      <vt:lpstr>Prezentace aplikace PowerPoint</vt:lpstr>
      <vt:lpstr>Anotace:</vt:lpstr>
      <vt:lpstr>Kosočtverec.</vt:lpstr>
      <vt:lpstr>Kosočtverec</vt:lpstr>
      <vt:lpstr>Konstrukce:</vt:lpstr>
      <vt:lpstr>Konstrukce:</vt:lpstr>
      <vt:lpstr>Kosočtverec ABCD.</vt:lpstr>
      <vt:lpstr>Obvod a obsah kosočtverce:</vt:lpstr>
      <vt:lpstr>Příklad:</vt:lpstr>
      <vt:lpstr>Citace: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Kosočtverec.</dc:title>
  <dc:creator>ivana</dc:creator>
  <cp:lastModifiedBy>ivana</cp:lastModifiedBy>
  <cp:revision>5</cp:revision>
  <dcterms:created xsi:type="dcterms:W3CDTF">2012-03-19T19:03:08Z</dcterms:created>
  <dcterms:modified xsi:type="dcterms:W3CDTF">2012-06-22T17:55:48Z</dcterms:modified>
</cp:coreProperties>
</file>