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6"/>
  </p:notesMasterIdLst>
  <p:sldIdLst>
    <p:sldId id="267" r:id="rId3"/>
    <p:sldId id="268" r:id="rId4"/>
    <p:sldId id="256" r:id="rId5"/>
    <p:sldId id="257" r:id="rId6"/>
    <p:sldId id="259" r:id="rId7"/>
    <p:sldId id="261" r:id="rId8"/>
    <p:sldId id="262" r:id="rId9"/>
    <p:sldId id="263" r:id="rId10"/>
    <p:sldId id="260" r:id="rId11"/>
    <p:sldId id="264" r:id="rId12"/>
    <p:sldId id="265" r:id="rId13"/>
    <p:sldId id="266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NÁZEV:VY_32_INOVACE_3.2.5.2.R09_ Lichoběžník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7.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99ABC04-E5F3-49E8-8D94-90B71A4795CF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EBD93B3-0090-4A37-B5E6-0505632D9528}" type="presOf" srcId="{D1D4F407-5343-4D3F-B5B9-D407B03CAEB4}" destId="{D005CE8C-CC26-4C3E-AC11-E15060ECD759}" srcOrd="0" destOrd="0" presId="urn:microsoft.com/office/officeart/2005/8/layout/target3"/>
    <dgm:cxn modelId="{B0F46E8D-5CB8-40D3-BB07-8FDDC1525BBC}" type="presOf" srcId="{4C35D32F-0EAB-4CD7-82EE-45574DC2A586}" destId="{8BEBB6EC-1DAA-4CAC-8A25-BC0FCBD5DBD5}" srcOrd="0" destOrd="0" presId="urn:microsoft.com/office/officeart/2005/8/layout/target3"/>
    <dgm:cxn modelId="{29D51755-12FF-4DDF-BBA9-7F44FE25140D}" type="presOf" srcId="{4C35D32F-0EAB-4CD7-82EE-45574DC2A586}" destId="{890E4F0B-2866-4A3F-A3C7-2A14B1797930}" srcOrd="1" destOrd="0" presId="urn:microsoft.com/office/officeart/2005/8/layout/target3"/>
    <dgm:cxn modelId="{D943EA7C-79E1-4B2A-9D58-3C4E8028DCE3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3C6FD0C-A499-4E40-A95C-5C83213B57F8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857FD9F-893F-436D-8E07-F4B24E27107E}" type="presOf" srcId="{B651F6E3-6281-48DB-9319-2AEAFDAE7572}" destId="{619D679B-A015-4ECF-8348-D1034C574F40}" srcOrd="0" destOrd="0" presId="urn:microsoft.com/office/officeart/2005/8/layout/target3"/>
    <dgm:cxn modelId="{7FAD3068-4B87-4DA5-BAE3-77152BF77CF8}" type="presOf" srcId="{B651F6E3-6281-48DB-9319-2AEAFDAE7572}" destId="{6BB5E863-4638-4E1D-BFDE-399D028AC4ED}" srcOrd="1" destOrd="0" presId="urn:microsoft.com/office/officeart/2005/8/layout/target3"/>
    <dgm:cxn modelId="{A774ADBA-EC69-48B4-B0BD-A29130E77588}" type="presOf" srcId="{D8197B8C-B260-4A16-BDF4-0947B075E274}" destId="{5A5FFA88-C948-4069-8E93-59FA12366E83}" srcOrd="1" destOrd="0" presId="urn:microsoft.com/office/officeart/2005/8/layout/target3"/>
    <dgm:cxn modelId="{70BB5280-EABB-45D6-AB60-8072B4FA7549}" type="presOf" srcId="{D1D4F407-5343-4D3F-B5B9-D407B03CAEB4}" destId="{AED2198E-93D5-4001-81B4-73124B309672}" srcOrd="1" destOrd="0" presId="urn:microsoft.com/office/officeart/2005/8/layout/target3"/>
    <dgm:cxn modelId="{7A5CAB85-8063-4FFA-844E-6F268C014C49}" type="presOf" srcId="{D1B46980-6531-4606-95E6-44980827E919}" destId="{2BE915AB-18AA-4053-B92C-3BFC9ED204BB}" srcOrd="1" destOrd="0" presId="urn:microsoft.com/office/officeart/2005/8/layout/target3"/>
    <dgm:cxn modelId="{D5B03277-D643-483B-B5E8-933CB23AEE52}" type="presParOf" srcId="{333A1088-737F-45CB-B68E-254E46348037}" destId="{F5ABB229-8D3B-4694-996A-96F23CF14429}" srcOrd="0" destOrd="0" presId="urn:microsoft.com/office/officeart/2005/8/layout/target3"/>
    <dgm:cxn modelId="{48F39298-38CD-44A7-8A76-1A8643A5E8A6}" type="presParOf" srcId="{333A1088-737F-45CB-B68E-254E46348037}" destId="{F41139FD-01EE-4571-8B17-4FB00FC51163}" srcOrd="1" destOrd="0" presId="urn:microsoft.com/office/officeart/2005/8/layout/target3"/>
    <dgm:cxn modelId="{D36BDE85-8A1E-4776-8386-7576945D2231}" type="presParOf" srcId="{333A1088-737F-45CB-B68E-254E46348037}" destId="{D005CE8C-CC26-4C3E-AC11-E15060ECD759}" srcOrd="2" destOrd="0" presId="urn:microsoft.com/office/officeart/2005/8/layout/target3"/>
    <dgm:cxn modelId="{8D79388F-9AF6-4D28-9E98-69C417678E0C}" type="presParOf" srcId="{333A1088-737F-45CB-B68E-254E46348037}" destId="{2C702D82-9B77-49B7-9568-BB8EB47C3372}" srcOrd="3" destOrd="0" presId="urn:microsoft.com/office/officeart/2005/8/layout/target3"/>
    <dgm:cxn modelId="{C6515BFC-E4D2-446E-AD92-FAFD0FB4BE94}" type="presParOf" srcId="{333A1088-737F-45CB-B68E-254E46348037}" destId="{A52A0455-90FF-4808-ABD0-F02540D31D5A}" srcOrd="4" destOrd="0" presId="urn:microsoft.com/office/officeart/2005/8/layout/target3"/>
    <dgm:cxn modelId="{DDC5E35F-4248-4C8F-90EE-9E553CCB965D}" type="presParOf" srcId="{333A1088-737F-45CB-B68E-254E46348037}" destId="{6140AFEC-043D-4C43-A2F9-D0F5331DF3A3}" srcOrd="5" destOrd="0" presId="urn:microsoft.com/office/officeart/2005/8/layout/target3"/>
    <dgm:cxn modelId="{1ABFC50A-972D-41E3-9286-B9A3071B261F}" type="presParOf" srcId="{333A1088-737F-45CB-B68E-254E46348037}" destId="{9358AC05-5D7D-4327-9F80-1AD486AEA664}" srcOrd="6" destOrd="0" presId="urn:microsoft.com/office/officeart/2005/8/layout/target3"/>
    <dgm:cxn modelId="{FBCB9372-BE1B-48C5-8F91-16601277E436}" type="presParOf" srcId="{333A1088-737F-45CB-B68E-254E46348037}" destId="{313FC574-E1CD-4FB4-B054-0B805CE0447D}" srcOrd="7" destOrd="0" presId="urn:microsoft.com/office/officeart/2005/8/layout/target3"/>
    <dgm:cxn modelId="{7F9A37D4-C268-4C66-8847-2758C5A91D4F}" type="presParOf" srcId="{333A1088-737F-45CB-B68E-254E46348037}" destId="{619D679B-A015-4ECF-8348-D1034C574F40}" srcOrd="8" destOrd="0" presId="urn:microsoft.com/office/officeart/2005/8/layout/target3"/>
    <dgm:cxn modelId="{B1F6A63B-673A-495C-95DC-A371DBAAC5F1}" type="presParOf" srcId="{333A1088-737F-45CB-B68E-254E46348037}" destId="{322283A8-4A27-4CDA-BAE3-F381106A9174}" srcOrd="9" destOrd="0" presId="urn:microsoft.com/office/officeart/2005/8/layout/target3"/>
    <dgm:cxn modelId="{F04F1E0B-393E-41C9-9968-FE428A64D2CF}" type="presParOf" srcId="{333A1088-737F-45CB-B68E-254E46348037}" destId="{FFC9F71D-1B4F-4AD9-A4A6-86ADEFC8AF5C}" srcOrd="10" destOrd="0" presId="urn:microsoft.com/office/officeart/2005/8/layout/target3"/>
    <dgm:cxn modelId="{2D2B3447-61D7-42F0-9331-2A60F4EE4342}" type="presParOf" srcId="{333A1088-737F-45CB-B68E-254E46348037}" destId="{25B08C86-7E15-44DC-BE7F-FFB55DD49D12}" srcOrd="11" destOrd="0" presId="urn:microsoft.com/office/officeart/2005/8/layout/target3"/>
    <dgm:cxn modelId="{B97E061F-429F-4A83-948F-03008C97BC8C}" type="presParOf" srcId="{333A1088-737F-45CB-B68E-254E46348037}" destId="{76644BE8-9D7C-4C09-B250-3D10AF48CBB7}" srcOrd="12" destOrd="0" presId="urn:microsoft.com/office/officeart/2005/8/layout/target3"/>
    <dgm:cxn modelId="{7DDE37A1-D831-443F-86A1-58C1E186A092}" type="presParOf" srcId="{333A1088-737F-45CB-B68E-254E46348037}" destId="{EE85B701-7295-41C0-BA7A-34D3756A2AE6}" srcOrd="13" destOrd="0" presId="urn:microsoft.com/office/officeart/2005/8/layout/target3"/>
    <dgm:cxn modelId="{06614EC9-8D73-4C95-87FC-EE9FF50669B1}" type="presParOf" srcId="{333A1088-737F-45CB-B68E-254E46348037}" destId="{8BEBB6EC-1DAA-4CAC-8A25-BC0FCBD5DBD5}" srcOrd="14" destOrd="0" presId="urn:microsoft.com/office/officeart/2005/8/layout/target3"/>
    <dgm:cxn modelId="{64A5DBDE-3DF9-42DF-8FBF-9315617E2C87}" type="presParOf" srcId="{333A1088-737F-45CB-B68E-254E46348037}" destId="{AED2198E-93D5-4001-81B4-73124B309672}" srcOrd="15" destOrd="0" presId="urn:microsoft.com/office/officeart/2005/8/layout/target3"/>
    <dgm:cxn modelId="{AAEFAF44-1560-4E1C-A9ED-5602D461E945}" type="presParOf" srcId="{333A1088-737F-45CB-B68E-254E46348037}" destId="{2BE915AB-18AA-4053-B92C-3BFC9ED204BB}" srcOrd="16" destOrd="0" presId="urn:microsoft.com/office/officeart/2005/8/layout/target3"/>
    <dgm:cxn modelId="{A1DA5FCC-88B7-41D3-B8FE-AF61E670F81C}" type="presParOf" srcId="{333A1088-737F-45CB-B68E-254E46348037}" destId="{6BB5E863-4638-4E1D-BFDE-399D028AC4ED}" srcOrd="17" destOrd="0" presId="urn:microsoft.com/office/officeart/2005/8/layout/target3"/>
    <dgm:cxn modelId="{D2744794-3116-4B8A-84B1-4B3C4759A947}" type="presParOf" srcId="{333A1088-737F-45CB-B68E-254E46348037}" destId="{5A5FFA88-C948-4069-8E93-59FA12366E83}" srcOrd="18" destOrd="0" presId="urn:microsoft.com/office/officeart/2005/8/layout/target3"/>
    <dgm:cxn modelId="{AC1B1BC4-6E6F-43F4-85B3-F71E0406579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NÁZEV:VY_32_INOVACE_3.2.5.2.R09_ Lichoběžník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7. 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0C5209-6A14-4FDC-8780-D79A2FF5E73F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EFBD9B-DF33-4284-85F8-3576EE1D56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726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E04175-836E-4D7F-BBA2-E6095400BEE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FDB39-58A0-4111-8774-52F912450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E04175-836E-4D7F-BBA2-E6095400BEE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FDB39-58A0-4111-8774-52F912450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E04175-836E-4D7F-BBA2-E6095400BEE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FDB39-58A0-4111-8774-52F912450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E04175-836E-4D7F-BBA2-E6095400BEE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FDB39-58A0-4111-8774-52F912450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E04175-836E-4D7F-BBA2-E6095400BEE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FDB39-58A0-4111-8774-52F912450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E04175-836E-4D7F-BBA2-E6095400BEE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FDB39-58A0-4111-8774-52F912450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E04175-836E-4D7F-BBA2-E6095400BEE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FDB39-58A0-4111-8774-52F912450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E04175-836E-4D7F-BBA2-E6095400BEE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FDB39-58A0-4111-8774-52F912450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E04175-836E-4D7F-BBA2-E6095400BEE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FDB39-58A0-4111-8774-52F9124502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E04175-836E-4D7F-BBA2-E6095400BEE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FDB39-58A0-4111-8774-52F912450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E04175-836E-4D7F-BBA2-E6095400BEE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FDB39-58A0-4111-8774-52F912450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C7CCBB1-E7B0-4120-8AA0-87759C1E25E6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4489007"/>
      </p:ext>
    </p:extLst>
  </p:cSld>
  <p:clrMapOvr>
    <a:masterClrMapping/>
  </p:clrMapOvr>
  <p:transition spd="slow">
    <p:pull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769566"/>
      </p:ext>
    </p:extLst>
  </p:cSld>
  <p:clrMapOvr>
    <a:masterClrMapping/>
  </p:clrMapOvr>
  <p:transition spd="slow">
    <p:pull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526805"/>
      </p:ext>
    </p:extLst>
  </p:cSld>
  <p:clrMapOvr>
    <a:masterClrMapping/>
  </p:clrMapOvr>
  <p:transition spd="slow">
    <p:pull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19163030"/>
      </p:ext>
    </p:extLst>
  </p:cSld>
  <p:clrMapOvr>
    <a:masterClrMapping/>
  </p:clrMapOvr>
  <p:transition spd="slow">
    <p:pull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22788990"/>
      </p:ext>
    </p:extLst>
  </p:cSld>
  <p:clrMapOvr>
    <a:masterClrMapping/>
  </p:clrMapOvr>
  <p:transition spd="slow">
    <p:pull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4524179"/>
      </p:ext>
    </p:extLst>
  </p:cSld>
  <p:clrMapOvr>
    <a:masterClrMapping/>
  </p:clrMapOvr>
  <p:transition spd="slow">
    <p:pull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11923272"/>
      </p:ext>
    </p:extLst>
  </p:cSld>
  <p:clrMapOvr>
    <a:masterClrMapping/>
  </p:clrMapOvr>
  <p:transition spd="slow">
    <p:pull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078416"/>
      </p:ext>
    </p:extLst>
  </p:cSld>
  <p:clrMapOvr>
    <a:masterClrMapping/>
  </p:clrMapOvr>
  <p:transition spd="slow">
    <p:pull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6638319"/>
      </p:ext>
    </p:extLst>
  </p:cSld>
  <p:clrMapOvr>
    <a:masterClrMapping/>
  </p:clrMapOvr>
  <p:transition spd="slow">
    <p:pull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1665543"/>
      </p:ext>
    </p:extLst>
  </p:cSld>
  <p:clrMapOvr>
    <a:masterClrMapping/>
  </p:clrMapOvr>
  <p:transition spd="slow">
    <p:pull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9603500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CE04175-836E-4D7F-BBA2-E6095400BEE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6AFDB39-58A0-4111-8774-52F912450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CEDC6A4-FBA9-4EA9-B027-F7F133DD362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C7CCBB1-E7B0-4120-8AA0-87759C1E25E6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5104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ll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ovnob%C4%9B%C5%BEky" TargetMode="External"/><Relationship Id="rId2" Type="http://schemas.openxmlformats.org/officeDocument/2006/relationships/hyperlink" Target="http://cs.wikipedia.org/wiki/%C4%8Cty%C5%99%C3%BAheln%C3%AD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R%C5%AFznob%C4%9B%C5%BEky" TargetMode="External"/><Relationship Id="rId5" Type="http://schemas.openxmlformats.org/officeDocument/2006/relationships/hyperlink" Target="http://cs.wikipedia.org/wiki/Rovnoramenn%C3%BD_troj%C3%BAheln%C3%ADk" TargetMode="External"/><Relationship Id="rId4" Type="http://schemas.openxmlformats.org/officeDocument/2006/relationships/hyperlink" Target="http://cs.wikipedia.org/wiki/Strana_(geometrie)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843864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067944" y="251082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249522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této prezentaci se žáci seznamují s lichoběžníkem. Uvědomí si jeho vlastnosti, naučí se rozlišovat druhy lichoběžníků. </a:t>
            </a:r>
          </a:p>
          <a:p>
            <a:r>
              <a:rPr lang="cs-CZ" dirty="0" smtClean="0"/>
              <a:t>V další části se věnují konstrukci lichoběžníku.</a:t>
            </a:r>
          </a:p>
          <a:p>
            <a:r>
              <a:rPr lang="cs-CZ" dirty="0" smtClean="0"/>
              <a:t>Na závěr jsou uvedeny vzorce pro obvod a obsah lichoběžníku </a:t>
            </a:r>
            <a:r>
              <a:rPr lang="cs-CZ" smtClean="0"/>
              <a:t>a  řešený příklad.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6883650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Lichoběžník.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8287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lichoběžníku: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Lichoběžník</a:t>
            </a:r>
            <a:r>
              <a:rPr lang="cs-CZ" dirty="0" smtClean="0"/>
              <a:t> </a:t>
            </a:r>
            <a:r>
              <a:rPr lang="cs-CZ" dirty="0"/>
              <a:t>je </a:t>
            </a:r>
            <a:r>
              <a:rPr lang="cs-CZ" dirty="0">
                <a:hlinkClick r:id="rId2" tooltip="Čtyřúhelník"/>
              </a:rPr>
              <a:t>čtyřúhelník</a:t>
            </a:r>
            <a:r>
              <a:rPr lang="cs-CZ" dirty="0"/>
              <a:t>, který má právě jednu dvojici </a:t>
            </a:r>
            <a:r>
              <a:rPr lang="cs-CZ" dirty="0">
                <a:hlinkClick r:id="rId3" tooltip="Rovnoběžky"/>
              </a:rPr>
              <a:t>rovnoběžných</a:t>
            </a:r>
            <a:r>
              <a:rPr lang="cs-CZ" dirty="0"/>
              <a:t> </a:t>
            </a:r>
            <a:r>
              <a:rPr lang="cs-CZ" dirty="0">
                <a:hlinkClick r:id="rId4" tooltip="Strana (geometrie)"/>
              </a:rPr>
              <a:t>stran</a:t>
            </a:r>
            <a:r>
              <a:rPr lang="cs-CZ" dirty="0" smtClean="0"/>
              <a:t>.</a:t>
            </a:r>
          </a:p>
          <a:p>
            <a:r>
              <a:rPr lang="cs-CZ" dirty="0"/>
              <a:t>Pojmenování stran je podobné jako </a:t>
            </a:r>
            <a:r>
              <a:rPr lang="cs-CZ" dirty="0" smtClean="0"/>
              <a:t>                   u </a:t>
            </a:r>
            <a:r>
              <a:rPr lang="cs-CZ" dirty="0">
                <a:hlinkClick r:id="rId5" tooltip="Rovnoramenný trojúhelník"/>
              </a:rPr>
              <a:t>rovnoramenného trojúhelníku</a:t>
            </a:r>
            <a:r>
              <a:rPr lang="cs-CZ" dirty="0"/>
              <a:t>. Vzájemně rovnoběžné strany se nazývají </a:t>
            </a:r>
            <a:r>
              <a:rPr lang="cs-CZ" i="1" dirty="0"/>
              <a:t>základny</a:t>
            </a:r>
            <a:r>
              <a:rPr lang="cs-CZ" dirty="0"/>
              <a:t> a zbývající dvě </a:t>
            </a:r>
            <a:r>
              <a:rPr lang="cs-CZ" dirty="0">
                <a:hlinkClick r:id="rId6" tooltip="Různoběžky"/>
              </a:rPr>
              <a:t>různoběžné</a:t>
            </a:r>
            <a:r>
              <a:rPr lang="cs-CZ" dirty="0"/>
              <a:t> strany </a:t>
            </a:r>
            <a:r>
              <a:rPr lang="cs-CZ" i="1" dirty="0"/>
              <a:t>ramena</a:t>
            </a:r>
            <a:r>
              <a:rPr lang="cs-CZ" dirty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Lichoběžník 3"/>
          <p:cNvSpPr/>
          <p:nvPr/>
        </p:nvSpPr>
        <p:spPr>
          <a:xfrm>
            <a:off x="2771800" y="3717032"/>
            <a:ext cx="1872208" cy="1368152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4766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lichoběžníků: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Obecný lichoběžník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Rovnoramenný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Pravoúhlý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Lichoběžník 5"/>
          <p:cNvSpPr/>
          <p:nvPr/>
        </p:nvSpPr>
        <p:spPr>
          <a:xfrm>
            <a:off x="4211960" y="1700808"/>
            <a:ext cx="1584176" cy="792088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80653"/>
            <a:ext cx="1937228" cy="1165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996952"/>
            <a:ext cx="2112426" cy="13258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62203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Sestrojte lichoběžník: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Lichoběžník ABCD, AB|| CD. Délky stran a=7cm, b= 4 cm, úhlopříčka |AC|= 8cm, c=3cm.</a:t>
            </a:r>
          </a:p>
          <a:p>
            <a:endParaRPr lang="cs-CZ" dirty="0"/>
          </a:p>
          <a:p>
            <a:r>
              <a:rPr lang="cs-CZ" dirty="0" smtClean="0"/>
              <a:t>Rozbor:</a:t>
            </a:r>
            <a:endParaRPr lang="cs-CZ" dirty="0"/>
          </a:p>
        </p:txBody>
      </p:sp>
      <p:sp>
        <p:nvSpPr>
          <p:cNvPr id="4" name="Lichoběžník 3"/>
          <p:cNvSpPr/>
          <p:nvPr/>
        </p:nvSpPr>
        <p:spPr>
          <a:xfrm>
            <a:off x="3203848" y="2564904"/>
            <a:ext cx="2592288" cy="1440160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3203848" y="2564904"/>
            <a:ext cx="2232248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900169" y="396441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41268" y="377974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36096" y="2276872"/>
            <a:ext cx="4051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22768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67944" y="414908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7cm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841268" y="2924944"/>
            <a:ext cx="7469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4cm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19972" y="3272284"/>
            <a:ext cx="756084" cy="372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8cm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309244" y="2173506"/>
            <a:ext cx="756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21821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konstrukce: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2911249" cy="1937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2924944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1/ trojúhelník ABC podle </a:t>
            </a:r>
            <a:r>
              <a:rPr lang="cs-CZ" sz="2400" dirty="0" err="1" smtClean="0"/>
              <a:t>sss</a:t>
            </a:r>
            <a:endParaRPr lang="cs-CZ" sz="24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1699" y="404664"/>
            <a:ext cx="3164737" cy="20184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497310" y="952226"/>
            <a:ext cx="216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2/Bodem C vedeme rovnoběžku s AB</a:t>
            </a: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03813" y="3212976"/>
            <a:ext cx="3010939" cy="18166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66436" y="4045714"/>
            <a:ext cx="16219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3/ Bod D leží na rovnoběžce ve vzdálenosti 3cm od 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477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Lichoběžník ABCD: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2512" y="530225"/>
            <a:ext cx="6965014" cy="418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ový popisek 3"/>
          <p:cNvSpPr/>
          <p:nvPr/>
        </p:nvSpPr>
        <p:spPr>
          <a:xfrm>
            <a:off x="6588224" y="4077072"/>
            <a:ext cx="2160240" cy="1800200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Váš úkol: ověřte vlastnosti.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808701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lichoběžníku: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654448"/>
            <a:ext cx="7326798" cy="4063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Obdélníkový popisek 3"/>
              <p:cNvSpPr/>
              <p:nvPr/>
            </p:nvSpPr>
            <p:spPr>
              <a:xfrm>
                <a:off x="6588224" y="3717032"/>
                <a:ext cx="2088232" cy="2016224"/>
              </a:xfrm>
              <a:prstGeom prst="wedgeRectCallou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 smtClean="0"/>
                  <a:t>S=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32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0" i="1" smtClean="0">
                                <a:latin typeface="Cambria Math"/>
                              </a:rPr>
                              <m:t>𝑎</m:t>
                            </m:r>
                            <m:r>
                              <a:rPr lang="cs-CZ" sz="3200" b="0" i="1" smtClean="0">
                                <a:latin typeface="Cambria Math"/>
                              </a:rPr>
                              <m:t>+</m:t>
                            </m:r>
                            <m:r>
                              <a:rPr lang="cs-CZ" sz="3200" b="0" i="1" smtClean="0">
                                <a:latin typeface="Cambria Math"/>
                              </a:rPr>
                              <m:t>𝑐</m:t>
                            </m:r>
                          </m:e>
                        </m:d>
                        <m:r>
                          <a:rPr lang="cs-CZ" sz="3200" b="0" i="1" smtClean="0">
                            <a:latin typeface="Cambria Math"/>
                          </a:rPr>
                          <m:t>.</m:t>
                        </m:r>
                        <m:r>
                          <a:rPr lang="cs-CZ" sz="3200" b="0" i="1" smtClean="0"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>
          <p:sp>
            <p:nvSpPr>
              <p:cNvPr id="4" name="Obdélníkový popise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8224" y="3717032"/>
                <a:ext cx="2088232" cy="2016224"/>
              </a:xfrm>
              <a:prstGeom prst="wedgeRectCallou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3923928" y="206084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64360" y="66325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62028" y="3115568"/>
            <a:ext cx="756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00192" y="310031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51299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Obvod lichoběžníku: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Lichoběžník 3"/>
          <p:cNvSpPr/>
          <p:nvPr/>
        </p:nvSpPr>
        <p:spPr>
          <a:xfrm>
            <a:off x="2386732" y="980728"/>
            <a:ext cx="3528392" cy="2592288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815916" y="357503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84068" y="184482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3928" y="112474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43808" y="221415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9" name="Obdélníkový popisek 8"/>
          <p:cNvSpPr/>
          <p:nvPr/>
        </p:nvSpPr>
        <p:spPr>
          <a:xfrm>
            <a:off x="5915124" y="3789040"/>
            <a:ext cx="2977356" cy="219159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o=</a:t>
            </a:r>
            <a:r>
              <a:rPr lang="cs-CZ" sz="2800" dirty="0" err="1" smtClean="0"/>
              <a:t>a+b+c+d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525486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Střešní rovina má tvar rovnoramenného lichoběžníku. Základny měří 10m a 5m, výška lichoběžníku je 4m. Vypočtěte obsah střešní roviny.</a:t>
            </a:r>
          </a:p>
          <a:p>
            <a:r>
              <a:rPr lang="cs-CZ" dirty="0" smtClean="0"/>
              <a:t>a=10m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c= 5m</a:t>
            </a:r>
          </a:p>
          <a:p>
            <a:pPr marL="0" indent="0">
              <a:buNone/>
            </a:pPr>
            <a:r>
              <a:rPr lang="cs-CZ" dirty="0" smtClean="0"/>
              <a:t>  v= 4m</a:t>
            </a:r>
          </a:p>
          <a:p>
            <a:r>
              <a:rPr lang="cs-CZ" u="sng" dirty="0" smtClean="0"/>
              <a:t>S=? m</a:t>
            </a:r>
            <a:r>
              <a:rPr lang="cs-CZ" u="sng" baseline="30000" dirty="0" smtClean="0"/>
              <a:t>2</a:t>
            </a:r>
          </a:p>
          <a:p>
            <a:endParaRPr lang="cs-CZ" u="sng" baseline="30000" dirty="0"/>
          </a:p>
        </p:txBody>
      </p:sp>
    </p:spTree>
    <p:extLst>
      <p:ext uri="{BB962C8B-B14F-4D97-AF65-F5344CB8AC3E}">
        <p14:creationId xmlns:p14="http://schemas.microsoft.com/office/powerpoint/2010/main" xmlns="" val="4110689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S=</a:t>
                </a:r>
                <a:r>
                  <a:rPr lang="cs-CZ" sz="20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  <m:r>
                              <a:rPr lang="cs-CZ" i="1">
                                <a:latin typeface="Cambria Math"/>
                              </a:rPr>
                              <m:t>+</m:t>
                            </m:r>
                            <m:r>
                              <a:rPr lang="cs-CZ" i="1">
                                <a:latin typeface="Cambria Math"/>
                              </a:rPr>
                              <m:t>𝑐</m:t>
                            </m:r>
                          </m:e>
                        </m:d>
                        <m:r>
                          <a:rPr lang="cs-CZ" i="1">
                            <a:latin typeface="Cambria Math"/>
                          </a:rPr>
                          <m:t>.</m:t>
                        </m:r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r>
                  <a:rPr lang="cs-CZ" dirty="0"/>
                  <a:t>S=</a:t>
                </a:r>
                <a:r>
                  <a:rPr lang="cs-CZ" sz="20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10</m:t>
                            </m:r>
                            <m:r>
                              <a:rPr lang="cs-CZ" i="1">
                                <a:latin typeface="Cambria Math"/>
                              </a:rPr>
                              <m:t>+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5</m:t>
                            </m:r>
                          </m:e>
                        </m:d>
                        <m:r>
                          <a:rPr lang="cs-CZ" i="1">
                            <a:latin typeface="Cambria Math"/>
                          </a:rPr>
                          <m:t>.</m:t>
                        </m:r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u="sng" dirty="0" smtClean="0"/>
              </a:p>
              <a:p>
                <a:r>
                  <a:rPr lang="cs-CZ" dirty="0" smtClean="0"/>
                  <a:t>S= 30</a:t>
                </a:r>
              </a:p>
              <a:p>
                <a:r>
                  <a:rPr lang="cs-CZ" dirty="0" smtClean="0"/>
                  <a:t>S=30 m</a:t>
                </a:r>
                <a:r>
                  <a:rPr lang="cs-CZ" baseline="30000" dirty="0" smtClean="0"/>
                  <a:t>2</a:t>
                </a:r>
              </a:p>
              <a:p>
                <a:endParaRPr lang="cs-CZ" baseline="30000" dirty="0" smtClean="0"/>
              </a:p>
              <a:p>
                <a:r>
                  <a:rPr lang="cs-CZ" dirty="0" smtClean="0"/>
                  <a:t>Obsah střešní roviny je 30m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 </a:t>
                </a:r>
                <a:endParaRPr lang="cs-CZ" baseline="30000" dirty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381598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Lichoběžník.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2012-03-21]. Dostupné z: http://</a:t>
            </a:r>
            <a:r>
              <a:rPr lang="cs-CZ" dirty="0" smtClean="0"/>
              <a:t>cs.wikipedia.org/wiki/Lichob%C4%9B%C5%BEn%C3%ADk</a:t>
            </a:r>
          </a:p>
          <a:p>
            <a:r>
              <a:rPr lang="cs-CZ" i="1" dirty="0"/>
              <a:t>Matematika pro 7. ročník ZŠ</a:t>
            </a:r>
            <a:r>
              <a:rPr lang="cs-CZ" dirty="0"/>
              <a:t>: </a:t>
            </a:r>
            <a:r>
              <a:rPr lang="cs-CZ" i="1" dirty="0"/>
              <a:t>2. díl</a:t>
            </a:r>
            <a:r>
              <a:rPr lang="cs-CZ" dirty="0"/>
              <a:t>. Praha 2: SPN, 1998. ISBN 80-7233-000-4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Obrázky č. 5,7,8,9 byly </a:t>
            </a:r>
            <a:r>
              <a:rPr lang="cs-CZ" smtClean="0"/>
              <a:t>vytvořeny </a:t>
            </a:r>
            <a:r>
              <a:rPr lang="cs-CZ" smtClean="0"/>
              <a:t>                         v </a:t>
            </a:r>
            <a:r>
              <a:rPr lang="cs-CZ" dirty="0" smtClean="0"/>
              <a:t>programu </a:t>
            </a:r>
            <a:r>
              <a:rPr lang="cs-CZ" dirty="0" err="1" smtClean="0"/>
              <a:t>GeoGebra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www.microsoft.com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2971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74</TotalTime>
  <Words>312</Words>
  <Application>Microsoft Office PowerPoint</Application>
  <PresentationFormat>Předvádění na obrazovce (4:3)</PresentationFormat>
  <Paragraphs>67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Aspekt</vt:lpstr>
      <vt:lpstr>Exekutivní</vt:lpstr>
      <vt:lpstr>Snímek 1</vt:lpstr>
      <vt:lpstr>Anotace:</vt:lpstr>
      <vt:lpstr>Lichoběžník.</vt:lpstr>
      <vt:lpstr>Vlastnosti lichoběžníku:</vt:lpstr>
      <vt:lpstr>Rozdělení lichoběžníků:</vt:lpstr>
      <vt:lpstr>Sestrojte lichoběžník:</vt:lpstr>
      <vt:lpstr>Postup konstrukce:</vt:lpstr>
      <vt:lpstr>Lichoběžník ABCD:</vt:lpstr>
      <vt:lpstr>Obsah lichoběžníku:</vt:lpstr>
      <vt:lpstr>Obvod lichoběžníku:</vt:lpstr>
      <vt:lpstr>Příklad:</vt:lpstr>
      <vt:lpstr>Řešení: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Lichoběžník.</dc:title>
  <dc:creator>ivana</dc:creator>
  <cp:lastModifiedBy>Dum</cp:lastModifiedBy>
  <cp:revision>10</cp:revision>
  <dcterms:created xsi:type="dcterms:W3CDTF">2012-03-21T19:15:04Z</dcterms:created>
  <dcterms:modified xsi:type="dcterms:W3CDTF">2012-06-23T20:12:33Z</dcterms:modified>
</cp:coreProperties>
</file>