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8"/>
  </p:notesMasterIdLst>
  <p:sldIdLst>
    <p:sldId id="269" r:id="rId3"/>
    <p:sldId id="272" r:id="rId4"/>
    <p:sldId id="256" r:id="rId5"/>
    <p:sldId id="257" r:id="rId6"/>
    <p:sldId id="258" r:id="rId7"/>
    <p:sldId id="260" r:id="rId8"/>
    <p:sldId id="261" r:id="rId9"/>
    <p:sldId id="259" r:id="rId10"/>
    <p:sldId id="262" r:id="rId11"/>
    <p:sldId id="263" r:id="rId12"/>
    <p:sldId id="264" r:id="rId13"/>
    <p:sldId id="265" r:id="rId14"/>
    <p:sldId id="266" r:id="rId15"/>
    <p:sldId id="268" r:id="rId16"/>
    <p:sldId id="27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NÁZEV:VY_32_INOVACE_3.2.5.2.R10_ Oprava čtvrtletní práce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7.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9E579FC-89DD-434E-BFFD-17BBDDD89CDE}" type="presOf" srcId="{B651F6E3-6281-48DB-9319-2AEAFDAE7572}" destId="{619D679B-A015-4ECF-8348-D1034C574F40}" srcOrd="0" destOrd="0" presId="urn:microsoft.com/office/officeart/2005/8/layout/target3"/>
    <dgm:cxn modelId="{978CF49B-0388-47D8-A6DB-FF1239FA4612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1CCD8FE-BB0E-41A9-9D8D-4B8638A76D00}" type="presOf" srcId="{D8197B8C-B260-4A16-BDF4-0947B075E274}" destId="{5A5FFA88-C948-4069-8E93-59FA12366E83}" srcOrd="1" destOrd="0" presId="urn:microsoft.com/office/officeart/2005/8/layout/target3"/>
    <dgm:cxn modelId="{5B1268F7-459A-4A65-9C4F-035C6B2AC1B3}" type="presOf" srcId="{B651F6E3-6281-48DB-9319-2AEAFDAE7572}" destId="{6BB5E863-4638-4E1D-BFDE-399D028AC4ED}" srcOrd="1" destOrd="0" presId="urn:microsoft.com/office/officeart/2005/8/layout/target3"/>
    <dgm:cxn modelId="{16B83BBC-722D-47E6-B5A2-07BF30F43F43}" type="presOf" srcId="{757F3AB3-0718-4624-B441-E567A8F0AB56}" destId="{333A1088-737F-45CB-B68E-254E46348037}" srcOrd="0" destOrd="0" presId="urn:microsoft.com/office/officeart/2005/8/layout/target3"/>
    <dgm:cxn modelId="{1A4C47CC-769A-4C43-8B59-DE6647D1569E}" type="presOf" srcId="{D1B46980-6531-4606-95E6-44980827E919}" destId="{6140AFEC-043D-4C43-A2F9-D0F5331DF3A3}" srcOrd="0" destOrd="0" presId="urn:microsoft.com/office/officeart/2005/8/layout/target3"/>
    <dgm:cxn modelId="{45176B98-3D68-42FE-835C-3424938A167A}" type="presOf" srcId="{D8197B8C-B260-4A16-BDF4-0947B075E274}" destId="{25B08C86-7E15-44DC-BE7F-FFB55DD49D12}" srcOrd="0" destOrd="0" presId="urn:microsoft.com/office/officeart/2005/8/layout/target3"/>
    <dgm:cxn modelId="{9E6B0644-2BA1-4214-BA43-46E35BB6A0C5}" type="presOf" srcId="{D1B46980-6531-4606-95E6-44980827E919}" destId="{2BE915AB-18AA-4053-B92C-3BFC9ED204BB}" srcOrd="1" destOrd="0" presId="urn:microsoft.com/office/officeart/2005/8/layout/target3"/>
    <dgm:cxn modelId="{12F45060-22A6-4026-A3E2-EC2EB55B9D63}" type="presOf" srcId="{4C35D32F-0EAB-4CD7-82EE-45574DC2A586}" destId="{890E4F0B-2866-4A3F-A3C7-2A14B1797930}" srcOrd="1" destOrd="0" presId="urn:microsoft.com/office/officeart/2005/8/layout/target3"/>
    <dgm:cxn modelId="{521BBBE5-C2DF-4D28-BE48-496B113D84C6}" type="presOf" srcId="{D1D4F407-5343-4D3F-B5B9-D407B03CAEB4}" destId="{AED2198E-93D5-4001-81B4-73124B309672}" srcOrd="1" destOrd="0" presId="urn:microsoft.com/office/officeart/2005/8/layout/target3"/>
    <dgm:cxn modelId="{0B6B3D7A-0F11-4B59-A314-0F47CE8934E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F554707-077C-49C7-B1E5-3B31FCFE0DFE}" type="presParOf" srcId="{333A1088-737F-45CB-B68E-254E46348037}" destId="{F5ABB229-8D3B-4694-996A-96F23CF14429}" srcOrd="0" destOrd="0" presId="urn:microsoft.com/office/officeart/2005/8/layout/target3"/>
    <dgm:cxn modelId="{B7F26043-B860-45A9-A4C4-0B734BF3EAD8}" type="presParOf" srcId="{333A1088-737F-45CB-B68E-254E46348037}" destId="{F41139FD-01EE-4571-8B17-4FB00FC51163}" srcOrd="1" destOrd="0" presId="urn:microsoft.com/office/officeart/2005/8/layout/target3"/>
    <dgm:cxn modelId="{B7E76402-A3C5-4E78-BBFA-D79C46812103}" type="presParOf" srcId="{333A1088-737F-45CB-B68E-254E46348037}" destId="{D005CE8C-CC26-4C3E-AC11-E15060ECD759}" srcOrd="2" destOrd="0" presId="urn:microsoft.com/office/officeart/2005/8/layout/target3"/>
    <dgm:cxn modelId="{42F1FBD1-9DA4-492B-90EA-4A2E4B795573}" type="presParOf" srcId="{333A1088-737F-45CB-B68E-254E46348037}" destId="{2C702D82-9B77-49B7-9568-BB8EB47C3372}" srcOrd="3" destOrd="0" presId="urn:microsoft.com/office/officeart/2005/8/layout/target3"/>
    <dgm:cxn modelId="{9AB8CCA8-FE61-466B-82D8-B0E10DD1B288}" type="presParOf" srcId="{333A1088-737F-45CB-B68E-254E46348037}" destId="{A52A0455-90FF-4808-ABD0-F02540D31D5A}" srcOrd="4" destOrd="0" presId="urn:microsoft.com/office/officeart/2005/8/layout/target3"/>
    <dgm:cxn modelId="{0BC87471-750F-490C-B43F-48673E0861E7}" type="presParOf" srcId="{333A1088-737F-45CB-B68E-254E46348037}" destId="{6140AFEC-043D-4C43-A2F9-D0F5331DF3A3}" srcOrd="5" destOrd="0" presId="urn:microsoft.com/office/officeart/2005/8/layout/target3"/>
    <dgm:cxn modelId="{C501989A-6419-4080-B6F4-977D04DEDC8A}" type="presParOf" srcId="{333A1088-737F-45CB-B68E-254E46348037}" destId="{9358AC05-5D7D-4327-9F80-1AD486AEA664}" srcOrd="6" destOrd="0" presId="urn:microsoft.com/office/officeart/2005/8/layout/target3"/>
    <dgm:cxn modelId="{1CB75D29-81DE-4A61-B1A0-46BA0086340A}" type="presParOf" srcId="{333A1088-737F-45CB-B68E-254E46348037}" destId="{313FC574-E1CD-4FB4-B054-0B805CE0447D}" srcOrd="7" destOrd="0" presId="urn:microsoft.com/office/officeart/2005/8/layout/target3"/>
    <dgm:cxn modelId="{16EE2002-E42E-4A3F-A971-BE1EDFC8CB41}" type="presParOf" srcId="{333A1088-737F-45CB-B68E-254E46348037}" destId="{619D679B-A015-4ECF-8348-D1034C574F40}" srcOrd="8" destOrd="0" presId="urn:microsoft.com/office/officeart/2005/8/layout/target3"/>
    <dgm:cxn modelId="{8645860D-789D-4436-A0F7-6D6BD35943BD}" type="presParOf" srcId="{333A1088-737F-45CB-B68E-254E46348037}" destId="{322283A8-4A27-4CDA-BAE3-F381106A9174}" srcOrd="9" destOrd="0" presId="urn:microsoft.com/office/officeart/2005/8/layout/target3"/>
    <dgm:cxn modelId="{86769555-9722-4056-8673-1445E385AA4F}" type="presParOf" srcId="{333A1088-737F-45CB-B68E-254E46348037}" destId="{FFC9F71D-1B4F-4AD9-A4A6-86ADEFC8AF5C}" srcOrd="10" destOrd="0" presId="urn:microsoft.com/office/officeart/2005/8/layout/target3"/>
    <dgm:cxn modelId="{3AFDB407-6FD9-44DC-A59E-83281F588605}" type="presParOf" srcId="{333A1088-737F-45CB-B68E-254E46348037}" destId="{25B08C86-7E15-44DC-BE7F-FFB55DD49D12}" srcOrd="11" destOrd="0" presId="urn:microsoft.com/office/officeart/2005/8/layout/target3"/>
    <dgm:cxn modelId="{213AF269-6F24-4505-927F-EB71439BC84D}" type="presParOf" srcId="{333A1088-737F-45CB-B68E-254E46348037}" destId="{76644BE8-9D7C-4C09-B250-3D10AF48CBB7}" srcOrd="12" destOrd="0" presId="urn:microsoft.com/office/officeart/2005/8/layout/target3"/>
    <dgm:cxn modelId="{027EA7AD-4B05-4F76-89E1-A73F9D9CB8E2}" type="presParOf" srcId="{333A1088-737F-45CB-B68E-254E46348037}" destId="{EE85B701-7295-41C0-BA7A-34D3756A2AE6}" srcOrd="13" destOrd="0" presId="urn:microsoft.com/office/officeart/2005/8/layout/target3"/>
    <dgm:cxn modelId="{12257802-AFBD-4123-9ECB-33960E2CABF0}" type="presParOf" srcId="{333A1088-737F-45CB-B68E-254E46348037}" destId="{8BEBB6EC-1DAA-4CAC-8A25-BC0FCBD5DBD5}" srcOrd="14" destOrd="0" presId="urn:microsoft.com/office/officeart/2005/8/layout/target3"/>
    <dgm:cxn modelId="{7D8F4576-2D82-426C-9271-11C997054FEE}" type="presParOf" srcId="{333A1088-737F-45CB-B68E-254E46348037}" destId="{AED2198E-93D5-4001-81B4-73124B309672}" srcOrd="15" destOrd="0" presId="urn:microsoft.com/office/officeart/2005/8/layout/target3"/>
    <dgm:cxn modelId="{5681DE9B-84B4-433A-ACFD-6BB9F96BF10C}" type="presParOf" srcId="{333A1088-737F-45CB-B68E-254E46348037}" destId="{2BE915AB-18AA-4053-B92C-3BFC9ED204BB}" srcOrd="16" destOrd="0" presId="urn:microsoft.com/office/officeart/2005/8/layout/target3"/>
    <dgm:cxn modelId="{CEDC94C7-A157-4EE5-9B48-DBAA218EF17F}" type="presParOf" srcId="{333A1088-737F-45CB-B68E-254E46348037}" destId="{6BB5E863-4638-4E1D-BFDE-399D028AC4ED}" srcOrd="17" destOrd="0" presId="urn:microsoft.com/office/officeart/2005/8/layout/target3"/>
    <dgm:cxn modelId="{5CB8FB2A-FE11-46F8-AEB0-9A8AA5C6C9F8}" type="presParOf" srcId="{333A1088-737F-45CB-B68E-254E46348037}" destId="{5A5FFA88-C948-4069-8E93-59FA12366E83}" srcOrd="18" destOrd="0" presId="urn:microsoft.com/office/officeart/2005/8/layout/target3"/>
    <dgm:cxn modelId="{02BD084F-BE0E-48CC-A5C3-CFC1834631A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RNDr.Ivana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NÁZEV:VY_32_INOVACE_3.2.5.2.R10_ Oprava čtvrtletní práce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7. 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8D79D4-EAE1-4E5D-BDDE-D81FAF3520A8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AA2665-7122-4D6F-9624-12DA43476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75460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56940-E7CC-46D8-A6C9-AAA9AF0539B9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624B-AEF1-44E9-8E0E-196AB41EA0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895224"/>
      </p:ext>
    </p:extLst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56940-E7CC-46D8-A6C9-AAA9AF0539B9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624B-AEF1-44E9-8E0E-196AB41EA0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07393"/>
      </p:ext>
    </p:extLst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56940-E7CC-46D8-A6C9-AAA9AF0539B9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624B-AEF1-44E9-8E0E-196AB41EA0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7430734"/>
      </p:ext>
    </p:extLst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56940-E7CC-46D8-A6C9-AAA9AF0539B9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624B-AEF1-44E9-8E0E-196AB41EA0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8559707"/>
      </p:ext>
    </p:extLst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56940-E7CC-46D8-A6C9-AAA9AF0539B9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624B-AEF1-44E9-8E0E-196AB41EA0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359003"/>
      </p:ext>
    </p:extLst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56940-E7CC-46D8-A6C9-AAA9AF0539B9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624B-AEF1-44E9-8E0E-196AB41EA0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869733"/>
      </p:ext>
    </p:extLst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56940-E7CC-46D8-A6C9-AAA9AF0539B9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624B-AEF1-44E9-8E0E-196AB41EA0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6768412"/>
      </p:ext>
    </p:extLst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56940-E7CC-46D8-A6C9-AAA9AF0539B9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624B-AEF1-44E9-8E0E-196AB41EA0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7807286"/>
      </p:ext>
    </p:extLst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56940-E7CC-46D8-A6C9-AAA9AF0539B9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624B-AEF1-44E9-8E0E-196AB41EA0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638063"/>
      </p:ext>
    </p:extLst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56940-E7CC-46D8-A6C9-AAA9AF0539B9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624B-AEF1-44E9-8E0E-196AB41EA0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335229"/>
      </p:ext>
    </p:extLst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56940-E7CC-46D8-A6C9-AAA9AF0539B9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F624B-AEF1-44E9-8E0E-196AB41EA0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553905"/>
      </p:ext>
    </p:extLst>
  </p:cSld>
  <p:clrMapOvr>
    <a:masterClrMapping/>
  </p:clrMapOvr>
  <p:transition spd="slow">
    <p:pull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C7CCBB1-E7B0-4120-8AA0-87759C1E25E6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4489007"/>
      </p:ext>
    </p:extLst>
  </p:cSld>
  <p:clrMapOvr>
    <a:masterClrMapping/>
  </p:clrMapOvr>
  <p:transition spd="slow">
    <p:pull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769566"/>
      </p:ext>
    </p:extLst>
  </p:cSld>
  <p:clrMapOvr>
    <a:masterClrMapping/>
  </p:clrMapOvr>
  <p:transition spd="slow">
    <p:pull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526805"/>
      </p:ext>
    </p:extLst>
  </p:cSld>
  <p:clrMapOvr>
    <a:masterClrMapping/>
  </p:clrMapOvr>
  <p:transition spd="slow">
    <p:pull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163030"/>
      </p:ext>
    </p:extLst>
  </p:cSld>
  <p:clrMapOvr>
    <a:masterClrMapping/>
  </p:clrMapOvr>
  <p:transition spd="slow">
    <p:pull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788990"/>
      </p:ext>
    </p:extLst>
  </p:cSld>
  <p:clrMapOvr>
    <a:masterClrMapping/>
  </p:clrMapOvr>
  <p:transition spd="slow">
    <p:pull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4524179"/>
      </p:ext>
    </p:extLst>
  </p:cSld>
  <p:clrMapOvr>
    <a:masterClrMapping/>
  </p:clrMapOvr>
  <p:transition spd="slow">
    <p:pull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1923272"/>
      </p:ext>
    </p:extLst>
  </p:cSld>
  <p:clrMapOvr>
    <a:masterClrMapping/>
  </p:clrMapOvr>
  <p:transition spd="slow">
    <p:pull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078416"/>
      </p:ext>
    </p:extLst>
  </p:cSld>
  <p:clrMapOvr>
    <a:masterClrMapping/>
  </p:clrMapOvr>
  <p:transition spd="slow">
    <p:pull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6638319"/>
      </p:ext>
    </p:extLst>
  </p:cSld>
  <p:clrMapOvr>
    <a:masterClrMapping/>
  </p:clrMapOvr>
  <p:transition spd="slow">
    <p:pull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1665543"/>
      </p:ext>
    </p:extLst>
  </p:cSld>
  <p:clrMapOvr>
    <a:masterClrMapping/>
  </p:clrMapOvr>
  <p:transition spd="slow">
    <p:pull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9603500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956940-E7CC-46D8-A6C9-AAA9AF0539B9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0F624B-AEF1-44E9-8E0E-196AB41EA0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91120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CEDC6A4-FBA9-4EA9-B027-F7F133DD362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C7CCBB1-E7B0-4120-8AA0-87759C1E25E6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5104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mp"/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366129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067944" y="251082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249522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pro opakování učiva za 3. čtvrtletí 7. ročníku. Žáci nejprve vypracují písemnou práci podle zadání.</a:t>
            </a:r>
          </a:p>
          <a:p>
            <a:r>
              <a:rPr lang="cs-CZ" dirty="0"/>
              <a:t> </a:t>
            </a:r>
            <a:r>
              <a:rPr lang="cs-CZ" dirty="0" smtClean="0"/>
              <a:t>Tato prezentace je určena pro následující hodinu, kdy probíhá společná oprava práce. Žáci mají již před sebou své opravené písemné práce a do sešitů si zapisují řešení těch příkladů, které neměli správně. Kontrolují, hledají, </a:t>
            </a:r>
            <a:r>
              <a:rPr lang="cs-CZ" smtClean="0"/>
              <a:t>kde udělali chybu.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06995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Oprava 3.čtvrtletní práce.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Témata:</a:t>
            </a:r>
          </a:p>
          <a:p>
            <a:r>
              <a:rPr lang="cs-CZ" dirty="0" smtClean="0"/>
              <a:t>1/ Racionální čísla</a:t>
            </a:r>
          </a:p>
          <a:p>
            <a:r>
              <a:rPr lang="cs-CZ" dirty="0" smtClean="0"/>
              <a:t>2/ Konstrukce čtyřúhelníků</a:t>
            </a:r>
          </a:p>
          <a:p>
            <a:r>
              <a:rPr lang="cs-CZ" dirty="0" smtClean="0"/>
              <a:t>3/ Obvod a obsah kosodélníku, kosočtverce, trojúhelníku a lichoběžníku.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178311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1A.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77500" lnSpcReduction="20000"/>
              </a:bodyPr>
              <a:lstStyle/>
              <a:p>
                <a:r>
                  <a:rPr lang="cs-CZ" dirty="0" smtClean="0">
                    <a:solidFill>
                      <a:srgbClr val="FF0000"/>
                    </a:solidFill>
                  </a:rPr>
                  <a:t>Vypočtěte:                   </a:t>
                </a:r>
                <a:r>
                  <a:rPr lang="cs-CZ" dirty="0" smtClean="0"/>
                  <a:t>Řešení:</a:t>
                </a:r>
              </a:p>
              <a:p>
                <a:endParaRPr lang="cs-CZ" dirty="0" smtClean="0">
                  <a:solidFill>
                    <a:srgbClr val="FF0000"/>
                  </a:solidFill>
                </a:endParaRPr>
              </a:p>
              <a:p>
                <a:r>
                  <a:rPr lang="cs-CZ" dirty="0">
                    <a:solidFill>
                      <a:srgbClr val="FF0000"/>
                    </a:solidFill>
                  </a:rPr>
                  <a:t>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i="1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+0,25).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 </a:t>
                </a:r>
                <a:r>
                  <a:rPr lang="cs-CZ" dirty="0" smtClean="0"/>
                  <a:t>= (-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)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 -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 -1</a:t>
                </a:r>
                <a:endParaRPr lang="cs-CZ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dirty="0">
                    <a:solidFill>
                      <a:schemeClr val="tx1"/>
                    </a:solidFill>
                  </a:rPr>
                  <a:t> </a:t>
                </a:r>
              </a:p>
              <a:p>
                <a:r>
                  <a:rPr lang="cs-CZ" dirty="0">
                    <a:solidFill>
                      <a:srgbClr val="FF0000"/>
                    </a:solidFill>
                  </a:rPr>
                  <a:t>(-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) : (-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) 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= 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14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) . (-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15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schemeClr val="tx1"/>
                    </a:solidFill>
                  </a:rPr>
                  <a:t> 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) = 2</a:t>
                </a:r>
                <a:endParaRPr lang="cs-CZ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 </a:t>
                </a:r>
              </a:p>
              <a:p>
                <a:r>
                  <a:rPr lang="cs-CZ" dirty="0">
                    <a:solidFill>
                      <a:srgbClr val="FF0000"/>
                    </a:solidFill>
                  </a:rPr>
                  <a:t>(4,7+0,3).(-5,7 +5,9</a:t>
                </a:r>
                <a:r>
                  <a:rPr lang="cs-CZ" dirty="0" smtClean="0"/>
                  <a:t>)= 5.0,2 = 1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 </a:t>
                </a:r>
              </a:p>
              <a:p>
                <a:r>
                  <a:rPr lang="cs-CZ" dirty="0">
                    <a:solidFill>
                      <a:srgbClr val="FF0000"/>
                    </a:solidFill>
                  </a:rPr>
                  <a:t>2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– 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) +(-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) 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19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+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18</m:t>
                        </m:r>
                      </m:den>
                    </m:f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 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037" t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ový popisek 3"/>
          <p:cNvSpPr/>
          <p:nvPr/>
        </p:nvSpPr>
        <p:spPr>
          <a:xfrm>
            <a:off x="6516216" y="4941168"/>
            <a:ext cx="1656184" cy="151216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 bodů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2968847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1B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77500" lnSpcReduction="20000"/>
              </a:bodyPr>
              <a:lstStyle/>
              <a:p>
                <a:r>
                  <a:rPr lang="cs-CZ" dirty="0" smtClean="0">
                    <a:solidFill>
                      <a:srgbClr val="FF0000"/>
                    </a:solidFill>
                  </a:rPr>
                  <a:t>1/ Vypočtěte</a:t>
                </a:r>
                <a:r>
                  <a:rPr lang="cs-CZ" dirty="0" smtClean="0"/>
                  <a:t>:                 Řešení:</a:t>
                </a:r>
              </a:p>
              <a:p>
                <a:endParaRPr lang="cs-CZ" dirty="0" smtClean="0"/>
              </a:p>
              <a:p>
                <a:r>
                  <a:rPr lang="cs-CZ" dirty="0">
                    <a:solidFill>
                      <a:srgbClr val="FF0000"/>
                    </a:solidFill>
                  </a:rPr>
                  <a:t>(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i="1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- 0,3). 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)</a:t>
                </a:r>
                <a:r>
                  <a:rPr lang="cs-CZ" dirty="0">
                    <a:solidFill>
                      <a:srgbClr val="FF0000"/>
                    </a:solidFill>
                  </a:rPr>
                  <a:t> 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= (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i="1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dirty="0">
                    <a:solidFill>
                      <a:schemeClr val="tx1"/>
                    </a:solidFill>
                  </a:rPr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). </a:t>
                </a:r>
                <a:r>
                  <a:rPr lang="cs-CZ" dirty="0">
                    <a:solidFill>
                      <a:schemeClr val="tx1"/>
                    </a:solidFill>
                  </a:rPr>
                  <a:t>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schemeClr val="tx1"/>
                    </a:solidFill>
                  </a:rPr>
                  <a:t> 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)</a:t>
                </a:r>
                <a:r>
                  <a:rPr lang="cs-CZ" dirty="0">
                    <a:solidFill>
                      <a:schemeClr val="tx1"/>
                    </a:solidFill>
                  </a:rPr>
                  <a:t> 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. 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schemeClr val="tx1"/>
                    </a:solidFill>
                  </a:rPr>
                  <a:t> 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)</a:t>
                </a:r>
                <a:r>
                  <a:rPr lang="cs-CZ" dirty="0">
                    <a:solidFill>
                      <a:schemeClr val="tx1"/>
                    </a:solidFill>
                  </a:rPr>
                  <a:t> 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=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 </a:t>
                </a:r>
              </a:p>
              <a:p>
                <a:r>
                  <a:rPr lang="cs-CZ" dirty="0">
                    <a:solidFill>
                      <a:srgbClr val="FF0000"/>
                    </a:solidFill>
                  </a:rPr>
                  <a:t>(-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) : (-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13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14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)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= (-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13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14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schemeClr val="tx1"/>
                    </a:solidFill>
                  </a:rPr>
                  <a:t> 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) </a:t>
                </a:r>
                <a:r>
                  <a:rPr lang="cs-CZ" dirty="0">
                    <a:solidFill>
                      <a:schemeClr val="tx1"/>
                    </a:solidFill>
                  </a:rPr>
                  <a:t>.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dirty="0">
                    <a:solidFill>
                      <a:schemeClr val="tx1"/>
                    </a:solidFill>
                  </a:rPr>
                  <a:t>(-</a:t>
                </a:r>
                <a14:m>
                  <m:oMath xmlns:m="http://schemas.openxmlformats.org/officeDocument/2006/math">
                    <m:r>
                      <a:rPr lang="cs-CZ" i="1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schemeClr val="tx1"/>
                    </a:solidFill>
                  </a:rPr>
                  <a:t> 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)= 1</a:t>
                </a:r>
                <a:r>
                  <a:rPr lang="cs-CZ" dirty="0">
                    <a:solidFill>
                      <a:schemeClr val="tx1"/>
                    </a:solidFill>
                  </a:rPr>
                  <a:t> 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 </a:t>
                </a:r>
              </a:p>
              <a:p>
                <a:r>
                  <a:rPr lang="cs-CZ" dirty="0">
                    <a:solidFill>
                      <a:srgbClr val="FF0000"/>
                    </a:solidFill>
                  </a:rPr>
                  <a:t>(3,4+0,6).(-2,4 +2,6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)= </a:t>
                </a:r>
                <a:r>
                  <a:rPr lang="cs-CZ" dirty="0" smtClean="0"/>
                  <a:t>4.0,2= 0,8</a:t>
                </a:r>
              </a:p>
              <a:p>
                <a:pPr marL="0" indent="0">
                  <a:buNone/>
                </a:pPr>
                <a:endParaRPr lang="cs-CZ" dirty="0">
                  <a:solidFill>
                    <a:srgbClr val="FF0000"/>
                  </a:solidFill>
                </a:endParaRPr>
              </a:p>
              <a:p>
                <a:r>
                  <a:rPr lang="cs-CZ" dirty="0">
                    <a:solidFill>
                      <a:srgbClr val="FF0000"/>
                    </a:solidFill>
                  </a:rPr>
                  <a:t>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+ 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) -(-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) 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13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+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1 </m:t>
                        </m:r>
                      </m:num>
                      <m:den>
                        <m:r>
                          <a:rPr lang="cs-CZ" b="0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13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</a:t>
                </a:r>
                <a:endParaRPr lang="cs-CZ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 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037" t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ový popisek 3"/>
          <p:cNvSpPr/>
          <p:nvPr/>
        </p:nvSpPr>
        <p:spPr>
          <a:xfrm>
            <a:off x="6444208" y="4581128"/>
            <a:ext cx="1512168" cy="1224136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 bodů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7493933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2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Vypočtěte obvod a obsah trojúhelníku na obrázku:</a:t>
            </a:r>
          </a:p>
          <a:p>
            <a:r>
              <a:rPr lang="cs-CZ" dirty="0" smtClean="0"/>
              <a:t>o </a:t>
            </a:r>
            <a:r>
              <a:rPr lang="cs-CZ" dirty="0" smtClean="0"/>
              <a:t>= a + b </a:t>
            </a:r>
            <a:r>
              <a:rPr lang="cs-CZ" dirty="0" smtClean="0"/>
              <a:t>+c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/>
              <a:t>o = </a:t>
            </a:r>
            <a:r>
              <a:rPr lang="cs-CZ" dirty="0" smtClean="0"/>
              <a:t>6 </a:t>
            </a:r>
            <a:r>
              <a:rPr lang="cs-CZ" dirty="0" smtClean="0"/>
              <a:t>+ 5 </a:t>
            </a:r>
            <a:r>
              <a:rPr lang="cs-CZ" dirty="0" smtClean="0"/>
              <a:t>+4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u="sng" dirty="0" smtClean="0">
                <a:solidFill>
                  <a:srgbClr val="FF0000"/>
                </a:solidFill>
              </a:rPr>
              <a:t>o </a:t>
            </a:r>
            <a:r>
              <a:rPr lang="cs-CZ" u="sng" dirty="0" smtClean="0">
                <a:solidFill>
                  <a:srgbClr val="FF0000"/>
                </a:solidFill>
              </a:rPr>
              <a:t>= </a:t>
            </a:r>
            <a:r>
              <a:rPr lang="cs-CZ" u="sng" dirty="0" smtClean="0">
                <a:solidFill>
                  <a:srgbClr val="FF0000"/>
                </a:solidFill>
              </a:rPr>
              <a:t>15 cm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S = a .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r>
              <a:rPr lang="cs-CZ" dirty="0" smtClean="0"/>
              <a:t> </a:t>
            </a:r>
            <a:r>
              <a:rPr lang="cs-CZ" dirty="0" smtClean="0"/>
              <a:t>: 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S = 6 . 2,5 : 2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u="sng" dirty="0" smtClean="0">
                <a:solidFill>
                  <a:srgbClr val="FF0000"/>
                </a:solidFill>
              </a:rPr>
              <a:t>S = </a:t>
            </a:r>
            <a:r>
              <a:rPr lang="cs-CZ" u="sng" dirty="0" smtClean="0">
                <a:solidFill>
                  <a:srgbClr val="FF0000"/>
                </a:solidFill>
              </a:rPr>
              <a:t>7,5 cm</a:t>
            </a:r>
            <a:r>
              <a:rPr lang="cs-CZ" u="sng" baseline="30000" dirty="0" smtClean="0">
                <a:solidFill>
                  <a:srgbClr val="FF0000"/>
                </a:solidFill>
              </a:rPr>
              <a:t>2</a:t>
            </a:r>
            <a:endParaRPr lang="cs-CZ" u="sng" baseline="30000" dirty="0">
              <a:solidFill>
                <a:srgbClr val="FF00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dirty="0"/>
              <a:t>Vypočtěte obvod  a obsah lichoběžníku na obrázku</a:t>
            </a:r>
            <a:r>
              <a:rPr lang="cs-CZ" dirty="0" smtClean="0"/>
              <a:t>:</a:t>
            </a:r>
          </a:p>
          <a:p>
            <a:r>
              <a:rPr lang="cs-CZ" dirty="0" smtClean="0"/>
              <a:t>o </a:t>
            </a:r>
            <a:r>
              <a:rPr lang="cs-CZ" dirty="0" smtClean="0"/>
              <a:t>= a + b </a:t>
            </a:r>
            <a:r>
              <a:rPr lang="cs-CZ" dirty="0" smtClean="0"/>
              <a:t>+c + d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smtClean="0"/>
              <a:t>o = </a:t>
            </a:r>
            <a:r>
              <a:rPr lang="cs-CZ" dirty="0" smtClean="0"/>
              <a:t>6 </a:t>
            </a:r>
            <a:r>
              <a:rPr lang="cs-CZ" dirty="0" smtClean="0"/>
              <a:t>+ 4 + 4 + 3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u="sng" dirty="0" smtClean="0">
                <a:solidFill>
                  <a:srgbClr val="FF0000"/>
                </a:solidFill>
              </a:rPr>
              <a:t>o </a:t>
            </a:r>
            <a:r>
              <a:rPr lang="cs-CZ" u="sng" dirty="0" smtClean="0">
                <a:solidFill>
                  <a:srgbClr val="FF0000"/>
                </a:solidFill>
              </a:rPr>
              <a:t>= </a:t>
            </a:r>
            <a:r>
              <a:rPr lang="cs-CZ" u="sng" dirty="0" smtClean="0">
                <a:solidFill>
                  <a:srgbClr val="FF0000"/>
                </a:solidFill>
              </a:rPr>
              <a:t>17 cm</a:t>
            </a:r>
          </a:p>
          <a:p>
            <a:endParaRPr lang="cs-CZ" dirty="0" smtClean="0"/>
          </a:p>
          <a:p>
            <a:r>
              <a:rPr lang="cs-CZ" dirty="0" smtClean="0"/>
              <a:t>S = </a:t>
            </a:r>
            <a:r>
              <a:rPr lang="cs-CZ" dirty="0" smtClean="0"/>
              <a:t>(a </a:t>
            </a:r>
            <a:r>
              <a:rPr lang="cs-CZ" dirty="0" smtClean="0"/>
              <a:t>+ c</a:t>
            </a:r>
            <a:r>
              <a:rPr lang="cs-CZ" dirty="0" smtClean="0"/>
              <a:t>) </a:t>
            </a:r>
            <a:r>
              <a:rPr lang="cs-CZ" dirty="0" smtClean="0"/>
              <a:t>. v : 2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/>
              <a:t>S = (</a:t>
            </a:r>
            <a:r>
              <a:rPr lang="cs-CZ" dirty="0" smtClean="0"/>
              <a:t>6 </a:t>
            </a:r>
            <a:r>
              <a:rPr lang="cs-CZ" dirty="0" smtClean="0"/>
              <a:t>+ 4) . 2,5 : 2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u="sng" dirty="0" smtClean="0">
                <a:solidFill>
                  <a:srgbClr val="FF0000"/>
                </a:solidFill>
              </a:rPr>
              <a:t>S= 12,5 cm</a:t>
            </a:r>
            <a:r>
              <a:rPr lang="cs-CZ" u="sng" baseline="30000" dirty="0" smtClean="0">
                <a:solidFill>
                  <a:srgbClr val="FF0000"/>
                </a:solidFill>
              </a:rPr>
              <a:t>2</a:t>
            </a:r>
            <a:endParaRPr lang="cs-CZ" u="sng" baseline="30000" dirty="0">
              <a:solidFill>
                <a:srgbClr val="FF0000"/>
              </a:solidFill>
            </a:endParaRPr>
          </a:p>
        </p:txBody>
      </p:sp>
      <p:sp>
        <p:nvSpPr>
          <p:cNvPr id="7" name="Obdélníkový popisek 6"/>
          <p:cNvSpPr/>
          <p:nvPr/>
        </p:nvSpPr>
        <p:spPr>
          <a:xfrm>
            <a:off x="7380312" y="5085184"/>
            <a:ext cx="1152128" cy="93610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 bodů</a:t>
            </a:r>
            <a:endParaRPr lang="cs-CZ" dirty="0"/>
          </a:p>
        </p:txBody>
      </p:sp>
      <p:sp>
        <p:nvSpPr>
          <p:cNvPr id="8" name="Obdélníkový popisek 7"/>
          <p:cNvSpPr/>
          <p:nvPr/>
        </p:nvSpPr>
        <p:spPr>
          <a:xfrm>
            <a:off x="2627784" y="5085184"/>
            <a:ext cx="1058416" cy="97268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 bodů</a:t>
            </a:r>
            <a:endParaRPr lang="cs-CZ" dirty="0"/>
          </a:p>
        </p:txBody>
      </p:sp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8600" y="3068960"/>
            <a:ext cx="2085975" cy="1390650"/>
          </a:xfrm>
          <a:prstGeom prst="rect">
            <a:avLst/>
          </a:prstGeom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2996952"/>
            <a:ext cx="2381250" cy="1276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826268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3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r>
                  <a:rPr lang="cs-CZ" dirty="0" smtClean="0"/>
                  <a:t>Vlasta s Janou se vydaly na horských kolech na výlet. Sedm osmin trasy překonaly na kolech, zbytek dlouhý 2,5 km šly pěšky. Určete délku jejich trasy.</a:t>
                </a:r>
              </a:p>
              <a:p>
                <a:r>
                  <a:rPr lang="cs-CZ" dirty="0" smtClean="0">
                    <a:solidFill>
                      <a:srgbClr val="FF0000"/>
                    </a:solidFill>
                  </a:rPr>
                  <a:t>Řešení: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𝑗𝑒</m:t>
                    </m:r>
                    <m:r>
                      <a:rPr lang="cs-CZ" b="0" i="1" smtClean="0">
                        <a:latin typeface="Cambria Math"/>
                      </a:rPr>
                      <m:t> 2,5 </m:t>
                    </m:r>
                    <m:r>
                      <a:rPr lang="cs-CZ" b="0" i="1" smtClean="0">
                        <a:latin typeface="Cambria Math"/>
                      </a:rPr>
                      <m:t>𝑘𝑚</m:t>
                    </m:r>
                  </m:oMath>
                </a14:m>
                <a:r>
                  <a:rPr lang="cs-CZ" dirty="0" smtClean="0"/>
                  <a:t>.</a:t>
                </a:r>
              </a:p>
              <a:p>
                <a:pPr marL="0" indent="0">
                  <a:buNone/>
                </a:pPr>
                <a:r>
                  <a:rPr lang="cs-CZ" dirty="0" smtClean="0"/>
                  <a:t>Celek je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/>
                  <a:t> ,tedy 8.2,5 km.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Trasa měřila 20 km.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2"/>
                <a:stretch>
                  <a:fillRect l="-1810" t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B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quarter" idx="4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r>
                  <a:rPr lang="cs-CZ" dirty="0" smtClean="0"/>
                  <a:t>Parta dělníků opravila v průběhu dvou týdnů železniční trať o délce 0,9 km. V průběhu prvního týdne opravili dvě třetiny délky celé trasy. Vyjádřete v km délku trasy, kterou opravili v druhém týdnu.</a:t>
                </a:r>
              </a:p>
              <a:p>
                <a:r>
                  <a:rPr lang="cs-CZ" dirty="0"/>
                  <a:t> 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Řešení: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je 0,9 km,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3 </m:t>
                        </m:r>
                      </m:den>
                    </m:f>
                  </m:oMath>
                </a14:m>
                <a:r>
                  <a:rPr lang="cs-CZ" dirty="0" smtClean="0"/>
                  <a:t> je tedy 0,3 km.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V druhém týdnu opravili 0,3 km.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blipFill rotWithShape="1">
                <a:blip r:embed="rId3"/>
                <a:stretch>
                  <a:fillRect l="-1961" t="-1852" r="-18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ový popisek 6"/>
          <p:cNvSpPr/>
          <p:nvPr/>
        </p:nvSpPr>
        <p:spPr>
          <a:xfrm>
            <a:off x="2699792" y="6021288"/>
            <a:ext cx="1152128" cy="57606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 body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974357"/>
            <a:ext cx="11763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193100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4A.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/>
              <a:t>Sestrojte kosočtverec ABCD, je-li dáno: a=|AB|=5cm, α=|&lt;BAD|=75˚. Rozbor, postup*, konstrukce.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R</a:t>
            </a:r>
            <a:r>
              <a:rPr lang="cs-CZ" sz="2400" dirty="0" smtClean="0">
                <a:solidFill>
                  <a:srgbClr val="FF0000"/>
                </a:solidFill>
              </a:rPr>
              <a:t>ozbor:                                     Postup: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                      </a:t>
            </a:r>
            <a:r>
              <a:rPr lang="cs-CZ" sz="1800" dirty="0" smtClean="0">
                <a:solidFill>
                  <a:srgbClr val="FF0000"/>
                </a:solidFill>
              </a:rPr>
              <a:t>1/ trojúhelník BAD </a:t>
            </a:r>
            <a:r>
              <a:rPr lang="cs-CZ" sz="1800" dirty="0" smtClean="0">
                <a:solidFill>
                  <a:srgbClr val="FF0000"/>
                </a:solidFill>
              </a:rPr>
              <a:t>(</a:t>
            </a:r>
            <a:r>
              <a:rPr lang="cs-CZ" sz="1800" dirty="0" err="1" smtClean="0">
                <a:solidFill>
                  <a:srgbClr val="FF0000"/>
                </a:solidFill>
              </a:rPr>
              <a:t>sus</a:t>
            </a:r>
            <a:r>
              <a:rPr lang="cs-CZ" sz="1800" dirty="0" smtClean="0">
                <a:solidFill>
                  <a:srgbClr val="FF0000"/>
                </a:solidFill>
              </a:rPr>
              <a:t>)</a:t>
            </a:r>
          </a:p>
          <a:p>
            <a:pPr marL="0" indent="0">
              <a:buNone/>
            </a:pPr>
            <a:r>
              <a:rPr lang="cs-CZ" sz="1800" dirty="0">
                <a:solidFill>
                  <a:srgbClr val="FF0000"/>
                </a:solidFill>
              </a:rPr>
              <a:t> </a:t>
            </a:r>
            <a:r>
              <a:rPr lang="cs-CZ" sz="1800" dirty="0" smtClean="0">
                <a:solidFill>
                  <a:srgbClr val="FF0000"/>
                </a:solidFill>
              </a:rPr>
              <a:t>                                                                 2/ přímka b prochází bodem B a je </a:t>
            </a:r>
          </a:p>
          <a:p>
            <a:pPr marL="0" indent="0">
              <a:buNone/>
            </a:pPr>
            <a:r>
              <a:rPr lang="cs-CZ" sz="1800" dirty="0">
                <a:solidFill>
                  <a:srgbClr val="FF0000"/>
                </a:solidFill>
              </a:rPr>
              <a:t> </a:t>
            </a:r>
            <a:r>
              <a:rPr lang="cs-CZ" sz="1800" dirty="0" smtClean="0">
                <a:solidFill>
                  <a:srgbClr val="FF0000"/>
                </a:solidFill>
              </a:rPr>
              <a:t>                                                                      rovnoběžná s AD</a:t>
            </a:r>
          </a:p>
          <a:p>
            <a:pPr marL="0" indent="0">
              <a:buNone/>
            </a:pPr>
            <a:r>
              <a:rPr lang="cs-CZ" sz="1800" dirty="0">
                <a:solidFill>
                  <a:srgbClr val="FF0000"/>
                </a:solidFill>
              </a:rPr>
              <a:t> </a:t>
            </a:r>
            <a:r>
              <a:rPr lang="cs-CZ" sz="1800" dirty="0" smtClean="0">
                <a:solidFill>
                  <a:srgbClr val="FF0000"/>
                </a:solidFill>
              </a:rPr>
              <a:t>                                                                  3/přímka </a:t>
            </a:r>
            <a:r>
              <a:rPr lang="cs-CZ" sz="1800" dirty="0">
                <a:solidFill>
                  <a:srgbClr val="FF0000"/>
                </a:solidFill>
              </a:rPr>
              <a:t>c</a:t>
            </a:r>
            <a:r>
              <a:rPr lang="cs-CZ" sz="1800" dirty="0" smtClean="0">
                <a:solidFill>
                  <a:srgbClr val="FF0000"/>
                </a:solidFill>
              </a:rPr>
              <a:t> prochází bodem C a je 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                                                                      rovnoběžná s AB</a:t>
            </a:r>
          </a:p>
          <a:p>
            <a:pPr marL="0" indent="0">
              <a:buNone/>
            </a:pPr>
            <a:r>
              <a:rPr lang="cs-CZ" sz="1800" dirty="0">
                <a:solidFill>
                  <a:srgbClr val="FF0000"/>
                </a:solidFill>
              </a:rPr>
              <a:t> </a:t>
            </a:r>
            <a:r>
              <a:rPr lang="cs-CZ" sz="1800" dirty="0" smtClean="0">
                <a:solidFill>
                  <a:srgbClr val="FF0000"/>
                </a:solidFill>
              </a:rPr>
              <a:t>                                                                   4/ bod C</a:t>
            </a:r>
          </a:p>
          <a:p>
            <a:pPr marL="0" indent="0">
              <a:buNone/>
            </a:pPr>
            <a:r>
              <a:rPr lang="cs-CZ" sz="1800" dirty="0">
                <a:solidFill>
                  <a:srgbClr val="FF0000"/>
                </a:solidFill>
              </a:rPr>
              <a:t> </a:t>
            </a:r>
            <a:r>
              <a:rPr lang="cs-CZ" sz="1800" dirty="0" smtClean="0">
                <a:solidFill>
                  <a:srgbClr val="FF0000"/>
                </a:solidFill>
              </a:rPr>
              <a:t>                                                                  5/ kosočtverec ABCD</a:t>
            </a:r>
            <a:endParaRPr lang="cs-CZ" sz="1800" dirty="0">
              <a:solidFill>
                <a:srgbClr val="FF0000"/>
              </a:solidFill>
            </a:endParaRPr>
          </a:p>
        </p:txBody>
      </p:sp>
      <p:sp>
        <p:nvSpPr>
          <p:cNvPr id="4" name="Kosoúhelník 3"/>
          <p:cNvSpPr/>
          <p:nvPr/>
        </p:nvSpPr>
        <p:spPr>
          <a:xfrm>
            <a:off x="971600" y="3068960"/>
            <a:ext cx="1152128" cy="864096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27584" y="393305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79712" y="382931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41972" y="288429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35596" y="2884294"/>
            <a:ext cx="252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87624" y="382931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5cm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3548" y="331634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5cm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355369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75˚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702149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4A.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Konstrukce: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489296"/>
            <a:ext cx="5106144" cy="37019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ový popisek 3"/>
          <p:cNvSpPr/>
          <p:nvPr/>
        </p:nvSpPr>
        <p:spPr>
          <a:xfrm>
            <a:off x="6084168" y="5517232"/>
            <a:ext cx="2088232" cy="1080120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Celkem 5 bodů, z toho 2*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7966431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4B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/>
              <a:t>Sestrojte kosodélník ABCD, je-li dáno: a=|AB|=4cm, b= |BC|=5,5cm, β=|&lt;ABC|=115˚. Rozbor, postup*, konstrukce.</a:t>
            </a:r>
          </a:p>
          <a:p>
            <a:r>
              <a:rPr lang="cs-CZ" dirty="0" smtClean="0"/>
              <a:t>Rozbor:</a:t>
            </a:r>
            <a:r>
              <a:rPr lang="cs-CZ" dirty="0"/>
              <a:t> </a:t>
            </a:r>
            <a:r>
              <a:rPr lang="cs-CZ" dirty="0" smtClean="0"/>
              <a:t>                             </a:t>
            </a:r>
            <a:r>
              <a:rPr lang="cs-CZ" dirty="0" smtClean="0">
                <a:solidFill>
                  <a:srgbClr val="FF0000"/>
                </a:solidFill>
              </a:rPr>
              <a:t>Postup: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                                            </a:t>
            </a:r>
            <a:r>
              <a:rPr lang="cs-CZ" sz="2400" dirty="0">
                <a:solidFill>
                  <a:srgbClr val="FF0000"/>
                </a:solidFill>
              </a:rPr>
              <a:t>1/ trojúhelník </a:t>
            </a:r>
            <a:r>
              <a:rPr lang="cs-CZ" sz="2400" dirty="0" smtClean="0">
                <a:solidFill>
                  <a:srgbClr val="FF0000"/>
                </a:solidFill>
              </a:rPr>
              <a:t>ABC </a:t>
            </a:r>
            <a:r>
              <a:rPr lang="cs-CZ" sz="2400" dirty="0" smtClean="0">
                <a:solidFill>
                  <a:srgbClr val="FF0000"/>
                </a:solidFill>
              </a:rPr>
              <a:t>(</a:t>
            </a:r>
            <a:r>
              <a:rPr lang="cs-CZ" sz="2400" dirty="0" err="1" smtClean="0">
                <a:solidFill>
                  <a:srgbClr val="FF0000"/>
                </a:solidFill>
              </a:rPr>
              <a:t>sus</a:t>
            </a:r>
            <a:r>
              <a:rPr lang="cs-CZ" sz="2400" dirty="0" smtClean="0">
                <a:solidFill>
                  <a:srgbClr val="FF0000"/>
                </a:solidFill>
              </a:rPr>
              <a:t>)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                                                                2/</a:t>
            </a:r>
            <a:r>
              <a:rPr lang="cs-CZ" sz="2400" dirty="0">
                <a:solidFill>
                  <a:srgbClr val="FF0000"/>
                </a:solidFill>
              </a:rPr>
              <a:t> přímka </a:t>
            </a:r>
            <a:r>
              <a:rPr lang="cs-CZ" sz="2400" dirty="0" smtClean="0">
                <a:solidFill>
                  <a:srgbClr val="FF0000"/>
                </a:solidFill>
              </a:rPr>
              <a:t>c </a:t>
            </a:r>
            <a:r>
              <a:rPr lang="cs-CZ" sz="2400" dirty="0">
                <a:solidFill>
                  <a:srgbClr val="FF0000"/>
                </a:solidFill>
              </a:rPr>
              <a:t>prochází bodem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                                                                     C a je rovnoběžná s AB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                                     3/ přímka d prochází bodem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                                          A </a:t>
            </a:r>
            <a:r>
              <a:rPr lang="cs-CZ" sz="2400" dirty="0" err="1" smtClean="0">
                <a:solidFill>
                  <a:srgbClr val="FF0000"/>
                </a:solidFill>
              </a:rPr>
              <a:t>a</a:t>
            </a:r>
            <a:r>
              <a:rPr lang="cs-CZ" sz="2400" dirty="0" smtClean="0">
                <a:solidFill>
                  <a:srgbClr val="FF0000"/>
                </a:solidFill>
              </a:rPr>
              <a:t> je rovnoběžná s BC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                                      4/ Bod  D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                                       5/ Kosodélník ABCD 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4" name="Kosoúhelník 3"/>
          <p:cNvSpPr/>
          <p:nvPr/>
        </p:nvSpPr>
        <p:spPr>
          <a:xfrm>
            <a:off x="733908" y="3172326"/>
            <a:ext cx="3024336" cy="1008112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53888" y="414258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3848" y="4180438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93788" y="2821578"/>
            <a:ext cx="309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2992" y="2987660"/>
            <a:ext cx="313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75656" y="432725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4cm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78498" y="3388350"/>
            <a:ext cx="849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5,5cm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97038" y="3811106"/>
            <a:ext cx="8066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115˚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967936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4B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Konstrukce: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5" y="2051425"/>
            <a:ext cx="4713709" cy="3920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ový popisek 3"/>
          <p:cNvSpPr/>
          <p:nvPr/>
        </p:nvSpPr>
        <p:spPr>
          <a:xfrm>
            <a:off x="6588224" y="5733256"/>
            <a:ext cx="1296144" cy="1008112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Celkem 5 bodů z toho 2*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062215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5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Vypočtěte obsah lichoběžníku se základnami a=5cm, c=2cm a výškou v=3,8cm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S= (</a:t>
            </a:r>
            <a:r>
              <a:rPr lang="cs-CZ" dirty="0" err="1" smtClean="0"/>
              <a:t>a+c</a:t>
            </a:r>
            <a:r>
              <a:rPr lang="cs-CZ" dirty="0" smtClean="0"/>
              <a:t>).v:2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S= ( 5+2).3,8:2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S= 13,3 cm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endParaRPr lang="cs-CZ" baseline="30000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Vypočtěte obsah  trojúhelníku , je-li strana  a=5cm  a výška </a:t>
            </a:r>
            <a:r>
              <a:rPr lang="cs-CZ" dirty="0" err="1"/>
              <a:t>v</a:t>
            </a:r>
            <a:r>
              <a:rPr lang="cs-CZ" baseline="-25000" dirty="0" err="1"/>
              <a:t>a</a:t>
            </a:r>
            <a:r>
              <a:rPr lang="cs-CZ" dirty="0"/>
              <a:t>=3,8cm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S= a.v</a:t>
            </a:r>
            <a:r>
              <a:rPr lang="cs-CZ" baseline="-25000" dirty="0" smtClean="0"/>
              <a:t>a</a:t>
            </a:r>
            <a:r>
              <a:rPr lang="cs-CZ" dirty="0" smtClean="0"/>
              <a:t>:2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S= 5.3,8:2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S= 9,5cm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endParaRPr lang="cs-CZ" baseline="30000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7" name="Obdélníkový popisek 6"/>
          <p:cNvSpPr/>
          <p:nvPr/>
        </p:nvSpPr>
        <p:spPr>
          <a:xfrm>
            <a:off x="7020272" y="5157192"/>
            <a:ext cx="1008112" cy="79208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 body</a:t>
            </a:r>
            <a:endParaRPr lang="cs-CZ" dirty="0"/>
          </a:p>
        </p:txBody>
      </p:sp>
      <p:sp>
        <p:nvSpPr>
          <p:cNvPr id="8" name="Obdélníkový popisek 7"/>
          <p:cNvSpPr/>
          <p:nvPr/>
        </p:nvSpPr>
        <p:spPr>
          <a:xfrm>
            <a:off x="2915816" y="5301208"/>
            <a:ext cx="936104" cy="79208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81945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</a:t>
            </a:r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Vypočtěte výšku kosodélníku, jehož strana měří 0,7m a jeho obsah je </a:t>
            </a:r>
            <a:r>
              <a:rPr lang="cs-CZ" dirty="0" smtClean="0"/>
              <a:t>0,84m</a:t>
            </a:r>
            <a:r>
              <a:rPr lang="cs-CZ" baseline="30000" dirty="0" smtClean="0"/>
              <a:t>2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smtClean="0"/>
              <a:t>S= a.v</a:t>
            </a:r>
            <a:r>
              <a:rPr lang="cs-CZ" baseline="-25000" dirty="0" smtClean="0"/>
              <a:t>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0,84= 0,7.v</a:t>
            </a:r>
            <a:r>
              <a:rPr lang="cs-CZ" baseline="-25000" dirty="0" smtClean="0"/>
              <a:t>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r>
              <a:rPr lang="cs-CZ" dirty="0" smtClean="0"/>
              <a:t>= 0,84:0,7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</a:t>
            </a:r>
            <a:r>
              <a:rPr lang="cs-CZ" dirty="0" err="1" smtClean="0">
                <a:solidFill>
                  <a:srgbClr val="FF0000"/>
                </a:solidFill>
              </a:rPr>
              <a:t>v</a:t>
            </a:r>
            <a:r>
              <a:rPr lang="cs-CZ" baseline="-25000" dirty="0" err="1" smtClean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= 1,2 m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Vypočtěte výšku kosočtverce, jehož strany měří 0,8m a jeho obsah je </a:t>
            </a:r>
            <a:r>
              <a:rPr lang="cs-CZ" dirty="0" smtClean="0"/>
              <a:t>0,96m</a:t>
            </a:r>
            <a:r>
              <a:rPr lang="cs-CZ" baseline="30000" dirty="0" smtClean="0"/>
              <a:t>2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/>
              <a:t>S= a.v</a:t>
            </a:r>
            <a:r>
              <a:rPr lang="cs-CZ" baseline="-25000" dirty="0"/>
              <a:t>a</a:t>
            </a:r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smtClean="0"/>
              <a:t>0,96= 0,8.v</a:t>
            </a:r>
            <a:r>
              <a:rPr lang="cs-CZ" baseline="-25000" dirty="0" smtClean="0"/>
              <a:t>a</a:t>
            </a:r>
            <a:endParaRPr lang="cs-CZ" baseline="-25000" dirty="0"/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err="1"/>
              <a:t>v</a:t>
            </a:r>
            <a:r>
              <a:rPr lang="cs-CZ" baseline="-25000" dirty="0" err="1"/>
              <a:t>a</a:t>
            </a:r>
            <a:r>
              <a:rPr lang="cs-CZ" dirty="0"/>
              <a:t>= </a:t>
            </a:r>
            <a:r>
              <a:rPr lang="cs-CZ" dirty="0" smtClean="0"/>
              <a:t>0,96:0,8</a:t>
            </a: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     </a:t>
            </a:r>
            <a:r>
              <a:rPr lang="cs-CZ" dirty="0" err="1">
                <a:solidFill>
                  <a:srgbClr val="FF0000"/>
                </a:solidFill>
              </a:rPr>
              <a:t>v</a:t>
            </a:r>
            <a:r>
              <a:rPr lang="cs-CZ" baseline="-25000" dirty="0" err="1">
                <a:solidFill>
                  <a:srgbClr val="FF0000"/>
                </a:solidFill>
              </a:rPr>
              <a:t>a</a:t>
            </a:r>
            <a:r>
              <a:rPr lang="cs-CZ" dirty="0">
                <a:solidFill>
                  <a:srgbClr val="FF0000"/>
                </a:solidFill>
              </a:rPr>
              <a:t>= 1,2 m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7" name="Obdélníkový popisek 6"/>
          <p:cNvSpPr/>
          <p:nvPr/>
        </p:nvSpPr>
        <p:spPr>
          <a:xfrm>
            <a:off x="7092280" y="5373216"/>
            <a:ext cx="792088" cy="720080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 body</a:t>
            </a:r>
            <a:endParaRPr lang="cs-CZ" dirty="0"/>
          </a:p>
        </p:txBody>
      </p:sp>
      <p:sp>
        <p:nvSpPr>
          <p:cNvPr id="8" name="Obdélníkový popisek 7"/>
          <p:cNvSpPr/>
          <p:nvPr/>
        </p:nvSpPr>
        <p:spPr>
          <a:xfrm>
            <a:off x="2843808" y="5517232"/>
            <a:ext cx="792088" cy="79208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49541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Celkové hodnocení: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7638418"/>
              </p:ext>
            </p:extLst>
          </p:nvPr>
        </p:nvGraphicFramePr>
        <p:xfrm>
          <a:off x="457200" y="1600200"/>
          <a:ext cx="82296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Počet</a:t>
                      </a:r>
                      <a:r>
                        <a:rPr lang="cs-CZ" baseline="0" dirty="0" smtClean="0"/>
                        <a:t> bodů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26-22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21-17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16-11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10-6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5-0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r>
                        <a:rPr lang="cs-CZ" smtClean="0"/>
                        <a:t>odnocení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985731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Matematika </a:t>
            </a:r>
            <a:r>
              <a:rPr lang="cs-CZ" i="1" dirty="0"/>
              <a:t>pro 7. ročník ZŠ</a:t>
            </a:r>
            <a:r>
              <a:rPr lang="cs-CZ" dirty="0"/>
              <a:t>: </a:t>
            </a:r>
            <a:r>
              <a:rPr lang="cs-CZ" i="1" dirty="0"/>
              <a:t>2. díl</a:t>
            </a:r>
            <a:r>
              <a:rPr lang="cs-CZ" dirty="0"/>
              <a:t>. Praha 2: SPN, 1998. ISBN 80-7233-000-4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Obrázky č. 9 a 11 byly vytvořeny v programu GEOBEBRA</a:t>
            </a:r>
          </a:p>
          <a:p>
            <a:r>
              <a:rPr lang="cs-CZ" dirty="0" smtClean="0">
                <a:hlinkClick r:id="rId2"/>
              </a:rPr>
              <a:t>www.microsoft.com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48159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650</Words>
  <Application>Microsoft Office PowerPoint</Application>
  <PresentationFormat>Předvádění na obrazovce (4:3)</PresentationFormat>
  <Paragraphs>163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Exekutivní</vt:lpstr>
      <vt:lpstr>Prezentace aplikace PowerPoint</vt:lpstr>
      <vt:lpstr>Anotace:</vt:lpstr>
      <vt:lpstr>Oprava 3.čtvrtletní práce.</vt:lpstr>
      <vt:lpstr>Příklad 1A.</vt:lpstr>
      <vt:lpstr>Příklad 1B</vt:lpstr>
      <vt:lpstr>Příklad 2</vt:lpstr>
      <vt:lpstr>Příklad 3</vt:lpstr>
      <vt:lpstr>Příklad 4A.</vt:lpstr>
      <vt:lpstr>Příklad 4A.</vt:lpstr>
      <vt:lpstr>Příklad 4B</vt:lpstr>
      <vt:lpstr>Příklad 4B</vt:lpstr>
      <vt:lpstr>Příklad 5</vt:lpstr>
      <vt:lpstr>Příklad 6</vt:lpstr>
      <vt:lpstr>Celkové hodnocení: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Oprava 3.čtvrtletní práce.</dc:title>
  <dc:creator>ivana</dc:creator>
  <cp:lastModifiedBy>Martin Králík</cp:lastModifiedBy>
  <cp:revision>15</cp:revision>
  <dcterms:created xsi:type="dcterms:W3CDTF">2012-03-27T16:51:54Z</dcterms:created>
  <dcterms:modified xsi:type="dcterms:W3CDTF">2012-06-23T20:06:09Z</dcterms:modified>
</cp:coreProperties>
</file>