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7" r:id="rId2"/>
    <p:sldId id="268" r:id="rId3"/>
    <p:sldId id="256" r:id="rId4"/>
    <p:sldId id="257" r:id="rId5"/>
    <p:sldId id="258" r:id="rId6"/>
    <p:sldId id="259" r:id="rId7"/>
    <p:sldId id="261" r:id="rId8"/>
    <p:sldId id="260" r:id="rId9"/>
    <p:sldId id="262" r:id="rId10"/>
    <p:sldId id="263" r:id="rId11"/>
    <p:sldId id="264" r:id="rId12"/>
    <p:sldId id="265" r:id="rId13"/>
    <p:sldId id="269" r:id="rId14"/>
    <p:sldId id="26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5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NÁZEV:VY_32_INOVACE_3.2.5.2.R11_Poměr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RNDr.Ivana</a:t>
          </a:r>
          <a:r>
            <a:rPr lang="cs-CZ" sz="2000" dirty="0" smtClean="0"/>
            <a:t> </a:t>
          </a:r>
          <a:r>
            <a:rPr lang="cs-CZ" sz="2000" dirty="0" err="1" smtClean="0"/>
            <a:t>Řehková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Matematika 7. 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FD6CA63-FD23-4217-896B-D573E9FBCE4C}" type="presOf" srcId="{D1B46980-6531-4606-95E6-44980827E919}" destId="{2BE915AB-18AA-4053-B92C-3BFC9ED204BB}" srcOrd="1" destOrd="0" presId="urn:microsoft.com/office/officeart/2005/8/layout/target3"/>
    <dgm:cxn modelId="{3A27A290-4F1C-42F4-8113-B0F779141032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A00A9FA-6CBB-48BC-8B9A-1C892CDD266D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1C780B7-2772-4116-A154-3BEFC5485387}" type="presOf" srcId="{B651F6E3-6281-48DB-9319-2AEAFDAE7572}" destId="{6BB5E863-4638-4E1D-BFDE-399D028AC4ED}" srcOrd="1" destOrd="0" presId="urn:microsoft.com/office/officeart/2005/8/layout/target3"/>
    <dgm:cxn modelId="{1D66A9A5-C334-430F-8EF6-8C83F76DD294}" type="presOf" srcId="{D8197B8C-B260-4A16-BDF4-0947B075E274}" destId="{25B08C86-7E15-44DC-BE7F-FFB55DD49D12}" srcOrd="0" destOrd="0" presId="urn:microsoft.com/office/officeart/2005/8/layout/target3"/>
    <dgm:cxn modelId="{A2A111BC-90DE-4370-BAAE-ABB6D468F014}" type="presOf" srcId="{D1D4F407-5343-4D3F-B5B9-D407B03CAEB4}" destId="{AED2198E-93D5-4001-81B4-73124B309672}" srcOrd="1" destOrd="0" presId="urn:microsoft.com/office/officeart/2005/8/layout/target3"/>
    <dgm:cxn modelId="{B95CB61C-32A4-424C-B7A6-BDE38902F137}" type="presOf" srcId="{D1D4F407-5343-4D3F-B5B9-D407B03CAEB4}" destId="{D005CE8C-CC26-4C3E-AC11-E15060ECD759}" srcOrd="0" destOrd="0" presId="urn:microsoft.com/office/officeart/2005/8/layout/target3"/>
    <dgm:cxn modelId="{0990FB36-AE0E-441D-845F-FA1E6344A769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6D95F37-9A6B-4038-9230-CD2545B0811A}" type="presOf" srcId="{D8197B8C-B260-4A16-BDF4-0947B075E274}" destId="{5A5FFA88-C948-4069-8E93-59FA12366E83}" srcOrd="1" destOrd="0" presId="urn:microsoft.com/office/officeart/2005/8/layout/target3"/>
    <dgm:cxn modelId="{65AD0CFC-231D-4F0D-BE0C-81713AF45432}" type="presOf" srcId="{D1B46980-6531-4606-95E6-44980827E919}" destId="{6140AFEC-043D-4C43-A2F9-D0F5331DF3A3}" srcOrd="0" destOrd="0" presId="urn:microsoft.com/office/officeart/2005/8/layout/target3"/>
    <dgm:cxn modelId="{5C0BEBEC-E06F-4BDF-B84C-68FA37BAD6F6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23C628F-FB75-4EB6-B26F-FC3298E4FED6}" type="presParOf" srcId="{333A1088-737F-45CB-B68E-254E46348037}" destId="{F5ABB229-8D3B-4694-996A-96F23CF14429}" srcOrd="0" destOrd="0" presId="urn:microsoft.com/office/officeart/2005/8/layout/target3"/>
    <dgm:cxn modelId="{17D4F0F4-60CF-410A-959B-977DE28AA27E}" type="presParOf" srcId="{333A1088-737F-45CB-B68E-254E46348037}" destId="{F41139FD-01EE-4571-8B17-4FB00FC51163}" srcOrd="1" destOrd="0" presId="urn:microsoft.com/office/officeart/2005/8/layout/target3"/>
    <dgm:cxn modelId="{7906D254-1409-469B-8916-9C06718C8F17}" type="presParOf" srcId="{333A1088-737F-45CB-B68E-254E46348037}" destId="{D005CE8C-CC26-4C3E-AC11-E15060ECD759}" srcOrd="2" destOrd="0" presId="urn:microsoft.com/office/officeart/2005/8/layout/target3"/>
    <dgm:cxn modelId="{987B88FB-E1D4-4EC1-B0E5-34A8C9D3B738}" type="presParOf" srcId="{333A1088-737F-45CB-B68E-254E46348037}" destId="{2C702D82-9B77-49B7-9568-BB8EB47C3372}" srcOrd="3" destOrd="0" presId="urn:microsoft.com/office/officeart/2005/8/layout/target3"/>
    <dgm:cxn modelId="{03499BA2-9748-4ABD-B44B-2740F40434A9}" type="presParOf" srcId="{333A1088-737F-45CB-B68E-254E46348037}" destId="{A52A0455-90FF-4808-ABD0-F02540D31D5A}" srcOrd="4" destOrd="0" presId="urn:microsoft.com/office/officeart/2005/8/layout/target3"/>
    <dgm:cxn modelId="{56BA5B44-CDF1-4B9D-A2A1-46DC50598CD5}" type="presParOf" srcId="{333A1088-737F-45CB-B68E-254E46348037}" destId="{6140AFEC-043D-4C43-A2F9-D0F5331DF3A3}" srcOrd="5" destOrd="0" presId="urn:microsoft.com/office/officeart/2005/8/layout/target3"/>
    <dgm:cxn modelId="{F65EAD91-CFE8-4A8A-B048-52A4EF9CE785}" type="presParOf" srcId="{333A1088-737F-45CB-B68E-254E46348037}" destId="{9358AC05-5D7D-4327-9F80-1AD486AEA664}" srcOrd="6" destOrd="0" presId="urn:microsoft.com/office/officeart/2005/8/layout/target3"/>
    <dgm:cxn modelId="{A4156405-3F83-461D-9AFC-DAC09CC9D91C}" type="presParOf" srcId="{333A1088-737F-45CB-B68E-254E46348037}" destId="{313FC574-E1CD-4FB4-B054-0B805CE0447D}" srcOrd="7" destOrd="0" presId="urn:microsoft.com/office/officeart/2005/8/layout/target3"/>
    <dgm:cxn modelId="{C3101830-610C-404B-968D-FC4DD28B27A0}" type="presParOf" srcId="{333A1088-737F-45CB-B68E-254E46348037}" destId="{619D679B-A015-4ECF-8348-D1034C574F40}" srcOrd="8" destOrd="0" presId="urn:microsoft.com/office/officeart/2005/8/layout/target3"/>
    <dgm:cxn modelId="{69DA18BF-5C4B-45E5-8CDD-7067B5F99C64}" type="presParOf" srcId="{333A1088-737F-45CB-B68E-254E46348037}" destId="{322283A8-4A27-4CDA-BAE3-F381106A9174}" srcOrd="9" destOrd="0" presId="urn:microsoft.com/office/officeart/2005/8/layout/target3"/>
    <dgm:cxn modelId="{4A0BD6AA-5CED-4FB4-B8F4-24D81EDBD35A}" type="presParOf" srcId="{333A1088-737F-45CB-B68E-254E46348037}" destId="{FFC9F71D-1B4F-4AD9-A4A6-86ADEFC8AF5C}" srcOrd="10" destOrd="0" presId="urn:microsoft.com/office/officeart/2005/8/layout/target3"/>
    <dgm:cxn modelId="{4891DECE-6ED8-42EF-9411-035F1B9F7C11}" type="presParOf" srcId="{333A1088-737F-45CB-B68E-254E46348037}" destId="{25B08C86-7E15-44DC-BE7F-FFB55DD49D12}" srcOrd="11" destOrd="0" presId="urn:microsoft.com/office/officeart/2005/8/layout/target3"/>
    <dgm:cxn modelId="{CD431EED-8D8E-4D1A-9F29-A78E26ED25A4}" type="presParOf" srcId="{333A1088-737F-45CB-B68E-254E46348037}" destId="{76644BE8-9D7C-4C09-B250-3D10AF48CBB7}" srcOrd="12" destOrd="0" presId="urn:microsoft.com/office/officeart/2005/8/layout/target3"/>
    <dgm:cxn modelId="{A7DF4DA2-EA72-440C-B553-5EF072B6659D}" type="presParOf" srcId="{333A1088-737F-45CB-B68E-254E46348037}" destId="{EE85B701-7295-41C0-BA7A-34D3756A2AE6}" srcOrd="13" destOrd="0" presId="urn:microsoft.com/office/officeart/2005/8/layout/target3"/>
    <dgm:cxn modelId="{C1FBE3A7-8412-4B5D-B1BE-1495DDF4C7FA}" type="presParOf" srcId="{333A1088-737F-45CB-B68E-254E46348037}" destId="{8BEBB6EC-1DAA-4CAC-8A25-BC0FCBD5DBD5}" srcOrd="14" destOrd="0" presId="urn:microsoft.com/office/officeart/2005/8/layout/target3"/>
    <dgm:cxn modelId="{47E67371-ADB5-4EC2-B145-C2A9C7CE601A}" type="presParOf" srcId="{333A1088-737F-45CB-B68E-254E46348037}" destId="{AED2198E-93D5-4001-81B4-73124B309672}" srcOrd="15" destOrd="0" presId="urn:microsoft.com/office/officeart/2005/8/layout/target3"/>
    <dgm:cxn modelId="{BA303DB1-0D16-466B-A3D2-E53E39942DE1}" type="presParOf" srcId="{333A1088-737F-45CB-B68E-254E46348037}" destId="{2BE915AB-18AA-4053-B92C-3BFC9ED204BB}" srcOrd="16" destOrd="0" presId="urn:microsoft.com/office/officeart/2005/8/layout/target3"/>
    <dgm:cxn modelId="{27527E4F-49AC-43C1-841A-3AD5EDBA22E2}" type="presParOf" srcId="{333A1088-737F-45CB-B68E-254E46348037}" destId="{6BB5E863-4638-4E1D-BFDE-399D028AC4ED}" srcOrd="17" destOrd="0" presId="urn:microsoft.com/office/officeart/2005/8/layout/target3"/>
    <dgm:cxn modelId="{672F9960-ECBA-4BEC-A31A-6CF6A0B095CC}" type="presParOf" srcId="{333A1088-737F-45CB-B68E-254E46348037}" destId="{5A5FFA88-C948-4069-8E93-59FA12366E83}" srcOrd="18" destOrd="0" presId="urn:microsoft.com/office/officeart/2005/8/layout/target3"/>
    <dgm:cxn modelId="{306DEA68-8503-4988-AA52-5F4FCA28586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RNDr.Ivana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Řehková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NÁZEV:VY_32_INOVACE_3.2.5.2.R11_Poměr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Matematika 7. ročník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accent1">
              <a:hueOff val="0"/>
              <a:satOff val="0"/>
              <a:lumOff val="0"/>
              <a:alphaOff val="0"/>
              <a:satMod val="3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434B4-90D6-4281-A325-182DE1338435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172600-BFEF-445C-AA89-437955E69F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25849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78A1D05-32EA-4CD2-99F0-086CACB243BC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03E68D2-71B5-4B97-87E2-B94BD34A6E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8A1D05-32EA-4CD2-99F0-086CACB243BC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3E68D2-71B5-4B97-87E2-B94BD34A6E7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8A1D05-32EA-4CD2-99F0-086CACB243BC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3E68D2-71B5-4B97-87E2-B94BD34A6E7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8A1D05-32EA-4CD2-99F0-086CACB243BC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3E68D2-71B5-4B97-87E2-B94BD34A6E7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8A1D05-32EA-4CD2-99F0-086CACB243BC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3E68D2-71B5-4B97-87E2-B94BD34A6E7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8A1D05-32EA-4CD2-99F0-086CACB243BC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3E68D2-71B5-4B97-87E2-B94BD34A6E72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8A1D05-32EA-4CD2-99F0-086CACB243BC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3E68D2-71B5-4B97-87E2-B94BD34A6E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78A1D05-32EA-4CD2-99F0-086CACB243BC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3E68D2-71B5-4B97-87E2-B94BD34A6E7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78A1D05-32EA-4CD2-99F0-086CACB243BC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03E68D2-71B5-4B97-87E2-B94BD34A6E7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8A1D05-32EA-4CD2-99F0-086CACB243BC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3E68D2-71B5-4B97-87E2-B94BD34A6E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8A1D05-32EA-4CD2-99F0-086CACB243BC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03E68D2-71B5-4B97-87E2-B94BD34A6E7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78A1D05-32EA-4CD2-99F0-086CACB243BC}" type="datetimeFigureOut">
              <a:rPr lang="cs-CZ" smtClean="0"/>
              <a:t>23.6.2012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03E68D2-71B5-4B97-87E2-B94BD34A6E7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0007541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067944" y="2510828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4026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s učivem poměr, poměr v základním tvaru, převrácený poměr.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52559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Poměr.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8341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Adam vykoledoval 12 vajec a 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Bertík 15.</a:t>
            </a:r>
          </a:p>
          <a:p>
            <a:pPr marL="109728" indent="0">
              <a:buNone/>
            </a:pPr>
            <a:endParaRPr lang="cs-CZ" dirty="0"/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Který z chlapců vykoledoval víc vajec a o kolik?</a:t>
            </a:r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Odpověď: Bertík- o 3 vejce ( 15-12=3)</a:t>
            </a:r>
          </a:p>
          <a:p>
            <a:pPr marL="109728" indent="0">
              <a:buNone/>
            </a:pPr>
            <a:endParaRPr lang="cs-CZ" dirty="0"/>
          </a:p>
          <a:p>
            <a:pPr marL="109728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V jakém poměru byla vykoledovaná vejce obou chlapců?</a:t>
            </a:r>
          </a:p>
          <a:p>
            <a:pPr marL="109728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109728" indent="0">
              <a:buNone/>
            </a:pPr>
            <a:r>
              <a:rPr lang="cs-CZ" dirty="0" smtClean="0"/>
              <a:t>Odpověď: V poměru 4:5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Porovnejte dvě veličiny:</a:t>
            </a:r>
            <a:endParaRPr lang="cs-CZ" dirty="0"/>
          </a:p>
        </p:txBody>
      </p:sp>
      <p:pic>
        <p:nvPicPr>
          <p:cNvPr id="1026" name="Picture 2" descr="C:\Users\ivana\AppData\Local\Microsoft\Windows\Temporary Internet Files\Content.IE5\KO5MMGFY\MP90040017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0"/>
            <a:ext cx="2539935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80291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>
                <a:solidFill>
                  <a:srgbClr val="FF0000"/>
                </a:solidFill>
              </a:rPr>
              <a:t>j</a:t>
            </a:r>
            <a:r>
              <a:rPr lang="cs-CZ" dirty="0" smtClean="0">
                <a:solidFill>
                  <a:srgbClr val="FF0000"/>
                </a:solidFill>
              </a:rPr>
              <a:t>e způsob porovnání dvou nebo více veličin.</a:t>
            </a:r>
          </a:p>
          <a:p>
            <a:endParaRPr lang="cs-CZ" dirty="0"/>
          </a:p>
          <a:p>
            <a:r>
              <a:rPr lang="cs-CZ" dirty="0" smtClean="0"/>
              <a:t>Jak postupujeme?</a:t>
            </a:r>
          </a:p>
          <a:p>
            <a:r>
              <a:rPr lang="cs-CZ" dirty="0" smtClean="0"/>
              <a:t>Adam…..12 vajec</a:t>
            </a:r>
          </a:p>
          <a:p>
            <a:r>
              <a:rPr lang="cs-CZ" dirty="0" smtClean="0"/>
              <a:t>Bertík…..15 vajec</a:t>
            </a:r>
          </a:p>
          <a:p>
            <a:r>
              <a:rPr lang="cs-CZ" dirty="0" smtClean="0"/>
              <a:t>Porovnání poměrem: </a:t>
            </a:r>
          </a:p>
          <a:p>
            <a:r>
              <a:rPr lang="cs-CZ" dirty="0" smtClean="0"/>
              <a:t>12:15</a:t>
            </a:r>
          </a:p>
          <a:p>
            <a:r>
              <a:rPr lang="cs-CZ" dirty="0" smtClean="0"/>
              <a:t>Poměr krátíme na základní tvar: </a:t>
            </a:r>
          </a:p>
          <a:p>
            <a:r>
              <a:rPr lang="cs-CZ" dirty="0" smtClean="0"/>
              <a:t>12:15 / :3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4:5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Poměr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66682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Poměr připomíná zlomek- můžeme ho rozšiřovat i krátit.</a:t>
            </a:r>
          </a:p>
          <a:p>
            <a:r>
              <a:rPr lang="cs-CZ" dirty="0" smtClean="0"/>
              <a:t>Poměr, který je vyjádřený dvěma celými nesoudělnými čísly se nazývá poměr v základním tvaru.</a:t>
            </a:r>
          </a:p>
          <a:p>
            <a:r>
              <a:rPr lang="cs-CZ" dirty="0" smtClean="0"/>
              <a:t>Příklad: vyjádřete v základním tvaru:</a:t>
            </a:r>
          </a:p>
          <a:p>
            <a:r>
              <a:rPr lang="cs-CZ" dirty="0" smtClean="0"/>
              <a:t>1/ 36: 24</a:t>
            </a:r>
          </a:p>
          <a:p>
            <a:r>
              <a:rPr lang="cs-CZ" dirty="0" smtClean="0"/>
              <a:t>2/ 4,8: 7,2</a:t>
            </a:r>
          </a:p>
          <a:p>
            <a:r>
              <a:rPr lang="cs-CZ" dirty="0" smtClean="0"/>
              <a:t>3/ 200 : 500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Poměr v základním tvaru: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60789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cs-CZ" dirty="0" smtClean="0"/>
              <a:t>1/ 36:24 / : 6</a:t>
            </a:r>
          </a:p>
          <a:p>
            <a:pPr marL="109728" indent="0">
              <a:buNone/>
            </a:pPr>
            <a:r>
              <a:rPr lang="cs-CZ" dirty="0" smtClean="0"/>
              <a:t>       6: 4 /:2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    </a:t>
            </a:r>
            <a:r>
              <a:rPr lang="cs-CZ" dirty="0" smtClean="0">
                <a:solidFill>
                  <a:srgbClr val="FF0000"/>
                </a:solidFill>
              </a:rPr>
              <a:t>3:2</a:t>
            </a:r>
          </a:p>
          <a:p>
            <a:pPr marL="109728" indent="0">
              <a:buNone/>
            </a:pPr>
            <a:r>
              <a:rPr lang="cs-CZ" dirty="0" smtClean="0"/>
              <a:t>2/ 4,8 : 7,2 / .10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   48:72  / : 8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    6: 9 / :3</a:t>
            </a:r>
          </a:p>
          <a:p>
            <a:pPr marL="109728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2:3</a:t>
            </a:r>
          </a:p>
          <a:p>
            <a:pPr marL="109728" indent="0">
              <a:buNone/>
            </a:pPr>
            <a:r>
              <a:rPr lang="cs-CZ" dirty="0" smtClean="0"/>
              <a:t>3/ 200:500 /:100</a:t>
            </a:r>
          </a:p>
          <a:p>
            <a:pPr marL="109728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2:5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   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4" name="Obdélníkový popisek 3"/>
          <p:cNvSpPr/>
          <p:nvPr/>
        </p:nvSpPr>
        <p:spPr>
          <a:xfrm>
            <a:off x="4860032" y="2564904"/>
            <a:ext cx="2952328" cy="2736304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Pokud se vám nepodaří krátit na základní tvar na první pokus, kraťte dál, jako u zlomků.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622855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Porovnávané veličiny musí být ve stejných jednotkách.</a:t>
            </a:r>
          </a:p>
          <a:p>
            <a:r>
              <a:rPr lang="cs-CZ" dirty="0" smtClean="0"/>
              <a:t>Příklad: Anička měří 145cm,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Zdeněk měří 1,5m. </a:t>
            </a:r>
          </a:p>
          <a:p>
            <a:pPr marL="109728" indent="0">
              <a:buNone/>
            </a:pPr>
            <a:r>
              <a:rPr lang="cs-CZ" dirty="0" smtClean="0"/>
              <a:t>Porovnejte jejich výšky.</a:t>
            </a:r>
          </a:p>
          <a:p>
            <a:pPr marL="109728" indent="0">
              <a:buNone/>
            </a:pPr>
            <a:endParaRPr lang="cs-CZ" dirty="0"/>
          </a:p>
          <a:p>
            <a:pPr marL="109728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145:1,5 </a:t>
            </a:r>
          </a:p>
          <a:p>
            <a:pPr marL="109728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1,5 m= 150 cm</a:t>
            </a:r>
          </a:p>
          <a:p>
            <a:pPr marL="109728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145:150 /:5</a:t>
            </a:r>
          </a:p>
          <a:p>
            <a:pPr marL="109728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29: 30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POZOR!</a:t>
            </a:r>
            <a:endParaRPr lang="cs-CZ" dirty="0"/>
          </a:p>
        </p:txBody>
      </p:sp>
      <p:pic>
        <p:nvPicPr>
          <p:cNvPr id="2051" name="Picture 3" descr="C:\Users\ivana\AppData\Local\Microsoft\Windows\Temporary Internet Files\Content.IE5\KO5MMGFY\MP9004465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2401" y="2852936"/>
            <a:ext cx="1721847" cy="2229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ivana\AppData\Local\Microsoft\Windows\Temporary Internet Files\Content.IE5\BPJFRPEV\MP90044656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332360"/>
            <a:ext cx="1980676" cy="2733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54958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Vraťme se k prvnímu příkladu:</a:t>
            </a:r>
          </a:p>
          <a:p>
            <a:r>
              <a:rPr lang="cs-CZ" dirty="0"/>
              <a:t>Adam vykoledoval 12 vajec a </a:t>
            </a:r>
          </a:p>
          <a:p>
            <a:pPr marL="109728" indent="0">
              <a:buNone/>
            </a:pPr>
            <a:r>
              <a:rPr lang="cs-CZ" dirty="0"/>
              <a:t>   Bertík 15</a:t>
            </a:r>
            <a:r>
              <a:rPr lang="cs-CZ" dirty="0" smtClean="0"/>
              <a:t>.</a:t>
            </a:r>
          </a:p>
          <a:p>
            <a:pPr marL="109728" indent="0">
              <a:buNone/>
            </a:pPr>
            <a:r>
              <a:rPr lang="cs-CZ" dirty="0" smtClean="0"/>
              <a:t>Poměr úspěšnosti Adama a Bertíka je 4:5</a:t>
            </a:r>
          </a:p>
          <a:p>
            <a:pPr marL="109728" indent="0">
              <a:buNone/>
            </a:pPr>
            <a:r>
              <a:rPr lang="cs-CZ" dirty="0" smtClean="0"/>
              <a:t>Poměr úspěšnosti </a:t>
            </a:r>
            <a:r>
              <a:rPr lang="cs-CZ" dirty="0"/>
              <a:t>B</a:t>
            </a:r>
            <a:r>
              <a:rPr lang="cs-CZ" dirty="0" smtClean="0"/>
              <a:t>ertíka a Adama je 5:4</a:t>
            </a:r>
          </a:p>
          <a:p>
            <a:pPr marL="109728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Poměr 5:4 je převrácený poměr k poměru 4:5</a:t>
            </a:r>
          </a:p>
          <a:p>
            <a:pPr marL="109728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109728" indent="0">
              <a:buNone/>
            </a:pPr>
            <a:r>
              <a:rPr lang="cs-CZ" dirty="0" smtClean="0"/>
              <a:t>Vymýšlejte další příklady.</a:t>
            </a:r>
            <a:endParaRPr lang="cs-CZ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Převrácený poměr: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62832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záhoně jsou žluté, rudé a růžové růže. Určete, v jakém poměru jsou.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Postupný poměr :</a:t>
            </a:r>
            <a:endParaRPr lang="cs-CZ" dirty="0"/>
          </a:p>
        </p:txBody>
      </p:sp>
      <p:pic>
        <p:nvPicPr>
          <p:cNvPr id="3074" name="Picture 2" descr="C:\Users\ivana\AppData\Local\Microsoft\Windows\Temporary Internet Files\Content.IE5\JGCW0BAA\MP90039049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12488"/>
            <a:ext cx="1626908" cy="1160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601" y="2422525"/>
            <a:ext cx="1627187" cy="115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1798" y="2422525"/>
            <a:ext cx="1627187" cy="115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 descr="C:\Users\ivana\AppData\Local\Microsoft\Windows\Temporary Internet Files\Content.IE5\BPJFRPEV\MP90039049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50" y="3582268"/>
            <a:ext cx="800488" cy="1122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616052"/>
            <a:ext cx="798513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437" y="3644180"/>
            <a:ext cx="798513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1798" y="3670374"/>
            <a:ext cx="798513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285" y="3572222"/>
            <a:ext cx="798513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 descr="C:\Users\ivana\AppData\Local\Microsoft\Windows\Temporary Internet Files\Content.IE5\VHN3382D\MP90039050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619" y="4738415"/>
            <a:ext cx="952350" cy="1335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737" y="4767411"/>
            <a:ext cx="957263" cy="133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054" y="4796259"/>
            <a:ext cx="957263" cy="133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767411"/>
            <a:ext cx="957263" cy="133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ový popisek 3"/>
          <p:cNvSpPr/>
          <p:nvPr/>
        </p:nvSpPr>
        <p:spPr>
          <a:xfrm>
            <a:off x="6084168" y="3616052"/>
            <a:ext cx="2448272" cy="1789898"/>
          </a:xfrm>
          <a:prstGeom prst="wedgeRect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 poměru 3:5:4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385830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Kláda délky 145 cm byla rozřezána na 3 díly v poměru 12:9:8. Vypočtěte délky jednotlivých kusů.</a:t>
            </a:r>
          </a:p>
          <a:p>
            <a:r>
              <a:rPr lang="cs-CZ" dirty="0" smtClean="0"/>
              <a:t>Řešení: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Celkem dílů…. 12+9+8=29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Celková délka….. 145 cm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1 díl……145:29 = 5cm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12 dílů……12.5= 60 cm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9 dílů…..9.5= 45 cm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8 dílů…8.5= 40 cm</a:t>
            </a:r>
          </a:p>
          <a:p>
            <a:pPr marL="109728" indent="0">
              <a:buNone/>
            </a:pPr>
            <a:r>
              <a:rPr lang="cs-CZ" dirty="0" smtClean="0"/>
              <a:t>Zkouška: 60+45+40=145</a:t>
            </a:r>
          </a:p>
          <a:p>
            <a:pPr marL="109728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Odpověď: Díly měří 60cm, 45cm a 40cm</a:t>
            </a:r>
            <a:r>
              <a:rPr lang="cs-CZ" dirty="0" smtClean="0"/>
              <a:t>.</a:t>
            </a:r>
            <a:endParaRPr lang="cs-CZ" dirty="0"/>
          </a:p>
          <a:p>
            <a:pPr marL="109728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Příklady:</a:t>
            </a:r>
            <a:endParaRPr lang="cs-CZ" dirty="0"/>
          </a:p>
        </p:txBody>
      </p:sp>
      <p:pic>
        <p:nvPicPr>
          <p:cNvPr id="4098" name="Picture 2" descr="C:\Users\ivana\AppData\Local\Microsoft\Windows\Temporary Internet Files\Content.IE5\VHN3382D\MP90018512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924944"/>
            <a:ext cx="1566902" cy="23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869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Tři podílníci se podělili o zisk 125 000 EUR v poměru 3:2:5. Kolik každý z nich získal?</a:t>
            </a:r>
          </a:p>
          <a:p>
            <a:endParaRPr lang="cs-CZ" dirty="0" smtClean="0"/>
          </a:p>
          <a:p>
            <a:r>
              <a:rPr lang="cs-CZ" dirty="0" smtClean="0"/>
              <a:t>Řešení:</a:t>
            </a:r>
          </a:p>
          <a:p>
            <a:r>
              <a:rPr lang="cs-CZ" dirty="0" smtClean="0"/>
              <a:t>Celkem </a:t>
            </a:r>
            <a:r>
              <a:rPr lang="cs-CZ" dirty="0"/>
              <a:t>dílů…. </a:t>
            </a:r>
            <a:r>
              <a:rPr lang="cs-CZ" dirty="0" smtClean="0"/>
              <a:t>3+2+5=10</a:t>
            </a:r>
            <a:endParaRPr lang="cs-CZ" dirty="0"/>
          </a:p>
          <a:p>
            <a:pPr marL="109728" indent="0">
              <a:buNone/>
            </a:pPr>
            <a:r>
              <a:rPr lang="cs-CZ" dirty="0"/>
              <a:t>  Celková </a:t>
            </a:r>
            <a:r>
              <a:rPr lang="cs-CZ" dirty="0" smtClean="0"/>
              <a:t>částka….. 125000 EUR</a:t>
            </a:r>
            <a:endParaRPr lang="cs-CZ" dirty="0"/>
          </a:p>
          <a:p>
            <a:pPr marL="109728" indent="0">
              <a:buNone/>
            </a:pPr>
            <a:r>
              <a:rPr lang="cs-CZ" dirty="0"/>
              <a:t>  1 díl……</a:t>
            </a:r>
            <a:r>
              <a:rPr lang="cs-CZ" dirty="0" smtClean="0"/>
              <a:t>125000:10 </a:t>
            </a:r>
            <a:r>
              <a:rPr lang="cs-CZ" dirty="0"/>
              <a:t>= </a:t>
            </a:r>
            <a:r>
              <a:rPr lang="cs-CZ" dirty="0" smtClean="0"/>
              <a:t>12500 EUR</a:t>
            </a:r>
            <a:endParaRPr lang="cs-CZ" dirty="0"/>
          </a:p>
          <a:p>
            <a:pPr marL="109728" indent="0">
              <a:buNone/>
            </a:pPr>
            <a:r>
              <a:rPr lang="cs-CZ" dirty="0"/>
              <a:t>  3</a:t>
            </a:r>
            <a:r>
              <a:rPr lang="cs-CZ" dirty="0" smtClean="0"/>
              <a:t> díly……3.12500= 37 500 EUR</a:t>
            </a:r>
            <a:endParaRPr lang="cs-CZ" dirty="0"/>
          </a:p>
          <a:p>
            <a:pPr marL="109728" indent="0">
              <a:buNone/>
            </a:pPr>
            <a:r>
              <a:rPr lang="cs-CZ" dirty="0"/>
              <a:t>  </a:t>
            </a:r>
            <a:r>
              <a:rPr lang="cs-CZ" dirty="0" smtClean="0"/>
              <a:t>2 díly…..2.12500= 25 000 EUR</a:t>
            </a:r>
            <a:endParaRPr lang="cs-CZ" dirty="0"/>
          </a:p>
          <a:p>
            <a:pPr marL="109728" indent="0">
              <a:buNone/>
            </a:pPr>
            <a:r>
              <a:rPr lang="cs-CZ" dirty="0"/>
              <a:t>  </a:t>
            </a:r>
            <a:r>
              <a:rPr lang="cs-CZ" dirty="0" smtClean="0"/>
              <a:t>5 dílů…5.12500= 62 500 EUR</a:t>
            </a:r>
            <a:endParaRPr lang="cs-CZ" dirty="0"/>
          </a:p>
          <a:p>
            <a:pPr marL="109728" indent="0">
              <a:buNone/>
            </a:pPr>
            <a:r>
              <a:rPr lang="cs-CZ" dirty="0"/>
              <a:t>Zkouška: </a:t>
            </a:r>
            <a:r>
              <a:rPr lang="cs-CZ" dirty="0" smtClean="0"/>
              <a:t>37 500+25 000+62 500=125 000 EUR.</a:t>
            </a:r>
          </a:p>
          <a:p>
            <a:pPr marL="109728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Odpověď: První podílník získal 37500, druhý 25000 a třetí 62500 EUR.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Příklady:</a:t>
            </a:r>
            <a:endParaRPr lang="cs-CZ" dirty="0"/>
          </a:p>
        </p:txBody>
      </p:sp>
      <p:pic>
        <p:nvPicPr>
          <p:cNvPr id="5127" name="Picture 7" descr="C:\Users\ivana\AppData\Local\Microsoft\Windows\Temporary Internet Files\Content.IE5\KO5MMGFY\MP9004237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636912"/>
            <a:ext cx="2699792" cy="1807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13405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Rychlosti 2 motorových vozidel jsou v poměru 7:4. Kolik km ujede za stejnou dobu pomalejší vozidlo, když rychlejší vozidlo ujede 52,5 km?</a:t>
            </a:r>
          </a:p>
          <a:p>
            <a:endParaRPr lang="cs-CZ" dirty="0"/>
          </a:p>
          <a:p>
            <a:r>
              <a:rPr lang="cs-CZ" dirty="0" smtClean="0"/>
              <a:t>Řešení: 7 dílů …. 52,5 km</a:t>
            </a:r>
          </a:p>
          <a:p>
            <a:r>
              <a:rPr lang="cs-CZ" dirty="0"/>
              <a:t> </a:t>
            </a:r>
            <a:r>
              <a:rPr lang="cs-CZ" dirty="0" smtClean="0"/>
              <a:t>           1 díl……52,5 :7=7,5km</a:t>
            </a:r>
          </a:p>
          <a:p>
            <a:r>
              <a:rPr lang="cs-CZ" dirty="0"/>
              <a:t> </a:t>
            </a:r>
            <a:r>
              <a:rPr lang="cs-CZ" dirty="0" smtClean="0"/>
              <a:t>            4 díly….4.7,5=30 km.</a:t>
            </a:r>
          </a:p>
          <a:p>
            <a:r>
              <a:rPr lang="cs-CZ" dirty="0" smtClean="0"/>
              <a:t>Zkouška: 52,5:30 /.10</a:t>
            </a:r>
          </a:p>
          <a:p>
            <a:pPr marL="109728" indent="0">
              <a:buNone/>
            </a:pPr>
            <a:r>
              <a:rPr lang="cs-CZ" dirty="0" smtClean="0"/>
              <a:t>                  525 : 300/: 75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7: 4</a:t>
            </a:r>
          </a:p>
          <a:p>
            <a:pPr marL="109728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Odpověď: Pomalejší vozidlo ujede 30 km.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Příklady:</a:t>
            </a:r>
            <a:endParaRPr lang="cs-CZ" dirty="0"/>
          </a:p>
        </p:txBody>
      </p:sp>
      <p:pic>
        <p:nvPicPr>
          <p:cNvPr id="6149" name="Picture 5" descr="C:\Users\ivana\AppData\Local\Microsoft\Windows\Temporary Internet Files\Content.IE5\VHN3382D\MP90040146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636912"/>
            <a:ext cx="1473151" cy="2208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32387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/>
              <a:t>Sbírka úloh z matematiky pro ZŠ</a:t>
            </a:r>
            <a:r>
              <a:rPr lang="cs-CZ" dirty="0"/>
              <a:t>. Praha: Prométheus, 2004. ISBN 80-7196-104-3.</a:t>
            </a:r>
          </a:p>
          <a:p>
            <a:r>
              <a:rPr lang="cs-CZ" dirty="0" smtClean="0">
                <a:hlinkClick r:id="rId2"/>
              </a:rPr>
              <a:t>www.microsoft.com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45108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</TotalTime>
  <Words>603</Words>
  <Application>Microsoft Office PowerPoint</Application>
  <PresentationFormat>Předvádění na obrazovce (4:3)</PresentationFormat>
  <Paragraphs>111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Shluk</vt:lpstr>
      <vt:lpstr>Prezentace aplikace PowerPoint</vt:lpstr>
      <vt:lpstr>Anotace:</vt:lpstr>
      <vt:lpstr>Poměr.</vt:lpstr>
      <vt:lpstr>Porovnejte dvě veličiny:</vt:lpstr>
      <vt:lpstr>Poměr</vt:lpstr>
      <vt:lpstr>Poměr v základním tvaru:</vt:lpstr>
      <vt:lpstr>Řešení:</vt:lpstr>
      <vt:lpstr>POZOR!</vt:lpstr>
      <vt:lpstr>Převrácený poměr:</vt:lpstr>
      <vt:lpstr>Postupný poměr :</vt:lpstr>
      <vt:lpstr>Příklady:</vt:lpstr>
      <vt:lpstr>Příklady:</vt:lpstr>
      <vt:lpstr>Příklady: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Poměr.</dc:title>
  <dc:creator>ivana</dc:creator>
  <cp:lastModifiedBy>ivana</cp:lastModifiedBy>
  <cp:revision>11</cp:revision>
  <dcterms:created xsi:type="dcterms:W3CDTF">2012-04-09T17:58:04Z</dcterms:created>
  <dcterms:modified xsi:type="dcterms:W3CDTF">2012-06-23T19:02:17Z</dcterms:modified>
</cp:coreProperties>
</file>