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5"/>
  </p:notesMasterIdLst>
  <p:sldIdLst>
    <p:sldId id="266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5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NÁZEV:VY_32_INOVACE_3.2.5.2.R12_ Měřítko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555D5C-A2A3-4064-9ABB-3BAC15F3AC14}" type="presOf" srcId="{D8197B8C-B260-4A16-BDF4-0947B075E274}" destId="{5A5FFA88-C948-4069-8E93-59FA12366E83}" srcOrd="1" destOrd="0" presId="urn:microsoft.com/office/officeart/2005/8/layout/target3"/>
    <dgm:cxn modelId="{F318AC84-E346-4239-814E-97B0BE7B1657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C8971C8-5FFD-4BD4-AF2F-AAEF8112C234}" type="presOf" srcId="{D8197B8C-B260-4A16-BDF4-0947B075E274}" destId="{25B08C86-7E15-44DC-BE7F-FFB55DD49D12}" srcOrd="0" destOrd="0" presId="urn:microsoft.com/office/officeart/2005/8/layout/target3"/>
    <dgm:cxn modelId="{736FC99D-C74D-4BF4-ADA0-FC4904C659AB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635DD6F-A272-423E-86ED-78DF421DAE79}" type="presOf" srcId="{D1D4F407-5343-4D3F-B5B9-D407B03CAEB4}" destId="{AED2198E-93D5-4001-81B4-73124B309672}" srcOrd="1" destOrd="0" presId="urn:microsoft.com/office/officeart/2005/8/layout/target3"/>
    <dgm:cxn modelId="{2A7313BC-72CD-43CE-8D56-368271EB1B5F}" type="presOf" srcId="{4C35D32F-0EAB-4CD7-82EE-45574DC2A586}" destId="{890E4F0B-2866-4A3F-A3C7-2A14B1797930}" srcOrd="1" destOrd="0" presId="urn:microsoft.com/office/officeart/2005/8/layout/target3"/>
    <dgm:cxn modelId="{28317299-0285-43E6-8835-539B2AEE77B2}" type="presOf" srcId="{B651F6E3-6281-48DB-9319-2AEAFDAE7572}" destId="{6BB5E863-4638-4E1D-BFDE-399D028AC4ED}" srcOrd="1" destOrd="0" presId="urn:microsoft.com/office/officeart/2005/8/layout/target3"/>
    <dgm:cxn modelId="{67B550C0-3CD9-4396-A070-2B1DD00C215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E119FFE-9C0B-45C0-9314-17D9C04FF904}" type="presOf" srcId="{D1B46980-6531-4606-95E6-44980827E919}" destId="{6140AFEC-043D-4C43-A2F9-D0F5331DF3A3}" srcOrd="0" destOrd="0" presId="urn:microsoft.com/office/officeart/2005/8/layout/target3"/>
    <dgm:cxn modelId="{9EC6A9C1-3AF2-4EAD-8262-22EB5A302637}" type="presOf" srcId="{4C35D32F-0EAB-4CD7-82EE-45574DC2A586}" destId="{8BEBB6EC-1DAA-4CAC-8A25-BC0FCBD5DBD5}" srcOrd="0" destOrd="0" presId="urn:microsoft.com/office/officeart/2005/8/layout/target3"/>
    <dgm:cxn modelId="{14C083D3-39CB-45D1-8ECE-BA62AC97C96D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F9F607B-2516-455F-B573-1233127CBEE0}" type="presParOf" srcId="{333A1088-737F-45CB-B68E-254E46348037}" destId="{F5ABB229-8D3B-4694-996A-96F23CF14429}" srcOrd="0" destOrd="0" presId="urn:microsoft.com/office/officeart/2005/8/layout/target3"/>
    <dgm:cxn modelId="{57081A6B-4FC7-42B7-ABAA-D8C91F28B106}" type="presParOf" srcId="{333A1088-737F-45CB-B68E-254E46348037}" destId="{F41139FD-01EE-4571-8B17-4FB00FC51163}" srcOrd="1" destOrd="0" presId="urn:microsoft.com/office/officeart/2005/8/layout/target3"/>
    <dgm:cxn modelId="{D99DBB68-8EAB-4EEE-AB96-098980C8E1D6}" type="presParOf" srcId="{333A1088-737F-45CB-B68E-254E46348037}" destId="{D005CE8C-CC26-4C3E-AC11-E15060ECD759}" srcOrd="2" destOrd="0" presId="urn:microsoft.com/office/officeart/2005/8/layout/target3"/>
    <dgm:cxn modelId="{E832A952-7459-48AA-A87C-BCBD8FCE21FB}" type="presParOf" srcId="{333A1088-737F-45CB-B68E-254E46348037}" destId="{2C702D82-9B77-49B7-9568-BB8EB47C3372}" srcOrd="3" destOrd="0" presId="urn:microsoft.com/office/officeart/2005/8/layout/target3"/>
    <dgm:cxn modelId="{30ACB406-4414-408E-B8A8-683FEB45101F}" type="presParOf" srcId="{333A1088-737F-45CB-B68E-254E46348037}" destId="{A52A0455-90FF-4808-ABD0-F02540D31D5A}" srcOrd="4" destOrd="0" presId="urn:microsoft.com/office/officeart/2005/8/layout/target3"/>
    <dgm:cxn modelId="{62B91B0C-7159-4328-BB86-46A9E64D6B5B}" type="presParOf" srcId="{333A1088-737F-45CB-B68E-254E46348037}" destId="{6140AFEC-043D-4C43-A2F9-D0F5331DF3A3}" srcOrd="5" destOrd="0" presId="urn:microsoft.com/office/officeart/2005/8/layout/target3"/>
    <dgm:cxn modelId="{98879489-3706-471E-8DED-68EC1E29E243}" type="presParOf" srcId="{333A1088-737F-45CB-B68E-254E46348037}" destId="{9358AC05-5D7D-4327-9F80-1AD486AEA664}" srcOrd="6" destOrd="0" presId="urn:microsoft.com/office/officeart/2005/8/layout/target3"/>
    <dgm:cxn modelId="{058EE612-DE5F-4711-BF36-63ED4BC3BFEB}" type="presParOf" srcId="{333A1088-737F-45CB-B68E-254E46348037}" destId="{313FC574-E1CD-4FB4-B054-0B805CE0447D}" srcOrd="7" destOrd="0" presId="urn:microsoft.com/office/officeart/2005/8/layout/target3"/>
    <dgm:cxn modelId="{78BFB8E4-BA76-430A-9470-9D3FE1BD2712}" type="presParOf" srcId="{333A1088-737F-45CB-B68E-254E46348037}" destId="{619D679B-A015-4ECF-8348-D1034C574F40}" srcOrd="8" destOrd="0" presId="urn:microsoft.com/office/officeart/2005/8/layout/target3"/>
    <dgm:cxn modelId="{5A1F0F69-4360-4CAE-955A-EC8CBCB95524}" type="presParOf" srcId="{333A1088-737F-45CB-B68E-254E46348037}" destId="{322283A8-4A27-4CDA-BAE3-F381106A9174}" srcOrd="9" destOrd="0" presId="urn:microsoft.com/office/officeart/2005/8/layout/target3"/>
    <dgm:cxn modelId="{716A5705-B98B-432F-A0FB-218832BBD4D6}" type="presParOf" srcId="{333A1088-737F-45CB-B68E-254E46348037}" destId="{FFC9F71D-1B4F-4AD9-A4A6-86ADEFC8AF5C}" srcOrd="10" destOrd="0" presId="urn:microsoft.com/office/officeart/2005/8/layout/target3"/>
    <dgm:cxn modelId="{F92B7BD8-E492-4CED-9FFE-15A2D1E76965}" type="presParOf" srcId="{333A1088-737F-45CB-B68E-254E46348037}" destId="{25B08C86-7E15-44DC-BE7F-FFB55DD49D12}" srcOrd="11" destOrd="0" presId="urn:microsoft.com/office/officeart/2005/8/layout/target3"/>
    <dgm:cxn modelId="{714C5A71-D53B-4294-9DFE-3AFC5DA8FCB5}" type="presParOf" srcId="{333A1088-737F-45CB-B68E-254E46348037}" destId="{76644BE8-9D7C-4C09-B250-3D10AF48CBB7}" srcOrd="12" destOrd="0" presId="urn:microsoft.com/office/officeart/2005/8/layout/target3"/>
    <dgm:cxn modelId="{0B167ACA-9620-496A-A04F-FB6A195ACAFB}" type="presParOf" srcId="{333A1088-737F-45CB-B68E-254E46348037}" destId="{EE85B701-7295-41C0-BA7A-34D3756A2AE6}" srcOrd="13" destOrd="0" presId="urn:microsoft.com/office/officeart/2005/8/layout/target3"/>
    <dgm:cxn modelId="{1B7B5D57-7DFE-4FD9-A094-C11B7E70E3B0}" type="presParOf" srcId="{333A1088-737F-45CB-B68E-254E46348037}" destId="{8BEBB6EC-1DAA-4CAC-8A25-BC0FCBD5DBD5}" srcOrd="14" destOrd="0" presId="urn:microsoft.com/office/officeart/2005/8/layout/target3"/>
    <dgm:cxn modelId="{761D8AFB-1A86-43CC-A43A-E6267EE668AE}" type="presParOf" srcId="{333A1088-737F-45CB-B68E-254E46348037}" destId="{AED2198E-93D5-4001-81B4-73124B309672}" srcOrd="15" destOrd="0" presId="urn:microsoft.com/office/officeart/2005/8/layout/target3"/>
    <dgm:cxn modelId="{B3320962-D666-4E97-A92A-E7C5A95E2D10}" type="presParOf" srcId="{333A1088-737F-45CB-B68E-254E46348037}" destId="{2BE915AB-18AA-4053-B92C-3BFC9ED204BB}" srcOrd="16" destOrd="0" presId="urn:microsoft.com/office/officeart/2005/8/layout/target3"/>
    <dgm:cxn modelId="{29E154A2-663D-45C6-B58C-33ACF6101631}" type="presParOf" srcId="{333A1088-737F-45CB-B68E-254E46348037}" destId="{6BB5E863-4638-4E1D-BFDE-399D028AC4ED}" srcOrd="17" destOrd="0" presId="urn:microsoft.com/office/officeart/2005/8/layout/target3"/>
    <dgm:cxn modelId="{F6D65E75-5FC0-45AC-B2ED-88A64795C8A7}" type="presParOf" srcId="{333A1088-737F-45CB-B68E-254E46348037}" destId="{5A5FFA88-C948-4069-8E93-59FA12366E83}" srcOrd="18" destOrd="0" presId="urn:microsoft.com/office/officeart/2005/8/layout/target3"/>
    <dgm:cxn modelId="{1F0930B0-F3D5-48AE-8119-FFBB800F37D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NÁZEV:VY_32_INOVACE_3.2.5.2.R12_ Měřítko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6455D0-E483-4B30-9E28-8720B18A080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54A558-31AB-4B96-9514-089FA3C295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425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78A1D05-32EA-4CD2-99F0-086CACB243BC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3E68D2-71B5-4B97-87E2-B94BD34A6E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425171"/>
      </p:ext>
    </p:extLst>
  </p:cSld>
  <p:clrMapOvr>
    <a:masterClrMapping/>
  </p:clrMapOvr>
  <p:transition spd="slow">
    <p:pull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62508190"/>
      </p:ext>
    </p:extLst>
  </p:cSld>
  <p:clrMapOvr>
    <a:masterClrMapping/>
  </p:clrMapOvr>
  <p:transition spd="slow">
    <p:pull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721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16329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8153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985320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64299"/>
      </p:ext>
    </p:extLst>
  </p:cSld>
  <p:clrMapOvr>
    <a:masterClrMapping/>
  </p:clrMapOvr>
  <p:transition spd="slow">
    <p:pull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037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78A1D05-32EA-4CD2-99F0-086CACB243BC}" type="datetimeFigureOut">
              <a:rPr lang="cs-CZ" smtClean="0">
                <a:solidFill>
                  <a:prstClr val="white"/>
                </a:solidFill>
              </a:rPr>
              <a:pPr/>
              <a:t>23.6.2012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3E68D2-71B5-4B97-87E2-B94BD34A6E72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3373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345370"/>
      </p:ext>
    </p:extLst>
  </p:cSld>
  <p:clrMapOvr>
    <a:masterClrMapping/>
  </p:clrMapOvr>
  <p:transition spd="slow">
    <p:pull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561476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55806F6-7084-4A4F-AE28-E720055BFF4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1BADD60-BE39-45AC-876C-57BFA664E4A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78A1D05-32EA-4CD2-99F0-086CACB243BC}" type="datetimeFigureOut">
              <a:rPr lang="cs-CZ" smtClean="0">
                <a:solidFill>
                  <a:prstClr val="black"/>
                </a:solidFill>
              </a:rPr>
              <a:pPr/>
              <a:t>23.6.2012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03E68D2-71B5-4B97-87E2-B94BD34A6E7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511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py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18913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7944" y="251082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4828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navazuje na učivo o poměru v matematice a na téma o mapách v zeměpise. Seznamuje žáky s měřítkem plánu a mapy.</a:t>
            </a:r>
          </a:p>
          <a:p>
            <a:r>
              <a:rPr lang="cs-CZ" dirty="0" smtClean="0"/>
              <a:t>Odkaz na webovou stránku využívá znalosti  práce s mapami na internetu.</a:t>
            </a:r>
          </a:p>
          <a:p>
            <a:r>
              <a:rPr lang="cs-CZ" dirty="0" smtClean="0"/>
              <a:t>Po definici a řešeném příkladu následuje tabulka, kde se po kliknutí objevují správná řešení.</a:t>
            </a:r>
          </a:p>
          <a:p>
            <a:r>
              <a:rPr lang="cs-CZ" dirty="0" smtClean="0"/>
              <a:t>Na </a:t>
            </a:r>
            <a:r>
              <a:rPr lang="cs-CZ" smtClean="0"/>
              <a:t>závěr je úloha </a:t>
            </a:r>
            <a:r>
              <a:rPr lang="cs-CZ" dirty="0" smtClean="0"/>
              <a:t>z praxe, pro kterou je nutné mít připravené mapy( 5-10 map, mohou být turistické mapy i </a:t>
            </a:r>
            <a:r>
              <a:rPr lang="cs-CZ" smtClean="0"/>
              <a:t>zeměpisné).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28898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908720"/>
            <a:ext cx="7772400" cy="1780108"/>
          </a:xfrm>
        </p:spPr>
        <p:txBody>
          <a:bodyPr/>
          <a:lstStyle/>
          <a:p>
            <a:r>
              <a:rPr lang="cs-CZ" dirty="0" smtClean="0"/>
              <a:t>Měřítko plánu a mapy.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ivana\AppData\Local\Microsoft\Windows\Temporary Internet Files\Content.IE5\KO5MMGFY\MP900422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429000"/>
            <a:ext cx="4427984" cy="3231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2187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Měřítko </a:t>
            </a:r>
            <a:r>
              <a:rPr lang="cs-CZ" b="1" dirty="0" smtClean="0"/>
              <a:t>mapy</a:t>
            </a:r>
            <a:r>
              <a:rPr lang="cs-CZ" dirty="0" smtClean="0"/>
              <a:t> </a:t>
            </a:r>
            <a:r>
              <a:rPr lang="cs-CZ" dirty="0"/>
              <a:t>udává poměr zmenšení </a:t>
            </a:r>
            <a:r>
              <a:rPr lang="cs-CZ" dirty="0" smtClean="0"/>
              <a:t>délky měřené </a:t>
            </a:r>
            <a:r>
              <a:rPr lang="cs-CZ" dirty="0"/>
              <a:t>na mapě k délce ve </a:t>
            </a:r>
            <a:r>
              <a:rPr lang="cs-CZ" dirty="0" smtClean="0"/>
              <a:t>skutečnosti. Umožňuje </a:t>
            </a:r>
            <a:r>
              <a:rPr lang="cs-CZ" dirty="0"/>
              <a:t>tak vytvořit si přibližnou představu o podrobnosti mapy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Typy měřítek:                    číselné 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grafické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měřítko.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203848" y="42930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89248">
            <a:off x="3059832" y="5047108"/>
            <a:ext cx="100647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93605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 grafického měřítka najdete např. zde:</a:t>
            </a:r>
          </a:p>
          <a:p>
            <a:r>
              <a:rPr lang="cs-CZ" dirty="0">
                <a:hlinkClick r:id="rId2"/>
              </a:rPr>
              <a:t>http://www.mapy.cz/#</a:t>
            </a:r>
            <a:r>
              <a:rPr lang="cs-CZ" dirty="0" smtClean="0">
                <a:hlinkClick r:id="rId2"/>
              </a:rPr>
              <a:t>x=14.710510&amp;y=49.950938&amp;z=11&amp;d=muni_4208_1&amp;t=s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Váš úkol: Zkuste mapu zmenšovat a zvětšovat. Sledujte měřítko.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měřítko.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2460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Číselné měřítko udává, kolikrát je délka změřená na mapě zmenšena. Udává se poměrem </a:t>
            </a:r>
            <a:r>
              <a:rPr lang="cs-CZ" b="1" dirty="0"/>
              <a:t>1 : M</a:t>
            </a:r>
            <a:r>
              <a:rPr lang="cs-CZ" dirty="0"/>
              <a:t>, kde </a:t>
            </a:r>
            <a:r>
              <a:rPr lang="cs-CZ" b="1" dirty="0"/>
              <a:t>M</a:t>
            </a:r>
            <a:r>
              <a:rPr lang="cs-CZ" dirty="0"/>
              <a:t> je měřítkové </a:t>
            </a:r>
            <a:r>
              <a:rPr lang="cs-CZ" dirty="0" smtClean="0"/>
              <a:t>číslo. Pokud </a:t>
            </a:r>
            <a:r>
              <a:rPr lang="cs-CZ" dirty="0"/>
              <a:t>vynásobíme délku na mapě měřítkovým číslem, získáváme délku ve skutečnosti. Pokud vynásobíme délku ve skutečnosti měřítkem, dostáváme délku na mapě</a:t>
            </a:r>
            <a:r>
              <a:rPr lang="cs-CZ" dirty="0" smtClean="0"/>
              <a:t>.)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Číselné měřítko.</a:t>
            </a:r>
            <a:endParaRPr lang="cs-CZ" dirty="0"/>
          </a:p>
        </p:txBody>
      </p:sp>
      <p:pic>
        <p:nvPicPr>
          <p:cNvPr id="4098" name="Picture 2" descr="C:\Users\ivana\AppData\Local\Microsoft\Windows\Temporary Internet Files\Content.IE5\VHN3382D\MP9003826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622756"/>
            <a:ext cx="3113990" cy="2224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6822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Příklad číselného měřítka</a:t>
            </a:r>
          </a:p>
          <a:p>
            <a:r>
              <a:rPr lang="cs-CZ" dirty="0"/>
              <a:t>1 : 1 500 000</a:t>
            </a:r>
          </a:p>
          <a:p>
            <a:r>
              <a:rPr lang="cs-CZ" dirty="0"/>
              <a:t>znamená, že 1 cm na mapě je 1 500 000 cm ve skutečnosti. Protože nás nejčastěji zajímá skutečná vzdálenost v kilometrech, stačí oddělit pět posledních nul a dostaneme vzdálenost v kilometrech. </a:t>
            </a:r>
          </a:p>
          <a:p>
            <a:r>
              <a:rPr lang="cs-CZ" dirty="0"/>
              <a:t>1 cm na mapě je 15 km.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Příklad číselného měřítka</a:t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74087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871538" y="2800350"/>
          <a:ext cx="7408863" cy="3200400"/>
        </p:xfrm>
        <a:graphic>
          <a:graphicData uri="http://schemas.openxmlformats.org/drawingml/2006/table">
            <a:tbl>
              <a:tblPr/>
              <a:tblGrid>
                <a:gridCol w="2469621"/>
                <a:gridCol w="2469621"/>
                <a:gridCol w="2469621"/>
              </a:tblGrid>
              <a:tr h="640080">
                <a:tc>
                  <a:txBody>
                    <a:bodyPr/>
                    <a:lstStyle/>
                    <a:p>
                      <a:r>
                        <a:rPr lang="cs-CZ" sz="1800"/>
                        <a:t>Mapové měřítko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 cm na mapě se rovná ve skutečnosti v terénu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/>
                        <a:t>1 km v terénu se rovná na mapě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1800"/>
                        <a:t>1 : 12 500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125 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8 cm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1800"/>
                        <a:t>1 : 25 000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250 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4 cm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1800"/>
                        <a:t>1 : 50 000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500 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2 cm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1800"/>
                        <a:t>1 : 75 000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750 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1,33 cm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1800"/>
                        <a:t>1 : 100 000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 km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 cm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1800"/>
                        <a:t>1 : 500 000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5 km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2 mm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1800"/>
                        <a:t>1 : 1 000 000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10 km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 mm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Nejčastěji používaná měřítka: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7891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Školní hřiště má rozměry 80m a 66m. Určete jeho rozměry na plánu v měřítku 1:500.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r>
              <a:rPr lang="cs-CZ" dirty="0" smtClean="0"/>
              <a:t>1cm na mapě odpovídá  ve skutečnosti 500 cm= 5m</a:t>
            </a:r>
          </a:p>
          <a:p>
            <a:r>
              <a:rPr lang="cs-CZ" dirty="0" smtClean="0"/>
              <a:t>80 :5=16</a:t>
            </a:r>
          </a:p>
          <a:p>
            <a:r>
              <a:rPr lang="cs-CZ" dirty="0" smtClean="0"/>
              <a:t>66:5=13,2</a:t>
            </a:r>
          </a:p>
          <a:p>
            <a:r>
              <a:rPr lang="cs-CZ" dirty="0" smtClean="0"/>
              <a:t>Hřiště má na plánu rozměry 16cm a 13,2 cm.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8970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Doplňte tabulku: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546639"/>
              </p:ext>
            </p:extLst>
          </p:nvPr>
        </p:nvGraphicFramePr>
        <p:xfrm>
          <a:off x="1259632" y="3717032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měřítko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Skutečný rozměr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Rozměr na mapě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1:100 000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6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6cm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1:200 000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20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10cm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1: 500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52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10,4cm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1: 75 000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6km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8cm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5940152" y="4437112"/>
            <a:ext cx="57606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43808" y="4797152"/>
            <a:ext cx="108012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72000" y="5157192"/>
            <a:ext cx="79208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537321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1280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Rozdělte se do skupin po 3 až 4.</a:t>
            </a:r>
          </a:p>
          <a:p>
            <a:r>
              <a:rPr lang="cs-CZ" dirty="0" smtClean="0"/>
              <a:t>Do každé skupiny dostanete přidělenou mapu.</a:t>
            </a:r>
          </a:p>
          <a:p>
            <a:r>
              <a:rPr lang="cs-CZ" dirty="0" smtClean="0"/>
              <a:t>Zjistěte měřítko mapy.</a:t>
            </a:r>
          </a:p>
          <a:p>
            <a:r>
              <a:rPr lang="cs-CZ" dirty="0"/>
              <a:t> </a:t>
            </a:r>
            <a:r>
              <a:rPr lang="cs-CZ" dirty="0" smtClean="0"/>
              <a:t>Vyberte na mapě 2 místa a zapište jejich názvy.</a:t>
            </a:r>
          </a:p>
          <a:p>
            <a:r>
              <a:rPr lang="cs-CZ" dirty="0" smtClean="0"/>
              <a:t>Změřte co nejpřesněji vzdálenost těchto míst v cm.</a:t>
            </a:r>
          </a:p>
          <a:p>
            <a:r>
              <a:rPr lang="cs-CZ" dirty="0" smtClean="0"/>
              <a:t>Vypočtěte jejich vzdálenost ve skutečnosti.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Samostatná práce.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1331640" y="5373216"/>
            <a:ext cx="4248472" cy="115212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Návod: Kolika km odpovídá 1 cm?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Změřenou vzdálenost vynásobte tímto číslem v km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ivana\AppData\Local\Microsoft\Windows\Temporary Internet Files\Content.IE5\JGCW0BAA\MP900422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0149" y="260648"/>
            <a:ext cx="3683849" cy="26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86463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Měřítko mapy.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2012-04-17]. Dostupné z: http://cs.wikipedia.org/wiki/M%C4%9B%C5%99%C3%ADtko_mapy 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r>
              <a:rPr lang="cs-CZ" i="1" dirty="0"/>
              <a:t>Sbírka úloh z matematiky</a:t>
            </a:r>
            <a:r>
              <a:rPr lang="cs-CZ" dirty="0"/>
              <a:t>. Praha: SPN, 1999. ISBN 80-7235-090-0.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77011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48</TotalTime>
  <Words>467</Words>
  <Application>Microsoft Office PowerPoint</Application>
  <PresentationFormat>Předvádění na obrazovce (4:3)</PresentationFormat>
  <Paragraphs>100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Vlnění</vt:lpstr>
      <vt:lpstr>Shluk</vt:lpstr>
      <vt:lpstr>Prezentace aplikace PowerPoint</vt:lpstr>
      <vt:lpstr>Anotace:</vt:lpstr>
      <vt:lpstr>Měřítko plánu a mapy.</vt:lpstr>
      <vt:lpstr>Co je to měřítko.</vt:lpstr>
      <vt:lpstr>Grafické měřítko.</vt:lpstr>
      <vt:lpstr>Číselné měřítko.</vt:lpstr>
      <vt:lpstr>Příklad číselného měřítka </vt:lpstr>
      <vt:lpstr>Nejčastěji používaná měřítka:</vt:lpstr>
      <vt:lpstr>Příklady.</vt:lpstr>
      <vt:lpstr>Příklady.</vt:lpstr>
      <vt:lpstr>Samostatná práce.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Měřítko plánu a mapy.</dc:title>
  <dc:creator>ivana</dc:creator>
  <cp:lastModifiedBy>ivana</cp:lastModifiedBy>
  <cp:revision>5</cp:revision>
  <dcterms:created xsi:type="dcterms:W3CDTF">2012-04-17T13:19:53Z</dcterms:created>
  <dcterms:modified xsi:type="dcterms:W3CDTF">2012-06-23T19:04:50Z</dcterms:modified>
</cp:coreProperties>
</file>