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9"/>
  </p:notesMasterIdLst>
  <p:sldIdLst>
    <p:sldId id="270" r:id="rId3"/>
    <p:sldId id="271" r:id="rId4"/>
    <p:sldId id="256" r:id="rId5"/>
    <p:sldId id="257" r:id="rId6"/>
    <p:sldId id="268" r:id="rId7"/>
    <p:sldId id="259" r:id="rId8"/>
    <p:sldId id="260" r:id="rId9"/>
    <p:sldId id="262" r:id="rId10"/>
    <p:sldId id="264" r:id="rId11"/>
    <p:sldId id="265" r:id="rId12"/>
    <p:sldId id="258" r:id="rId13"/>
    <p:sldId id="267" r:id="rId14"/>
    <p:sldId id="272" r:id="rId15"/>
    <p:sldId id="269" r:id="rId16"/>
    <p:sldId id="273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NÁZEV:VY_32_INOVACE_3.2.5.2.R14_Trojčlenka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F6321F7-83B1-435E-8492-1B1B2A833F99}" type="presOf" srcId="{4C35D32F-0EAB-4CD7-82EE-45574DC2A586}" destId="{8BEBB6EC-1DAA-4CAC-8A25-BC0FCBD5DBD5}" srcOrd="0" destOrd="0" presId="urn:microsoft.com/office/officeart/2005/8/layout/target3"/>
    <dgm:cxn modelId="{29BB0D88-5F70-42AC-975F-B9811BC84529}" type="presOf" srcId="{B651F6E3-6281-48DB-9319-2AEAFDAE7572}" destId="{619D679B-A015-4ECF-8348-D1034C574F40}" srcOrd="0" destOrd="0" presId="urn:microsoft.com/office/officeart/2005/8/layout/target3"/>
    <dgm:cxn modelId="{9265DADC-2AA2-41CA-BB75-FA6FC1794EE5}" type="presOf" srcId="{D1D4F407-5343-4D3F-B5B9-D407B03CAEB4}" destId="{AED2198E-93D5-4001-81B4-73124B309672}" srcOrd="1" destOrd="0" presId="urn:microsoft.com/office/officeart/2005/8/layout/target3"/>
    <dgm:cxn modelId="{44AD4494-A54D-459A-9FD6-D3E20D39F1A7}" type="presOf" srcId="{757F3AB3-0718-4624-B441-E567A8F0AB56}" destId="{333A1088-737F-45CB-B68E-254E46348037}" srcOrd="0" destOrd="0" presId="urn:microsoft.com/office/officeart/2005/8/layout/target3"/>
    <dgm:cxn modelId="{1C6639E5-F60F-4F46-8664-23464F4D6207}" type="presOf" srcId="{B651F6E3-6281-48DB-9319-2AEAFDAE7572}" destId="{6BB5E863-4638-4E1D-BFDE-399D028AC4ED}" srcOrd="1" destOrd="0" presId="urn:microsoft.com/office/officeart/2005/8/layout/target3"/>
    <dgm:cxn modelId="{E2D7509F-8C24-4FD2-ACD4-6123473F31F0}" type="presOf" srcId="{D8197B8C-B260-4A16-BDF4-0947B075E274}" destId="{25B08C86-7E15-44DC-BE7F-FFB55DD49D12}" srcOrd="0" destOrd="0" presId="urn:microsoft.com/office/officeart/2005/8/layout/target3"/>
    <dgm:cxn modelId="{CBD3D3A7-551C-4FC9-A88E-0643A78E9DD9}" type="presOf" srcId="{D8197B8C-B260-4A16-BDF4-0947B075E274}" destId="{5A5FFA88-C948-4069-8E93-59FA12366E83}" srcOrd="1" destOrd="0" presId="urn:microsoft.com/office/officeart/2005/8/layout/target3"/>
    <dgm:cxn modelId="{7B202DE2-E58E-499A-A1F5-ADD010D1A75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9F3702D-FA7E-4E65-AB20-1A899BF6187F}" type="presOf" srcId="{D1B46980-6531-4606-95E6-44980827E919}" destId="{6140AFEC-043D-4C43-A2F9-D0F5331DF3A3}" srcOrd="0" destOrd="0" presId="urn:microsoft.com/office/officeart/2005/8/layout/target3"/>
    <dgm:cxn modelId="{4A694C75-42D9-4FD8-85AC-7CB879A2AF3B}" type="presOf" srcId="{D1B46980-6531-4606-95E6-44980827E919}" destId="{2BE915AB-18AA-4053-B92C-3BFC9ED204BB}" srcOrd="1" destOrd="0" presId="urn:microsoft.com/office/officeart/2005/8/layout/target3"/>
    <dgm:cxn modelId="{021C67A6-15BC-42D2-8E48-386DA4EBB55D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8BE4AA-E118-48E0-8D31-8734F5CBE90A}" type="presParOf" srcId="{333A1088-737F-45CB-B68E-254E46348037}" destId="{F5ABB229-8D3B-4694-996A-96F23CF14429}" srcOrd="0" destOrd="0" presId="urn:microsoft.com/office/officeart/2005/8/layout/target3"/>
    <dgm:cxn modelId="{7137C2E9-346F-4951-9A59-3B570BB3AD83}" type="presParOf" srcId="{333A1088-737F-45CB-B68E-254E46348037}" destId="{F41139FD-01EE-4571-8B17-4FB00FC51163}" srcOrd="1" destOrd="0" presId="urn:microsoft.com/office/officeart/2005/8/layout/target3"/>
    <dgm:cxn modelId="{7E5C948D-9070-4668-8421-96F6CE4F00E6}" type="presParOf" srcId="{333A1088-737F-45CB-B68E-254E46348037}" destId="{D005CE8C-CC26-4C3E-AC11-E15060ECD759}" srcOrd="2" destOrd="0" presId="urn:microsoft.com/office/officeart/2005/8/layout/target3"/>
    <dgm:cxn modelId="{C0C28B22-52B0-45C5-8B4F-D13CD78D4B25}" type="presParOf" srcId="{333A1088-737F-45CB-B68E-254E46348037}" destId="{2C702D82-9B77-49B7-9568-BB8EB47C3372}" srcOrd="3" destOrd="0" presId="urn:microsoft.com/office/officeart/2005/8/layout/target3"/>
    <dgm:cxn modelId="{83E38A24-0019-4AF1-89F7-4E8CD8BAC4BF}" type="presParOf" srcId="{333A1088-737F-45CB-B68E-254E46348037}" destId="{A52A0455-90FF-4808-ABD0-F02540D31D5A}" srcOrd="4" destOrd="0" presId="urn:microsoft.com/office/officeart/2005/8/layout/target3"/>
    <dgm:cxn modelId="{575AC7C1-0B07-4C6D-AE35-26A0A3B2457A}" type="presParOf" srcId="{333A1088-737F-45CB-B68E-254E46348037}" destId="{6140AFEC-043D-4C43-A2F9-D0F5331DF3A3}" srcOrd="5" destOrd="0" presId="urn:microsoft.com/office/officeart/2005/8/layout/target3"/>
    <dgm:cxn modelId="{F77F7548-2901-49F9-98C0-7AE50A28CD7D}" type="presParOf" srcId="{333A1088-737F-45CB-B68E-254E46348037}" destId="{9358AC05-5D7D-4327-9F80-1AD486AEA664}" srcOrd="6" destOrd="0" presId="urn:microsoft.com/office/officeart/2005/8/layout/target3"/>
    <dgm:cxn modelId="{7AFEA410-2C75-418F-90C2-3B28F9B8C3A9}" type="presParOf" srcId="{333A1088-737F-45CB-B68E-254E46348037}" destId="{313FC574-E1CD-4FB4-B054-0B805CE0447D}" srcOrd="7" destOrd="0" presId="urn:microsoft.com/office/officeart/2005/8/layout/target3"/>
    <dgm:cxn modelId="{D3C9A77A-90FD-4DC7-898A-62398784E31B}" type="presParOf" srcId="{333A1088-737F-45CB-B68E-254E46348037}" destId="{619D679B-A015-4ECF-8348-D1034C574F40}" srcOrd="8" destOrd="0" presId="urn:microsoft.com/office/officeart/2005/8/layout/target3"/>
    <dgm:cxn modelId="{98BF50FA-8ED2-4547-B056-807F8C8B2C91}" type="presParOf" srcId="{333A1088-737F-45CB-B68E-254E46348037}" destId="{322283A8-4A27-4CDA-BAE3-F381106A9174}" srcOrd="9" destOrd="0" presId="urn:microsoft.com/office/officeart/2005/8/layout/target3"/>
    <dgm:cxn modelId="{E5BDA4EF-1070-43DE-80B3-7811B20FF2C1}" type="presParOf" srcId="{333A1088-737F-45CB-B68E-254E46348037}" destId="{FFC9F71D-1B4F-4AD9-A4A6-86ADEFC8AF5C}" srcOrd="10" destOrd="0" presId="urn:microsoft.com/office/officeart/2005/8/layout/target3"/>
    <dgm:cxn modelId="{90DF5436-1A6E-4418-8ED6-E95EFCB2B26E}" type="presParOf" srcId="{333A1088-737F-45CB-B68E-254E46348037}" destId="{25B08C86-7E15-44DC-BE7F-FFB55DD49D12}" srcOrd="11" destOrd="0" presId="urn:microsoft.com/office/officeart/2005/8/layout/target3"/>
    <dgm:cxn modelId="{4A4F1D29-D68D-4BE6-9C52-46A110591AEC}" type="presParOf" srcId="{333A1088-737F-45CB-B68E-254E46348037}" destId="{76644BE8-9D7C-4C09-B250-3D10AF48CBB7}" srcOrd="12" destOrd="0" presId="urn:microsoft.com/office/officeart/2005/8/layout/target3"/>
    <dgm:cxn modelId="{F7E99B15-FAB4-4B8E-A59F-4409F9BC0AA6}" type="presParOf" srcId="{333A1088-737F-45CB-B68E-254E46348037}" destId="{EE85B701-7295-41C0-BA7A-34D3756A2AE6}" srcOrd="13" destOrd="0" presId="urn:microsoft.com/office/officeart/2005/8/layout/target3"/>
    <dgm:cxn modelId="{85E91C80-4323-4823-84D9-C1EEC17692BE}" type="presParOf" srcId="{333A1088-737F-45CB-B68E-254E46348037}" destId="{8BEBB6EC-1DAA-4CAC-8A25-BC0FCBD5DBD5}" srcOrd="14" destOrd="0" presId="urn:microsoft.com/office/officeart/2005/8/layout/target3"/>
    <dgm:cxn modelId="{86019E2E-3554-4973-A00E-0BF32CF49F7A}" type="presParOf" srcId="{333A1088-737F-45CB-B68E-254E46348037}" destId="{AED2198E-93D5-4001-81B4-73124B309672}" srcOrd="15" destOrd="0" presId="urn:microsoft.com/office/officeart/2005/8/layout/target3"/>
    <dgm:cxn modelId="{C225ABDC-1F13-4CEC-863B-53A717C31B90}" type="presParOf" srcId="{333A1088-737F-45CB-B68E-254E46348037}" destId="{2BE915AB-18AA-4053-B92C-3BFC9ED204BB}" srcOrd="16" destOrd="0" presId="urn:microsoft.com/office/officeart/2005/8/layout/target3"/>
    <dgm:cxn modelId="{0B86FE60-F4D2-4F8B-9680-9B0F2F10D7A2}" type="presParOf" srcId="{333A1088-737F-45CB-B68E-254E46348037}" destId="{6BB5E863-4638-4E1D-BFDE-399D028AC4ED}" srcOrd="17" destOrd="0" presId="urn:microsoft.com/office/officeart/2005/8/layout/target3"/>
    <dgm:cxn modelId="{CA1691E0-9365-4AA8-B3BA-224A4D2A0FC6}" type="presParOf" srcId="{333A1088-737F-45CB-B68E-254E46348037}" destId="{5A5FFA88-C948-4069-8E93-59FA12366E83}" srcOrd="18" destOrd="0" presId="urn:microsoft.com/office/officeart/2005/8/layout/target3"/>
    <dgm:cxn modelId="{9C879078-468D-4712-93B4-D931313FD82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NÁZEV:VY_32_INOVACE_3.2.5.2.R14_Trojčlenka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FFD709-2403-400C-93B5-D1C2361C41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E8578B-388A-4A89-8620-5DAE5F34D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735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B78A1D05-32EA-4CD2-99F0-086CACB243BC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3736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670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5023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67241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2304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8007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2118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7942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9315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7135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0916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E855D96-D2AF-478E-B518-C59182D1D0E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FF8BC1-6821-4861-90F9-DC8825F362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8B523D6-089A-475D-9B56-5033312C9D71}" type="datetimeFigureOut">
              <a:rPr lang="cs-CZ" smtClean="0">
                <a:solidFill>
                  <a:srgbClr val="438086"/>
                </a:solidFill>
              </a:rPr>
              <a:pPr/>
              <a:t>23.6.2012</a:t>
            </a:fld>
            <a:endParaRPr lang="cs-CZ">
              <a:solidFill>
                <a:srgbClr val="438086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>
              <a:solidFill>
                <a:srgbClr val="438086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F482061-2A37-4A24-AD3E-E368708C1C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164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roj%C4%8Dlenk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14879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7944" y="251082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6657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navazuje na učivo o úměře, přímé a nepřímé úměrnosti. Všechny tyto pojmy jsou zde připomenuty. Jsou uvedeny příklady přímé a nepřímé úměrnosti a na jednom vybraném příkladu vysvětlen postup řešení trojčlenky. Pro zajímavost je uveden odkaz na Wikipedii.</a:t>
            </a:r>
          </a:p>
          <a:p>
            <a:r>
              <a:rPr lang="cs-CZ" dirty="0" smtClean="0"/>
              <a:t>Na závěr jsou uvedeny příklady, které žáci řeší samostatně, po kliknutí se objeví výsledek. </a:t>
            </a:r>
          </a:p>
          <a:p>
            <a:r>
              <a:rPr lang="cs-CZ" dirty="0" smtClean="0"/>
              <a:t>Při kliknutí na „</a:t>
            </a:r>
            <a:r>
              <a:rPr lang="cs-CZ" dirty="0" err="1" smtClean="0"/>
              <a:t>smajlíka</a:t>
            </a:r>
            <a:r>
              <a:rPr lang="cs-CZ" dirty="0" smtClean="0"/>
              <a:t>“ se zobrazí  nápověda s řešením.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765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Trojčlenka.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6965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Definice přímé úměrnosti: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Přímá </a:t>
            </a:r>
            <a:r>
              <a:rPr lang="cs-CZ" b="1" dirty="0"/>
              <a:t>úměrnost</a:t>
            </a:r>
            <a:r>
              <a:rPr lang="cs-CZ" dirty="0"/>
              <a:t> je taková závislost jedné </a:t>
            </a:r>
            <a:r>
              <a:rPr lang="cs-CZ" dirty="0" smtClean="0"/>
              <a:t>veličiny na </a:t>
            </a:r>
            <a:r>
              <a:rPr lang="cs-CZ" dirty="0"/>
              <a:t>druhé, kdy se při zvýšení hodnoty jedné veličiny zvýší i hodnota druhé </a:t>
            </a:r>
            <a:r>
              <a:rPr lang="cs-CZ" dirty="0" smtClean="0"/>
              <a:t>veličiny.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7030A0"/>
                </a:solidFill>
              </a:rPr>
              <a:t>Příklady:</a:t>
            </a:r>
          </a:p>
          <a:p>
            <a:r>
              <a:rPr lang="cs-CZ" dirty="0" smtClean="0"/>
              <a:t>Cena a množství zakoupeného zboží.</a:t>
            </a:r>
          </a:p>
          <a:p>
            <a:r>
              <a:rPr lang="cs-CZ" dirty="0" smtClean="0"/>
              <a:t>Čas a počet vyrobených výrobků.</a:t>
            </a:r>
          </a:p>
          <a:p>
            <a:r>
              <a:rPr lang="cs-CZ" dirty="0" smtClean="0"/>
              <a:t>Čas a dráha, kterou auto ujede při stálé rychlosti.</a:t>
            </a:r>
          </a:p>
          <a:p>
            <a:r>
              <a:rPr lang="cs-CZ" dirty="0" smtClean="0"/>
              <a:t>Množství pšenice a množství umleté mouky.</a:t>
            </a:r>
          </a:p>
          <a:p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6660232" y="3789040"/>
            <a:ext cx="1872208" cy="1296144"/>
          </a:xfrm>
          <a:prstGeom prst="wedgeRect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Vymýšlejte další příklady.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5249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 nepřímé úměrnosti: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/>
              <a:t>Nepřímá úměrnost</a:t>
            </a:r>
            <a:r>
              <a:rPr lang="cs-CZ" dirty="0"/>
              <a:t> je taková závislost jedné veličiny na druhé, kdy se při zvýšení hodnoty jedné veličiny naopak sníží hodnota druhé veličiny.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Příklady:</a:t>
            </a:r>
          </a:p>
          <a:p>
            <a:r>
              <a:rPr lang="cs-CZ" dirty="0" smtClean="0"/>
              <a:t>Závislost </a:t>
            </a:r>
            <a:r>
              <a:rPr lang="cs-CZ" dirty="0"/>
              <a:t>času potřebného k překonání určité vzdálenosti na rychlosti. Čím vyšší rychlostí jedu, tím kratší dobu mi trvá někam dojet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Čas potřebný k provedení práce a počet pracovníků.</a:t>
            </a:r>
          </a:p>
          <a:p>
            <a:r>
              <a:rPr lang="cs-CZ" dirty="0" smtClean="0"/>
              <a:t>Doba, na kterou vystačí krmivo, a počet zvířat.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2269" y="3501008"/>
            <a:ext cx="1786218" cy="1380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9426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kg jablek stojí 20 Kč. Sestavte tabulku závislosti množství zakoupených jablek v kg na ceně.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Všímejte si poměru odpovídajících si hodnot.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5943975"/>
              </p:ext>
            </p:extLst>
          </p:nvPr>
        </p:nvGraphicFramePr>
        <p:xfrm>
          <a:off x="1043608" y="3789040"/>
          <a:ext cx="6095999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720080"/>
                <a:gridCol w="648072"/>
                <a:gridCol w="720080"/>
                <a:gridCol w="864096"/>
                <a:gridCol w="720080"/>
                <a:gridCol w="6233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Množství jablek v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ivana\AppData\Local\Microsoft\Windows\Temporary Internet Files\Content.IE5\VHN3382D\MP900430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6672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72769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Připomeňte si definici úměry.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Poměr množství zakoupených jablek se rovná poměru ceny v Kč.</a:t>
            </a:r>
          </a:p>
          <a:p>
            <a:endParaRPr lang="cs-CZ" dirty="0"/>
          </a:p>
          <a:p>
            <a:r>
              <a:rPr lang="cs-CZ" dirty="0" smtClean="0"/>
              <a:t>Rovnost poměrů se nazývá </a:t>
            </a:r>
            <a:r>
              <a:rPr lang="cs-CZ" dirty="0" smtClean="0">
                <a:solidFill>
                  <a:schemeClr val="tx2"/>
                </a:solidFill>
              </a:rPr>
              <a:t>ÚMĚRA.</a:t>
            </a:r>
            <a:r>
              <a:rPr lang="cs-CZ" dirty="0" smtClean="0"/>
              <a:t>	</a:t>
            </a:r>
          </a:p>
          <a:p>
            <a:endParaRPr lang="cs-CZ" dirty="0"/>
          </a:p>
          <a:p>
            <a:r>
              <a:rPr lang="cs-CZ" dirty="0" smtClean="0"/>
              <a:t>Jestliže víme, že poměry jsou si rovny, můžeme dopočítat chybějící člen úměry.</a:t>
            </a:r>
            <a:r>
              <a:rPr lang="cs-CZ" dirty="0"/>
              <a:t>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131102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x: 5= 2: 4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mtClean="0"/>
              <a:t>Jak </a:t>
            </a:r>
            <a:r>
              <a:rPr lang="cs-CZ" dirty="0" smtClean="0"/>
              <a:t>vypočítáme x? 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076056" y="3429000"/>
            <a:ext cx="2880320" cy="10081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x=2. 5 : 4</a:t>
            </a:r>
          </a:p>
          <a:p>
            <a:pPr algn="ctr"/>
            <a:r>
              <a:rPr lang="cs-CZ" sz="2400" dirty="0" smtClean="0"/>
              <a:t>x= 2,5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60719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Úměra je základem postupu</a:t>
            </a:r>
            <a:br>
              <a:rPr lang="cs-CZ" dirty="0" smtClean="0"/>
            </a:br>
            <a:r>
              <a:rPr lang="cs-CZ" dirty="0" smtClean="0"/>
              <a:t> při řešení příkladů.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Př. Paní Výborná zaplatila za 3 kg jablek 60 Kč. Kolik zaplatila paní Šetřivá za 0,5kg jablek?</a:t>
            </a:r>
          </a:p>
          <a:p>
            <a:pPr marL="109728" indent="0">
              <a:buNone/>
            </a:pPr>
            <a:r>
              <a:rPr lang="cs-CZ" dirty="0" smtClean="0"/>
              <a:t>Zapíšeme:</a:t>
            </a:r>
          </a:p>
          <a:p>
            <a:r>
              <a:rPr lang="cs-CZ" dirty="0" smtClean="0"/>
              <a:t>3kg ……….60 Kč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u="sng" dirty="0" smtClean="0"/>
              <a:t>0,5 kg………x Kč</a:t>
            </a:r>
          </a:p>
          <a:p>
            <a:pPr marL="109728" indent="0">
              <a:buNone/>
            </a:pPr>
            <a:r>
              <a:rPr lang="cs-CZ" dirty="0" smtClean="0"/>
              <a:t>Zapíšeme úměru ve směru šipek.</a:t>
            </a:r>
          </a:p>
          <a:p>
            <a:pPr marL="109728" indent="0">
              <a:buNone/>
            </a:pPr>
            <a:r>
              <a:rPr lang="cs-CZ" dirty="0" smtClean="0"/>
              <a:t>x:60=0,5:3      Vypočteme x.</a:t>
            </a:r>
          </a:p>
          <a:p>
            <a:pPr marL="109728" indent="0">
              <a:buNone/>
            </a:pPr>
            <a:r>
              <a:rPr lang="cs-CZ" dirty="0" smtClean="0"/>
              <a:t>x= 60.0,5:3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x= 10</a:t>
            </a: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220072" y="3276724"/>
            <a:ext cx="3600400" cy="165618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Jedná se o přímou úměrnost, uděláme šipky stejným směrem.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3563888" y="3750084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827584" y="3789660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ný popisek 8"/>
          <p:cNvSpPr/>
          <p:nvPr/>
        </p:nvSpPr>
        <p:spPr>
          <a:xfrm>
            <a:off x="4139952" y="5733256"/>
            <a:ext cx="3672408" cy="7920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Paní Šetřivá zaplatila 10 Kč.</a:t>
            </a:r>
            <a:endParaRPr lang="cs-CZ" sz="2400" dirty="0"/>
          </a:p>
        </p:txBody>
      </p:sp>
      <p:pic>
        <p:nvPicPr>
          <p:cNvPr id="2050" name="Picture 2" descr="C:\Users\ivana\AppData\Local\Microsoft\Windows\Temporary Internet Files\Content.IE5\KO5MMGFY\MP900406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465" y="632488"/>
            <a:ext cx="1233007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6894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Trojčlenka.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postup se nazývá trojčlenka. Tři členy známe, </a:t>
            </a:r>
            <a:r>
              <a:rPr lang="cs-CZ" dirty="0"/>
              <a:t>t</a:t>
            </a:r>
            <a:r>
              <a:rPr lang="cs-CZ" dirty="0" smtClean="0"/>
              <a:t>řetí dopočítáme.</a:t>
            </a:r>
          </a:p>
          <a:p>
            <a:endParaRPr lang="cs-CZ" dirty="0"/>
          </a:p>
          <a:p>
            <a:r>
              <a:rPr lang="cs-CZ" dirty="0" smtClean="0"/>
              <a:t>Podobně budeme postupovat i v případě nepřímé úměrnosti.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64063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Trojčlenka.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Podívejte se , co říká Wikipedie:</a:t>
            </a:r>
          </a:p>
          <a:p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cs.wikipedia.org/wiki/Troj%C4%8Dlenka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72128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Příklady. Počítejte samostatně.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1/ Ve škole koupili 35 učebnic zeměpisu a zaplatili za ně 1890 Kč. Kolik Kč by zaplatili za 72 učebnic?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/>
              <a:t>2</a:t>
            </a:r>
            <a:r>
              <a:rPr lang="cs-CZ" dirty="0" smtClean="0"/>
              <a:t>/ 75 metrů hliníkového drátu má hmotnost 6kg.Jakou hmotnost má 240 m stejného drátu?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</p:txBody>
      </p:sp>
      <p:sp>
        <p:nvSpPr>
          <p:cNvPr id="5" name="Oválný popisek 4"/>
          <p:cNvSpPr/>
          <p:nvPr/>
        </p:nvSpPr>
        <p:spPr>
          <a:xfrm>
            <a:off x="7246416" y="3068960"/>
            <a:ext cx="2016224" cy="8082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Zaplatí 3888 </a:t>
            </a:r>
            <a:r>
              <a:rPr lang="cs-CZ" sz="2400" dirty="0" err="1" smtClean="0"/>
              <a:t>kč</a:t>
            </a:r>
            <a:endParaRPr lang="cs-CZ" sz="2400" dirty="0"/>
          </a:p>
        </p:txBody>
      </p:sp>
      <p:sp>
        <p:nvSpPr>
          <p:cNvPr id="6" name="Oválný popisek 5"/>
          <p:cNvSpPr/>
          <p:nvPr/>
        </p:nvSpPr>
        <p:spPr>
          <a:xfrm>
            <a:off x="5039544" y="4797152"/>
            <a:ext cx="4104456" cy="9807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Hmotnost 240m drátu je 19,2 kg</a:t>
            </a:r>
            <a:endParaRPr lang="cs-CZ" sz="2400" dirty="0"/>
          </a:p>
        </p:txBody>
      </p:sp>
      <p:sp>
        <p:nvSpPr>
          <p:cNvPr id="7" name="Veselý obličej 6">
            <a:hlinkClick r:id="" action="ppaction://hlinkshowjump?jump=nextslide"/>
          </p:cNvPr>
          <p:cNvSpPr/>
          <p:nvPr/>
        </p:nvSpPr>
        <p:spPr>
          <a:xfrm>
            <a:off x="1331640" y="5287516"/>
            <a:ext cx="1296144" cy="87778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9710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Nápověda: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35 učebnic…….1890Kč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72 učebnic……..x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x:1890=72:35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x.35=1890.72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x=3888 Kč</a:t>
            </a:r>
          </a:p>
          <a:p>
            <a:pPr marL="109728" indent="0">
              <a:buNone/>
            </a:pPr>
            <a:r>
              <a:rPr lang="cs-CZ" dirty="0" smtClean="0"/>
              <a:t>75m …….6kg</a:t>
            </a:r>
          </a:p>
          <a:p>
            <a:pPr marL="109728" indent="0">
              <a:buNone/>
            </a:pPr>
            <a:r>
              <a:rPr lang="cs-CZ" u="sng" dirty="0" smtClean="0"/>
              <a:t>240m……x kg</a:t>
            </a:r>
          </a:p>
          <a:p>
            <a:pPr marL="109728" indent="0">
              <a:buNone/>
            </a:pPr>
            <a:r>
              <a:rPr lang="cs-CZ" dirty="0" smtClean="0"/>
              <a:t>x:6=240:75</a:t>
            </a:r>
          </a:p>
          <a:p>
            <a:pPr marL="109728" indent="0">
              <a:buNone/>
            </a:pPr>
            <a:r>
              <a:rPr lang="cs-CZ" dirty="0" smtClean="0"/>
              <a:t>x.75=6.240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x=19,2</a:t>
            </a:r>
          </a:p>
          <a:p>
            <a:pPr marL="109728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932040" y="2348880"/>
            <a:ext cx="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899592" y="2348880"/>
            <a:ext cx="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724128" y="24928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PÚ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2987824" y="4437112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611560" y="4437112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458112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PÚ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9625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Příklady. Počítejte samostatně.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3/ Plně zatížené nákladní </a:t>
            </a:r>
            <a:r>
              <a:rPr lang="cs-CZ" dirty="0" smtClean="0"/>
              <a:t>taxi uveze 160 krabic po 15 kg. Při další jízdě nakládali krabice o hmotnosti 12 kg. Kolik jich naložili, jestliže hmotnost nákladu  byla při obou jízdách stejná?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4/ Plný plot je vytvořen z 1375 latěk širokých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6 cm. Kolik latěk širokých 55 </a:t>
            </a:r>
            <a:r>
              <a:rPr lang="cs-CZ" dirty="0" smtClean="0">
                <a:solidFill>
                  <a:srgbClr val="FF0000"/>
                </a:solidFill>
              </a:rPr>
              <a:t>mm</a:t>
            </a:r>
            <a:r>
              <a:rPr lang="cs-CZ" dirty="0" smtClean="0"/>
              <a:t> by bylo zapotřebí k zhotovení plotu stejné délky?</a:t>
            </a:r>
            <a:endParaRPr lang="cs-CZ" dirty="0"/>
          </a:p>
          <a:p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940152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Naložili 200 krabic.</a:t>
            </a:r>
            <a:endParaRPr lang="cs-CZ" sz="2400" dirty="0"/>
          </a:p>
        </p:txBody>
      </p:sp>
      <p:sp>
        <p:nvSpPr>
          <p:cNvPr id="5" name="Oválný popisek 4"/>
          <p:cNvSpPr/>
          <p:nvPr/>
        </p:nvSpPr>
        <p:spPr>
          <a:xfrm>
            <a:off x="5004048" y="5661248"/>
            <a:ext cx="4032448" cy="93610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Bude zapotřebí 1500 kusů latěk.</a:t>
            </a:r>
            <a:endParaRPr lang="cs-CZ" sz="2400" dirty="0"/>
          </a:p>
        </p:txBody>
      </p:sp>
      <p:sp>
        <p:nvSpPr>
          <p:cNvPr id="6" name="Veselý obličej 5">
            <a:hlinkClick r:id="" action="ppaction://hlinkshowjump?jump=nextslide"/>
          </p:cNvPr>
          <p:cNvSpPr/>
          <p:nvPr/>
        </p:nvSpPr>
        <p:spPr>
          <a:xfrm>
            <a:off x="1187624" y="6021288"/>
            <a:ext cx="1512168" cy="72008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3434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Nápověda: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160 krabic……..15 kg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u="sng" dirty="0" smtClean="0"/>
              <a:t>x krabic……………..12 kg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x:160=15:12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x.12=160.15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x= 200</a:t>
            </a:r>
          </a:p>
          <a:p>
            <a:pPr marL="109728" indent="0">
              <a:buNone/>
            </a:pPr>
            <a:r>
              <a:rPr lang="cs-CZ" dirty="0" smtClean="0"/>
              <a:t>1375 kusů……….6cm</a:t>
            </a:r>
          </a:p>
          <a:p>
            <a:pPr marL="109728" indent="0">
              <a:buNone/>
            </a:pPr>
            <a:r>
              <a:rPr lang="cs-CZ" u="sng" dirty="0"/>
              <a:t>x</a:t>
            </a:r>
            <a:r>
              <a:rPr lang="cs-CZ" u="sng" dirty="0" smtClean="0"/>
              <a:t> kusů……………5,5cm</a:t>
            </a:r>
          </a:p>
          <a:p>
            <a:pPr marL="109728" indent="0">
              <a:buNone/>
            </a:pPr>
            <a:r>
              <a:rPr lang="cs-CZ" dirty="0" smtClean="0"/>
              <a:t>x:1375=6:5,5</a:t>
            </a:r>
          </a:p>
          <a:p>
            <a:pPr marL="109728" indent="0">
              <a:buNone/>
            </a:pPr>
            <a:r>
              <a:rPr lang="cs-CZ" dirty="0" smtClean="0"/>
              <a:t>x.5,5=1375.6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x= 1500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827584" y="234888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860032" y="234888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611560" y="4437112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499992" y="4437112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652120" y="23488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NÚ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50428" y="443711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NÚ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34548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Přímá úměrnost.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2012-04-20]. Dostupné z: http://cs.wikipedia.org/wiki/P%C5%99%C3%ADm%C3%A1_%C3%BAm%C4%9Brnost </a:t>
            </a:r>
            <a:endParaRPr lang="cs-CZ" dirty="0" smtClean="0"/>
          </a:p>
          <a:p>
            <a:r>
              <a:rPr lang="cs-CZ" dirty="0"/>
              <a:t>Nepřímá úměrnost.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2012-04-22]. Dostupné z: http://cs.wikipedia.org/wiki/Nep%C5%99%C3%ADm%C3%A1_%C3%BAm%C4%9Brnost 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r>
              <a:rPr lang="cs-CZ" i="1" dirty="0"/>
              <a:t>Matematická cvičení s diferencovaným zadáním</a:t>
            </a:r>
            <a:r>
              <a:rPr lang="cs-CZ" dirty="0"/>
              <a:t>. Praha: SPN, 2004. ISBN 80-7235-259-8.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97039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6_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121</TotalTime>
  <Words>718</Words>
  <Application>Microsoft Office PowerPoint</Application>
  <PresentationFormat>Předvádění na obrazovce (4:3)</PresentationFormat>
  <Paragraphs>124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Urbanistický</vt:lpstr>
      <vt:lpstr>6_Urbanistický</vt:lpstr>
      <vt:lpstr>Prezentace aplikace PowerPoint</vt:lpstr>
      <vt:lpstr>Anotace:</vt:lpstr>
      <vt:lpstr> Trojčlenka.</vt:lpstr>
      <vt:lpstr>Definice přímé úměrnosti:</vt:lpstr>
      <vt:lpstr>Definice nepřímé úměrnosti:</vt:lpstr>
      <vt:lpstr>Příklad.</vt:lpstr>
      <vt:lpstr>Připomeňte si definici úměry.</vt:lpstr>
      <vt:lpstr>VÝPOČET.</vt:lpstr>
      <vt:lpstr>Úměra je základem postupu  při řešení příkladů.</vt:lpstr>
      <vt:lpstr>Trojčlenka.</vt:lpstr>
      <vt:lpstr>Trojčlenka.</vt:lpstr>
      <vt:lpstr>Příklady. Počítejte samostatně.</vt:lpstr>
      <vt:lpstr>Nápověda:</vt:lpstr>
      <vt:lpstr>Příklady. Počítejte samostatně.</vt:lpstr>
      <vt:lpstr>Nápověda: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úměrnost. Trojčlenka.</dc:title>
  <dc:creator>ivana</dc:creator>
  <cp:lastModifiedBy>ivana</cp:lastModifiedBy>
  <cp:revision>16</cp:revision>
  <dcterms:created xsi:type="dcterms:W3CDTF">2012-04-20T16:11:19Z</dcterms:created>
  <dcterms:modified xsi:type="dcterms:W3CDTF">2012-06-23T19:11:29Z</dcterms:modified>
</cp:coreProperties>
</file>