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7" r:id="rId2"/>
    <p:sldId id="268" r:id="rId3"/>
    <p:sldId id="256" r:id="rId4"/>
    <p:sldId id="257" r:id="rId5"/>
    <p:sldId id="259" r:id="rId6"/>
    <p:sldId id="263" r:id="rId7"/>
    <p:sldId id="264" r:id="rId8"/>
    <p:sldId id="265" r:id="rId9"/>
    <p:sldId id="26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NÁZEV:VY_32_INOVACE_3.2.5.2.R15_ Test-měřítko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7.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BFECB23-B72D-416C-930D-8C72368374CE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E52BAA3-6954-4F03-A12A-2A68BAB07031}" type="presOf" srcId="{D1B46980-6531-4606-95E6-44980827E919}" destId="{2BE915AB-18AA-4053-B92C-3BFC9ED204BB}" srcOrd="1" destOrd="0" presId="urn:microsoft.com/office/officeart/2005/8/layout/target3"/>
    <dgm:cxn modelId="{F1DB33E6-59CF-4F3E-BD33-392F6E03AFB8}" type="presOf" srcId="{757F3AB3-0718-4624-B441-E567A8F0AB56}" destId="{333A1088-737F-45CB-B68E-254E46348037}" srcOrd="0" destOrd="0" presId="urn:microsoft.com/office/officeart/2005/8/layout/target3"/>
    <dgm:cxn modelId="{E59606C0-F64D-4CD7-8C47-3A60953359EE}" type="presOf" srcId="{4C35D32F-0EAB-4CD7-82EE-45574DC2A586}" destId="{890E4F0B-2866-4A3F-A3C7-2A14B1797930}" srcOrd="1" destOrd="0" presId="urn:microsoft.com/office/officeart/2005/8/layout/target3"/>
    <dgm:cxn modelId="{7A10BF1D-7335-48D2-BF18-C99DEF433CC6}" type="presOf" srcId="{D1D4F407-5343-4D3F-B5B9-D407B03CAEB4}" destId="{AED2198E-93D5-4001-81B4-73124B309672}" srcOrd="1" destOrd="0" presId="urn:microsoft.com/office/officeart/2005/8/layout/target3"/>
    <dgm:cxn modelId="{DF439DDE-7F1E-4361-8F61-7A606E0B249C}" type="presOf" srcId="{D8197B8C-B260-4A16-BDF4-0947B075E274}" destId="{5A5FFA88-C948-4069-8E93-59FA12366E83}" srcOrd="1" destOrd="0" presId="urn:microsoft.com/office/officeart/2005/8/layout/target3"/>
    <dgm:cxn modelId="{C00BDA99-0F04-4CCB-914B-812A64004495}" type="presOf" srcId="{D1B46980-6531-4606-95E6-44980827E919}" destId="{6140AFEC-043D-4C43-A2F9-D0F5331DF3A3}" srcOrd="0" destOrd="0" presId="urn:microsoft.com/office/officeart/2005/8/layout/target3"/>
    <dgm:cxn modelId="{749C2BFA-9C8F-4BE1-86BA-4F67A6767086}" type="presOf" srcId="{4C35D32F-0EAB-4CD7-82EE-45574DC2A586}" destId="{8BEBB6EC-1DAA-4CAC-8A25-BC0FCBD5DBD5}" srcOrd="0" destOrd="0" presId="urn:microsoft.com/office/officeart/2005/8/layout/target3"/>
    <dgm:cxn modelId="{C620238D-E18D-4C27-839D-790AEDE45D43}" type="presOf" srcId="{D1D4F407-5343-4D3F-B5B9-D407B03CAEB4}" destId="{D005CE8C-CC26-4C3E-AC11-E15060ECD759}" srcOrd="0" destOrd="0" presId="urn:microsoft.com/office/officeart/2005/8/layout/target3"/>
    <dgm:cxn modelId="{6C2B3898-6340-447E-96D2-CD5F2B870B52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AB7631-18EE-4D34-ABFC-60DC02D5DEBE}" type="presOf" srcId="{B651F6E3-6281-48DB-9319-2AEAFDAE7572}" destId="{6BB5E863-4638-4E1D-BFDE-399D028AC4ED}" srcOrd="1" destOrd="0" presId="urn:microsoft.com/office/officeart/2005/8/layout/target3"/>
    <dgm:cxn modelId="{E90FB0A1-50C4-4392-94E4-E8AB2EE03605}" type="presParOf" srcId="{333A1088-737F-45CB-B68E-254E46348037}" destId="{F5ABB229-8D3B-4694-996A-96F23CF14429}" srcOrd="0" destOrd="0" presId="urn:microsoft.com/office/officeart/2005/8/layout/target3"/>
    <dgm:cxn modelId="{915DA306-AEAB-4DCF-896C-624D34B43DD4}" type="presParOf" srcId="{333A1088-737F-45CB-B68E-254E46348037}" destId="{F41139FD-01EE-4571-8B17-4FB00FC51163}" srcOrd="1" destOrd="0" presId="urn:microsoft.com/office/officeart/2005/8/layout/target3"/>
    <dgm:cxn modelId="{BE474E30-D419-4AC7-805E-20DA6BB34AA1}" type="presParOf" srcId="{333A1088-737F-45CB-B68E-254E46348037}" destId="{D005CE8C-CC26-4C3E-AC11-E15060ECD759}" srcOrd="2" destOrd="0" presId="urn:microsoft.com/office/officeart/2005/8/layout/target3"/>
    <dgm:cxn modelId="{02BAEFB5-0467-49C1-9CE0-A7E5375943C3}" type="presParOf" srcId="{333A1088-737F-45CB-B68E-254E46348037}" destId="{2C702D82-9B77-49B7-9568-BB8EB47C3372}" srcOrd="3" destOrd="0" presId="urn:microsoft.com/office/officeart/2005/8/layout/target3"/>
    <dgm:cxn modelId="{93692CFD-CFFE-4AF7-B1F3-40552066FDA2}" type="presParOf" srcId="{333A1088-737F-45CB-B68E-254E46348037}" destId="{A52A0455-90FF-4808-ABD0-F02540D31D5A}" srcOrd="4" destOrd="0" presId="urn:microsoft.com/office/officeart/2005/8/layout/target3"/>
    <dgm:cxn modelId="{F9C61019-A371-4114-A681-0EA08F30D490}" type="presParOf" srcId="{333A1088-737F-45CB-B68E-254E46348037}" destId="{6140AFEC-043D-4C43-A2F9-D0F5331DF3A3}" srcOrd="5" destOrd="0" presId="urn:microsoft.com/office/officeart/2005/8/layout/target3"/>
    <dgm:cxn modelId="{3A3CE9D8-5731-4162-A6AC-86868E61F08F}" type="presParOf" srcId="{333A1088-737F-45CB-B68E-254E46348037}" destId="{9358AC05-5D7D-4327-9F80-1AD486AEA664}" srcOrd="6" destOrd="0" presId="urn:microsoft.com/office/officeart/2005/8/layout/target3"/>
    <dgm:cxn modelId="{1985FF40-AA50-4ADE-A3D6-88C8B10F55F6}" type="presParOf" srcId="{333A1088-737F-45CB-B68E-254E46348037}" destId="{313FC574-E1CD-4FB4-B054-0B805CE0447D}" srcOrd="7" destOrd="0" presId="urn:microsoft.com/office/officeart/2005/8/layout/target3"/>
    <dgm:cxn modelId="{52AEAFB4-D2D2-4DFC-9E18-BFA21EEAB9D7}" type="presParOf" srcId="{333A1088-737F-45CB-B68E-254E46348037}" destId="{619D679B-A015-4ECF-8348-D1034C574F40}" srcOrd="8" destOrd="0" presId="urn:microsoft.com/office/officeart/2005/8/layout/target3"/>
    <dgm:cxn modelId="{18341CED-44A3-4BF7-AC6E-0358E44063C9}" type="presParOf" srcId="{333A1088-737F-45CB-B68E-254E46348037}" destId="{322283A8-4A27-4CDA-BAE3-F381106A9174}" srcOrd="9" destOrd="0" presId="urn:microsoft.com/office/officeart/2005/8/layout/target3"/>
    <dgm:cxn modelId="{BA8A344F-369E-40B2-AFDA-0AD7C59634C3}" type="presParOf" srcId="{333A1088-737F-45CB-B68E-254E46348037}" destId="{FFC9F71D-1B4F-4AD9-A4A6-86ADEFC8AF5C}" srcOrd="10" destOrd="0" presId="urn:microsoft.com/office/officeart/2005/8/layout/target3"/>
    <dgm:cxn modelId="{A7D81BBD-49E8-4AD6-BA46-5840A40A3135}" type="presParOf" srcId="{333A1088-737F-45CB-B68E-254E46348037}" destId="{25B08C86-7E15-44DC-BE7F-FFB55DD49D12}" srcOrd="11" destOrd="0" presId="urn:microsoft.com/office/officeart/2005/8/layout/target3"/>
    <dgm:cxn modelId="{C8CEE58E-C8B0-460D-A483-B3E007A64D28}" type="presParOf" srcId="{333A1088-737F-45CB-B68E-254E46348037}" destId="{76644BE8-9D7C-4C09-B250-3D10AF48CBB7}" srcOrd="12" destOrd="0" presId="urn:microsoft.com/office/officeart/2005/8/layout/target3"/>
    <dgm:cxn modelId="{32FAEE24-913B-4623-B199-5B89689876BD}" type="presParOf" srcId="{333A1088-737F-45CB-B68E-254E46348037}" destId="{EE85B701-7295-41C0-BA7A-34D3756A2AE6}" srcOrd="13" destOrd="0" presId="urn:microsoft.com/office/officeart/2005/8/layout/target3"/>
    <dgm:cxn modelId="{D3365D47-4316-436C-B3AD-81C343CC1570}" type="presParOf" srcId="{333A1088-737F-45CB-B68E-254E46348037}" destId="{8BEBB6EC-1DAA-4CAC-8A25-BC0FCBD5DBD5}" srcOrd="14" destOrd="0" presId="urn:microsoft.com/office/officeart/2005/8/layout/target3"/>
    <dgm:cxn modelId="{FDB62796-1CBF-450F-A880-A9485B11EA39}" type="presParOf" srcId="{333A1088-737F-45CB-B68E-254E46348037}" destId="{AED2198E-93D5-4001-81B4-73124B309672}" srcOrd="15" destOrd="0" presId="urn:microsoft.com/office/officeart/2005/8/layout/target3"/>
    <dgm:cxn modelId="{D06D3EF7-AB93-4925-BEDB-D7C4B472821E}" type="presParOf" srcId="{333A1088-737F-45CB-B68E-254E46348037}" destId="{2BE915AB-18AA-4053-B92C-3BFC9ED204BB}" srcOrd="16" destOrd="0" presId="urn:microsoft.com/office/officeart/2005/8/layout/target3"/>
    <dgm:cxn modelId="{426EE1A4-0C65-42DC-9231-474AB77BF519}" type="presParOf" srcId="{333A1088-737F-45CB-B68E-254E46348037}" destId="{6BB5E863-4638-4E1D-BFDE-399D028AC4ED}" srcOrd="17" destOrd="0" presId="urn:microsoft.com/office/officeart/2005/8/layout/target3"/>
    <dgm:cxn modelId="{0A080BED-36FF-45D0-B9E6-563F5CF1AC3B}" type="presParOf" srcId="{333A1088-737F-45CB-B68E-254E46348037}" destId="{5A5FFA88-C948-4069-8E93-59FA12366E83}" srcOrd="18" destOrd="0" presId="urn:microsoft.com/office/officeart/2005/8/layout/target3"/>
    <dgm:cxn modelId="{441424B5-4B38-4B8B-804F-DC34F559D88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NÁZEV:VY_32_INOVACE_3.2.5.2.R15_ Test-měřítko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7. 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68FED8-0ACB-457E-8049-04006A999667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04FFFA-ADF5-470F-88A6-010AD4D703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28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51022-B4BA-43E4-8312-5F22F63EBB52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AB2F884-808F-4B1E-87EF-918DD88B530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51022-B4BA-43E4-8312-5F22F63EBB52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F884-808F-4B1E-87EF-918DD88B53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51022-B4BA-43E4-8312-5F22F63EBB52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F884-808F-4B1E-87EF-918DD88B530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51022-B4BA-43E4-8312-5F22F63EBB52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F884-808F-4B1E-87EF-918DD88B530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51022-B4BA-43E4-8312-5F22F63EBB52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F884-808F-4B1E-87EF-918DD88B530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51022-B4BA-43E4-8312-5F22F63EBB52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F884-808F-4B1E-87EF-918DD88B53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51022-B4BA-43E4-8312-5F22F63EBB52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F884-808F-4B1E-87EF-918DD88B53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51022-B4BA-43E4-8312-5F22F63EBB52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F884-808F-4B1E-87EF-918DD88B53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51022-B4BA-43E4-8312-5F22F63EBB52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F884-808F-4B1E-87EF-918DD88B53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51022-B4BA-43E4-8312-5F22F63EBB52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F884-808F-4B1E-87EF-918DD88B53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51022-B4BA-43E4-8312-5F22F63EBB52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2F884-808F-4B1E-87EF-918DD88B53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2C51022-B4BA-43E4-8312-5F22F63EBB52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AB2F884-808F-4B1E-87EF-918DD88B530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Dokument_aplikace_Microsoft_Word1.docx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766763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067944" y="251082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650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Nejprve žáci dostanou test se zadáním- viz 1. snímek. Žáci jsou rozděleni na 2 oddělení A/B.</a:t>
            </a:r>
          </a:p>
          <a:p>
            <a:r>
              <a:rPr lang="cs-CZ" dirty="0" smtClean="0"/>
              <a:t>Vyučující promítne test na tabuli z prezentace. Pro rychlé počtáře se po kliknutí na </a:t>
            </a:r>
            <a:r>
              <a:rPr lang="cs-CZ" dirty="0" err="1" smtClean="0"/>
              <a:t>smajlíka</a:t>
            </a:r>
            <a:r>
              <a:rPr lang="cs-CZ" dirty="0" smtClean="0"/>
              <a:t> objeví příklad pro rychlé počtáře.</a:t>
            </a:r>
          </a:p>
          <a:p>
            <a:r>
              <a:rPr lang="cs-CZ" dirty="0" smtClean="0"/>
              <a:t>Během 10 minut vypracují test a odevzdají. </a:t>
            </a:r>
          </a:p>
          <a:p>
            <a:r>
              <a:rPr lang="cs-CZ" dirty="0" err="1" smtClean="0"/>
              <a:t>Rozkliknutím</a:t>
            </a:r>
            <a:r>
              <a:rPr lang="cs-CZ" dirty="0" smtClean="0"/>
              <a:t> se objeví řešení příkladu pro rychlé počtáře. </a:t>
            </a:r>
            <a:r>
              <a:rPr lang="cs-CZ" dirty="0" err="1" smtClean="0"/>
              <a:t>Smajlíkem</a:t>
            </a:r>
            <a:r>
              <a:rPr lang="cs-CZ" dirty="0" smtClean="0"/>
              <a:t> se vrátíme zpět k opravě testu. </a:t>
            </a:r>
          </a:p>
          <a:p>
            <a:r>
              <a:rPr lang="cs-CZ" dirty="0" smtClean="0"/>
              <a:t>Žáci si píší do sešitu opravu příkladu, kde </a:t>
            </a:r>
            <a:r>
              <a:rPr lang="cs-CZ" smtClean="0"/>
              <a:t>se dopustili chyby.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33423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Měřítko plánu a mapy.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Test a oprava testu.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71691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Zadání.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370050"/>
              </p:ext>
            </p:extLst>
          </p:nvPr>
        </p:nvGraphicFramePr>
        <p:xfrm>
          <a:off x="457200" y="1604963"/>
          <a:ext cx="8229600" cy="4514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Dokument" r:id="rId4" imgW="5747174" imgH="3153218" progId="Word.Document.12">
                  <p:embed/>
                </p:oleObj>
              </mc:Choice>
              <mc:Fallback>
                <p:oleObj name="Dokument" r:id="rId4" imgW="5747174" imgH="315321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57200" y="1604963"/>
                        <a:ext cx="8229600" cy="45148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Veselý obličej 4">
            <a:hlinkClick r:id="" action="ppaction://hlinkshowjump?jump=lastslide"/>
          </p:cNvPr>
          <p:cNvSpPr/>
          <p:nvPr/>
        </p:nvSpPr>
        <p:spPr>
          <a:xfrm>
            <a:off x="4427984" y="4941168"/>
            <a:ext cx="1368152" cy="79208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5585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1B</a:t>
            </a:r>
          </a:p>
          <a:p>
            <a:r>
              <a:rPr lang="cs-CZ" dirty="0"/>
              <a:t>Vzdušná vzdálenost dvou letišť je ve skutečnosti 600km. Na mapě se tato vzdálenost zobrazila jako úsečka o délce 30 cm. Určete měřítko mapy.</a:t>
            </a:r>
          </a:p>
          <a:p>
            <a:r>
              <a:rPr lang="cs-CZ" sz="2600" dirty="0" smtClean="0">
                <a:solidFill>
                  <a:srgbClr val="FF0000"/>
                </a:solidFill>
              </a:rPr>
              <a:t>Řešení:</a:t>
            </a:r>
          </a:p>
          <a:p>
            <a:r>
              <a:rPr lang="cs-CZ" sz="2600" dirty="0">
                <a:solidFill>
                  <a:schemeClr val="tx1"/>
                </a:solidFill>
              </a:rPr>
              <a:t>mapa : skutečnost </a:t>
            </a:r>
            <a:endParaRPr lang="cs-CZ" sz="2600" dirty="0" smtClean="0">
              <a:solidFill>
                <a:schemeClr val="tx1"/>
              </a:solidFill>
            </a:endParaRPr>
          </a:p>
          <a:p>
            <a:r>
              <a:rPr lang="cs-CZ" sz="2600" dirty="0" smtClean="0">
                <a:solidFill>
                  <a:schemeClr val="tx1"/>
                </a:solidFill>
              </a:rPr>
              <a:t> 30cm </a:t>
            </a:r>
            <a:r>
              <a:rPr lang="cs-CZ" sz="2600" dirty="0">
                <a:solidFill>
                  <a:schemeClr val="tx1"/>
                </a:solidFill>
              </a:rPr>
              <a:t>: </a:t>
            </a:r>
            <a:r>
              <a:rPr lang="cs-CZ" sz="2600" dirty="0" smtClean="0">
                <a:solidFill>
                  <a:schemeClr val="tx1"/>
                </a:solidFill>
              </a:rPr>
              <a:t>600km</a:t>
            </a:r>
            <a:endParaRPr lang="cs-CZ" sz="2600" dirty="0">
              <a:solidFill>
                <a:schemeClr val="tx1"/>
              </a:solidFill>
            </a:endParaRPr>
          </a:p>
          <a:p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smtClean="0">
                <a:solidFill>
                  <a:schemeClr val="tx1"/>
                </a:solidFill>
              </a:rPr>
              <a:t>30cm</a:t>
            </a:r>
            <a:r>
              <a:rPr lang="cs-CZ" sz="2600" dirty="0">
                <a:solidFill>
                  <a:schemeClr val="tx1"/>
                </a:solidFill>
              </a:rPr>
              <a:t>: </a:t>
            </a:r>
            <a:r>
              <a:rPr lang="cs-CZ" sz="2600" dirty="0" smtClean="0">
                <a:solidFill>
                  <a:schemeClr val="tx1"/>
                </a:solidFill>
              </a:rPr>
              <a:t>60000000 </a:t>
            </a:r>
            <a:r>
              <a:rPr lang="cs-CZ" sz="2600" dirty="0">
                <a:solidFill>
                  <a:schemeClr val="tx1"/>
                </a:solidFill>
              </a:rPr>
              <a:t>cm </a:t>
            </a:r>
            <a:r>
              <a:rPr lang="cs-CZ" sz="2600" dirty="0" smtClean="0">
                <a:solidFill>
                  <a:schemeClr val="tx1"/>
                </a:solidFill>
              </a:rPr>
              <a:t>/:3                                      10:20 000 000 /:10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1: 2 000 000</a:t>
            </a:r>
            <a:endParaRPr lang="cs-CZ" sz="2600" dirty="0">
              <a:solidFill>
                <a:schemeClr val="tx1"/>
              </a:solidFill>
            </a:endParaRPr>
          </a:p>
          <a:p>
            <a:r>
              <a:rPr lang="cs-CZ" sz="2600" dirty="0">
                <a:solidFill>
                  <a:schemeClr val="tx1"/>
                </a:solidFill>
              </a:rPr>
              <a:t>Měřítko mapy je </a:t>
            </a:r>
            <a:endParaRPr lang="cs-CZ" sz="26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600" dirty="0">
                <a:solidFill>
                  <a:srgbClr val="FF0000"/>
                </a:solidFill>
              </a:rPr>
              <a:t> </a:t>
            </a:r>
            <a:r>
              <a:rPr lang="cs-CZ" sz="2600" dirty="0" smtClean="0">
                <a:solidFill>
                  <a:srgbClr val="FF0000"/>
                </a:solidFill>
              </a:rPr>
              <a:t>   1: 2 000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000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1A</a:t>
            </a:r>
          </a:p>
          <a:p>
            <a:r>
              <a:rPr lang="cs-CZ" dirty="0"/>
              <a:t>Trasa pochodu o délce 20 km se zobrazila na mapě úsečkou o délce 4cm. Určete měřítko mapy</a:t>
            </a:r>
            <a:r>
              <a:rPr lang="cs-CZ" dirty="0" smtClean="0"/>
              <a:t>.</a:t>
            </a:r>
          </a:p>
          <a:p>
            <a:r>
              <a:rPr lang="cs-CZ" sz="2600" dirty="0" smtClean="0">
                <a:solidFill>
                  <a:srgbClr val="FF0000"/>
                </a:solidFill>
              </a:rPr>
              <a:t>Řešení:</a:t>
            </a:r>
          </a:p>
          <a:p>
            <a:r>
              <a:rPr lang="cs-CZ" sz="2600" dirty="0">
                <a:solidFill>
                  <a:schemeClr val="tx1"/>
                </a:solidFill>
              </a:rPr>
              <a:t>mapa : skutečnost </a:t>
            </a:r>
            <a:endParaRPr lang="cs-CZ" sz="2600" dirty="0" smtClean="0">
              <a:solidFill>
                <a:schemeClr val="tx1"/>
              </a:solidFill>
            </a:endParaRPr>
          </a:p>
          <a:p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>
                <a:solidFill>
                  <a:schemeClr val="tx1"/>
                </a:solidFill>
              </a:rPr>
              <a:t>4cm : </a:t>
            </a:r>
            <a:r>
              <a:rPr lang="cs-CZ" sz="2600" dirty="0" smtClean="0">
                <a:solidFill>
                  <a:schemeClr val="tx1"/>
                </a:solidFill>
              </a:rPr>
              <a:t>20km                                    </a:t>
            </a:r>
            <a:r>
              <a:rPr lang="cs-CZ" sz="2600" dirty="0">
                <a:solidFill>
                  <a:schemeClr val="tx1"/>
                </a:solidFill>
              </a:rPr>
              <a:t>4cm: 2000000 cm /:</a:t>
            </a:r>
            <a:r>
              <a:rPr lang="cs-CZ" sz="2600" dirty="0" smtClean="0">
                <a:solidFill>
                  <a:schemeClr val="tx1"/>
                </a:solidFill>
              </a:rPr>
              <a:t>4                                     </a:t>
            </a:r>
            <a:r>
              <a:rPr lang="cs-CZ" sz="2600" dirty="0">
                <a:solidFill>
                  <a:schemeClr val="tx1"/>
                </a:solidFill>
              </a:rPr>
              <a:t>1:500 000</a:t>
            </a:r>
          </a:p>
          <a:p>
            <a:r>
              <a:rPr lang="cs-CZ" sz="2600" dirty="0">
                <a:solidFill>
                  <a:schemeClr val="tx1"/>
                </a:solidFill>
              </a:rPr>
              <a:t>Měřítko mapy </a:t>
            </a:r>
            <a:r>
              <a:rPr lang="cs-CZ" sz="2600" dirty="0" smtClean="0">
                <a:solidFill>
                  <a:schemeClr val="tx1"/>
                </a:solidFill>
              </a:rPr>
              <a:t>je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smtClean="0">
                <a:solidFill>
                  <a:schemeClr val="tx1"/>
                </a:solidFill>
              </a:rPr>
              <a:t>    </a:t>
            </a:r>
            <a:r>
              <a:rPr lang="cs-CZ" sz="2600" dirty="0">
                <a:solidFill>
                  <a:srgbClr val="FF0000"/>
                </a:solidFill>
              </a:rPr>
              <a:t>1:500 000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70396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2A.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Alice plánovala výlet podle mapy s měřítkem 1: 200 000. Na této mapě trasa výletu měřila 6cm. Kolik km měřila trasa ve skutečnosti</a:t>
            </a:r>
            <a:r>
              <a:rPr lang="cs-CZ" dirty="0" smtClean="0"/>
              <a:t>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Měřítko mapy je 1:200 000.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1cm na mapě odpovídá</a:t>
            </a:r>
            <a:r>
              <a:rPr lang="cs-CZ" dirty="0">
                <a:solidFill>
                  <a:schemeClr val="tx1"/>
                </a:solidFill>
              </a:rPr>
              <a:t> </a:t>
            </a:r>
            <a:r>
              <a:rPr lang="cs-CZ" dirty="0" smtClean="0">
                <a:solidFill>
                  <a:schemeClr val="tx1"/>
                </a:solidFill>
              </a:rPr>
              <a:t>200 000 cm ve skutečnosti,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to jsou 2 km.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1cm jsou 2km</a:t>
            </a:r>
            <a:r>
              <a:rPr lang="cs-CZ" dirty="0" smtClean="0">
                <a:solidFill>
                  <a:schemeClr val="tx1"/>
                </a:solidFill>
              </a:rPr>
              <a:t>                              </a:t>
            </a:r>
            <a:r>
              <a:rPr lang="cs-CZ" dirty="0" smtClean="0">
                <a:solidFill>
                  <a:srgbClr val="FF0000"/>
                </a:solidFill>
              </a:rPr>
              <a:t>6cm je 6.2=12 km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Trasa výletu měří 12 km.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915816" y="4581128"/>
            <a:ext cx="180020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0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2B.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Bohouš plánoval výlet podle mapy s měřítkem 1: 500 000. Na této mapě trasa výletu měřila 4cm. Kolik km měřila trasa ve skutečnosti</a:t>
            </a:r>
            <a:r>
              <a:rPr lang="cs-CZ" dirty="0" smtClean="0"/>
              <a:t>?</a:t>
            </a:r>
          </a:p>
          <a:p>
            <a:r>
              <a:rPr lang="cs-CZ" dirty="0">
                <a:solidFill>
                  <a:srgbClr val="FF0000"/>
                </a:solidFill>
              </a:rPr>
              <a:t>Řešení: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Měřítko mapy je </a:t>
            </a:r>
            <a:r>
              <a:rPr lang="cs-CZ" dirty="0" smtClean="0">
                <a:solidFill>
                  <a:schemeClr val="tx1"/>
                </a:solidFill>
              </a:rPr>
              <a:t>1:500 </a:t>
            </a:r>
            <a:r>
              <a:rPr lang="cs-CZ" dirty="0">
                <a:solidFill>
                  <a:schemeClr val="tx1"/>
                </a:solidFill>
              </a:rPr>
              <a:t>000.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1cm na mapě odpovídá </a:t>
            </a:r>
            <a:r>
              <a:rPr lang="cs-CZ" dirty="0" smtClean="0">
                <a:solidFill>
                  <a:schemeClr val="tx1"/>
                </a:solidFill>
              </a:rPr>
              <a:t>500 000 cm </a:t>
            </a:r>
            <a:r>
              <a:rPr lang="cs-CZ" dirty="0">
                <a:solidFill>
                  <a:schemeClr val="tx1"/>
                </a:solidFill>
              </a:rPr>
              <a:t>ve skutečnosti, 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to je 5 </a:t>
            </a:r>
            <a:r>
              <a:rPr lang="cs-CZ" dirty="0">
                <a:solidFill>
                  <a:schemeClr val="tx1"/>
                </a:solidFill>
              </a:rPr>
              <a:t>km.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1cm </a:t>
            </a:r>
            <a:r>
              <a:rPr lang="cs-CZ" dirty="0" smtClean="0">
                <a:solidFill>
                  <a:srgbClr val="FF0000"/>
                </a:solidFill>
              </a:rPr>
              <a:t>je 5 km</a:t>
            </a:r>
            <a:r>
              <a:rPr lang="cs-CZ" dirty="0" smtClean="0">
                <a:solidFill>
                  <a:schemeClr val="tx1"/>
                </a:solidFill>
              </a:rPr>
              <a:t>                              </a:t>
            </a:r>
            <a:r>
              <a:rPr lang="cs-CZ" dirty="0" smtClean="0">
                <a:solidFill>
                  <a:srgbClr val="FF0000"/>
                </a:solidFill>
              </a:rPr>
              <a:t>4 cm </a:t>
            </a:r>
            <a:r>
              <a:rPr lang="cs-CZ" dirty="0">
                <a:solidFill>
                  <a:srgbClr val="FF0000"/>
                </a:solidFill>
              </a:rPr>
              <a:t>je </a:t>
            </a:r>
            <a:r>
              <a:rPr lang="cs-CZ" dirty="0" smtClean="0">
                <a:solidFill>
                  <a:srgbClr val="FF0000"/>
                </a:solidFill>
              </a:rPr>
              <a:t>4.5=20 </a:t>
            </a:r>
            <a:r>
              <a:rPr lang="cs-CZ" dirty="0">
                <a:solidFill>
                  <a:srgbClr val="FF0000"/>
                </a:solidFill>
              </a:rPr>
              <a:t>km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Trasa výletu měří </a:t>
            </a:r>
            <a:r>
              <a:rPr lang="cs-CZ" dirty="0" smtClean="0">
                <a:solidFill>
                  <a:schemeClr val="tx1"/>
                </a:solidFill>
              </a:rPr>
              <a:t>20 </a:t>
            </a:r>
            <a:r>
              <a:rPr lang="cs-CZ" dirty="0">
                <a:solidFill>
                  <a:schemeClr val="tx1"/>
                </a:solidFill>
              </a:rPr>
              <a:t>km.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627784" y="4581128"/>
            <a:ext cx="1944216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103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Hodnocení.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obou oddělení je 1 správně vyřešený příklad ohodnocen 2 body. Celkem tedy můžete získat maximálně 4 body.</a:t>
            </a:r>
          </a:p>
          <a:p>
            <a:endParaRPr lang="cs-CZ" dirty="0"/>
          </a:p>
          <a:p>
            <a:r>
              <a:rPr lang="cs-CZ" dirty="0" smtClean="0"/>
              <a:t>Hodnocení:</a:t>
            </a:r>
          </a:p>
          <a:p>
            <a:r>
              <a:rPr lang="cs-CZ" smtClean="0"/>
              <a:t>4 body</a:t>
            </a:r>
            <a:r>
              <a:rPr lang="cs-CZ" dirty="0" smtClean="0"/>
              <a:t>….1</a:t>
            </a:r>
          </a:p>
          <a:p>
            <a:r>
              <a:rPr lang="cs-CZ" dirty="0" smtClean="0"/>
              <a:t>3 body…2</a:t>
            </a:r>
          </a:p>
          <a:p>
            <a:r>
              <a:rPr lang="cs-CZ" dirty="0" smtClean="0"/>
              <a:t>2 body …3</a:t>
            </a:r>
          </a:p>
          <a:p>
            <a:r>
              <a:rPr lang="cs-CZ" dirty="0" smtClean="0"/>
              <a:t>1 bod …4</a:t>
            </a:r>
          </a:p>
          <a:p>
            <a:r>
              <a:rPr lang="cs-CZ" dirty="0" smtClean="0"/>
              <a:t>0 bodů…5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86939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pro rychlé počtáře: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Pozemek má tvar obdélníku. Určete jeho rozměry na plánu v měřítku 1: 2000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67148" y="3026569"/>
            <a:ext cx="4896544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140100" y="256490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250 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89340" y="3552277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120 m</a:t>
            </a:r>
            <a:endParaRPr lang="cs-CZ" sz="2400" dirty="0"/>
          </a:p>
        </p:txBody>
      </p:sp>
      <p:sp>
        <p:nvSpPr>
          <p:cNvPr id="7" name="Oválný popisek 6"/>
          <p:cNvSpPr/>
          <p:nvPr/>
        </p:nvSpPr>
        <p:spPr>
          <a:xfrm>
            <a:off x="1835696" y="5301208"/>
            <a:ext cx="6408712" cy="1080120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Řešení: pozemek má na plánu rozměry 12,5 cm a 6 cm.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Veselý obličej 7">
            <a:hlinkClick r:id="" action="ppaction://hlinkshowjump?jump=lastslideviewed"/>
          </p:cNvPr>
          <p:cNvSpPr/>
          <p:nvPr/>
        </p:nvSpPr>
        <p:spPr>
          <a:xfrm>
            <a:off x="539552" y="5841268"/>
            <a:ext cx="727596" cy="75608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29451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Matematika </a:t>
            </a:r>
            <a:r>
              <a:rPr lang="cs-CZ" i="1" dirty="0"/>
              <a:t>pro 7. ročník ZŠ</a:t>
            </a:r>
            <a:r>
              <a:rPr lang="cs-CZ" dirty="0"/>
              <a:t>: </a:t>
            </a:r>
            <a:r>
              <a:rPr lang="cs-CZ" i="1" dirty="0"/>
              <a:t>2. díl</a:t>
            </a:r>
            <a:r>
              <a:rPr lang="cs-CZ" dirty="0"/>
              <a:t>. Praha 2: SPN, 1998. ISBN 80-7233-000-4</a:t>
            </a:r>
            <a:r>
              <a:rPr lang="cs-CZ" dirty="0" smtClean="0"/>
              <a:t>.</a:t>
            </a:r>
          </a:p>
          <a:p>
            <a:r>
              <a:rPr lang="cs-CZ" dirty="0" smtClean="0">
                <a:hlinkClick r:id="rId2"/>
              </a:rPr>
              <a:t>www.microsoft.com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2883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</TotalTime>
  <Words>349</Words>
  <Application>Microsoft Office PowerPoint</Application>
  <PresentationFormat>Předvádění na obrazovce (4:3)</PresentationFormat>
  <Paragraphs>69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Exekutivní</vt:lpstr>
      <vt:lpstr>Dokument</vt:lpstr>
      <vt:lpstr>Prezentace aplikace PowerPoint</vt:lpstr>
      <vt:lpstr>Anotace:</vt:lpstr>
      <vt:lpstr>Měřítko plánu a mapy. </vt:lpstr>
      <vt:lpstr>Zadání.</vt:lpstr>
      <vt:lpstr>Řešení.</vt:lpstr>
      <vt:lpstr>Řešení 2A.</vt:lpstr>
      <vt:lpstr>Řešení 2B.</vt:lpstr>
      <vt:lpstr>Hodnocení.</vt:lpstr>
      <vt:lpstr>Příklad pro rychlé počtáře: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Měřítko plánu a mapy.</dc:title>
  <dc:creator>ivana</dc:creator>
  <cp:lastModifiedBy>ivana</cp:lastModifiedBy>
  <cp:revision>7</cp:revision>
  <dcterms:created xsi:type="dcterms:W3CDTF">2012-04-23T15:44:14Z</dcterms:created>
  <dcterms:modified xsi:type="dcterms:W3CDTF">2012-06-23T19:18:50Z</dcterms:modified>
</cp:coreProperties>
</file>