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66" r:id="rId2"/>
    <p:sldId id="267" r:id="rId3"/>
    <p:sldId id="256" r:id="rId4"/>
    <p:sldId id="257" r:id="rId5"/>
    <p:sldId id="258" r:id="rId6"/>
    <p:sldId id="261" r:id="rId7"/>
    <p:sldId id="262" r:id="rId8"/>
    <p:sldId id="263" r:id="rId9"/>
    <p:sldId id="264" r:id="rId10"/>
    <p:sldId id="265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NÁZEV:VY_32_INOVACE_3.2.5.2.R16_ Test trojčlenka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7.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3E99A8B-40DB-4200-AB0B-0E8B661C9CEE}" type="presOf" srcId="{D1B46980-6531-4606-95E6-44980827E919}" destId="{6140AFEC-043D-4C43-A2F9-D0F5331DF3A3}" srcOrd="0" destOrd="0" presId="urn:microsoft.com/office/officeart/2005/8/layout/target3"/>
    <dgm:cxn modelId="{4F08DA40-7422-4EAE-9BAC-1A2D1DCA28B8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B420114-5B9E-445F-9EF1-BB0A25C67851}" type="presOf" srcId="{757F3AB3-0718-4624-B441-E567A8F0AB56}" destId="{333A1088-737F-45CB-B68E-254E46348037}" srcOrd="0" destOrd="0" presId="urn:microsoft.com/office/officeart/2005/8/layout/target3"/>
    <dgm:cxn modelId="{562E9534-9F4A-4D96-A91E-0B68D53A0DBC}" type="presOf" srcId="{D1D4F407-5343-4D3F-B5B9-D407B03CAEB4}" destId="{AED2198E-93D5-4001-81B4-73124B309672}" srcOrd="1" destOrd="0" presId="urn:microsoft.com/office/officeart/2005/8/layout/target3"/>
    <dgm:cxn modelId="{6388F41D-4BA3-461B-A755-72F8DAF824DA}" type="presOf" srcId="{D8197B8C-B260-4A16-BDF4-0947B075E274}" destId="{25B08C86-7E15-44DC-BE7F-FFB55DD49D12}" srcOrd="0" destOrd="0" presId="urn:microsoft.com/office/officeart/2005/8/layout/target3"/>
    <dgm:cxn modelId="{3EA8DEA8-550B-4A28-86F6-3566586CFCDB}" type="presOf" srcId="{4C35D32F-0EAB-4CD7-82EE-45574DC2A586}" destId="{890E4F0B-2866-4A3F-A3C7-2A14B1797930}" srcOrd="1" destOrd="0" presId="urn:microsoft.com/office/officeart/2005/8/layout/target3"/>
    <dgm:cxn modelId="{5B3733FE-BC39-4231-BA6C-CF43A4932CD5}" type="presOf" srcId="{D1B46980-6531-4606-95E6-44980827E919}" destId="{2BE915AB-18AA-4053-B92C-3BFC9ED204BB}" srcOrd="1" destOrd="0" presId="urn:microsoft.com/office/officeart/2005/8/layout/target3"/>
    <dgm:cxn modelId="{C58B3808-1204-4FF3-93FD-2169C0C2192D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8ADEFE3-D750-42D2-A31A-BAD15EB89C8A}" type="presOf" srcId="{B651F6E3-6281-48DB-9319-2AEAFDAE7572}" destId="{6BB5E863-4638-4E1D-BFDE-399D028AC4ED}" srcOrd="1" destOrd="0" presId="urn:microsoft.com/office/officeart/2005/8/layout/target3"/>
    <dgm:cxn modelId="{FB80A18B-A523-419A-B36E-69462E5CDE31}" type="presOf" srcId="{D8197B8C-B260-4A16-BDF4-0947B075E274}" destId="{5A5FFA88-C948-4069-8E93-59FA12366E83}" srcOrd="1" destOrd="0" presId="urn:microsoft.com/office/officeart/2005/8/layout/target3"/>
    <dgm:cxn modelId="{11EDE9D4-9E7E-4AAD-A08C-2912CDAAD712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A52117C-24F6-4C1A-8A4A-BECCCEBC09E9}" type="presParOf" srcId="{333A1088-737F-45CB-B68E-254E46348037}" destId="{F5ABB229-8D3B-4694-996A-96F23CF14429}" srcOrd="0" destOrd="0" presId="urn:microsoft.com/office/officeart/2005/8/layout/target3"/>
    <dgm:cxn modelId="{F658410F-8B52-4F6D-9A73-EE385DE32BAE}" type="presParOf" srcId="{333A1088-737F-45CB-B68E-254E46348037}" destId="{F41139FD-01EE-4571-8B17-4FB00FC51163}" srcOrd="1" destOrd="0" presId="urn:microsoft.com/office/officeart/2005/8/layout/target3"/>
    <dgm:cxn modelId="{BD8DA73A-A15E-4D2D-A88A-7876A2446EB6}" type="presParOf" srcId="{333A1088-737F-45CB-B68E-254E46348037}" destId="{D005CE8C-CC26-4C3E-AC11-E15060ECD759}" srcOrd="2" destOrd="0" presId="urn:microsoft.com/office/officeart/2005/8/layout/target3"/>
    <dgm:cxn modelId="{37D99CFD-A5E5-482B-94FB-68B90F7A5C80}" type="presParOf" srcId="{333A1088-737F-45CB-B68E-254E46348037}" destId="{2C702D82-9B77-49B7-9568-BB8EB47C3372}" srcOrd="3" destOrd="0" presId="urn:microsoft.com/office/officeart/2005/8/layout/target3"/>
    <dgm:cxn modelId="{95AFE8B2-5AB0-49D2-8918-C71BF7BB3295}" type="presParOf" srcId="{333A1088-737F-45CB-B68E-254E46348037}" destId="{A52A0455-90FF-4808-ABD0-F02540D31D5A}" srcOrd="4" destOrd="0" presId="urn:microsoft.com/office/officeart/2005/8/layout/target3"/>
    <dgm:cxn modelId="{4120FCCA-836F-41F9-973A-F9D9D88D750B}" type="presParOf" srcId="{333A1088-737F-45CB-B68E-254E46348037}" destId="{6140AFEC-043D-4C43-A2F9-D0F5331DF3A3}" srcOrd="5" destOrd="0" presId="urn:microsoft.com/office/officeart/2005/8/layout/target3"/>
    <dgm:cxn modelId="{5085ED5D-3EB4-4051-9B4A-183D2D65F3F3}" type="presParOf" srcId="{333A1088-737F-45CB-B68E-254E46348037}" destId="{9358AC05-5D7D-4327-9F80-1AD486AEA664}" srcOrd="6" destOrd="0" presId="urn:microsoft.com/office/officeart/2005/8/layout/target3"/>
    <dgm:cxn modelId="{91DE1F6F-EA5B-47C7-8DA4-56903F9DF61C}" type="presParOf" srcId="{333A1088-737F-45CB-B68E-254E46348037}" destId="{313FC574-E1CD-4FB4-B054-0B805CE0447D}" srcOrd="7" destOrd="0" presId="urn:microsoft.com/office/officeart/2005/8/layout/target3"/>
    <dgm:cxn modelId="{9233779E-BBD0-4539-8536-F7CF19E31FCD}" type="presParOf" srcId="{333A1088-737F-45CB-B68E-254E46348037}" destId="{619D679B-A015-4ECF-8348-D1034C574F40}" srcOrd="8" destOrd="0" presId="urn:microsoft.com/office/officeart/2005/8/layout/target3"/>
    <dgm:cxn modelId="{01D7A41F-1CDE-4D76-B8D4-60A09FB00464}" type="presParOf" srcId="{333A1088-737F-45CB-B68E-254E46348037}" destId="{322283A8-4A27-4CDA-BAE3-F381106A9174}" srcOrd="9" destOrd="0" presId="urn:microsoft.com/office/officeart/2005/8/layout/target3"/>
    <dgm:cxn modelId="{FC1F2BED-6B4B-4838-963B-265D743EA402}" type="presParOf" srcId="{333A1088-737F-45CB-B68E-254E46348037}" destId="{FFC9F71D-1B4F-4AD9-A4A6-86ADEFC8AF5C}" srcOrd="10" destOrd="0" presId="urn:microsoft.com/office/officeart/2005/8/layout/target3"/>
    <dgm:cxn modelId="{EC66CB06-E457-4727-A661-8A3CC5DE0F62}" type="presParOf" srcId="{333A1088-737F-45CB-B68E-254E46348037}" destId="{25B08C86-7E15-44DC-BE7F-FFB55DD49D12}" srcOrd="11" destOrd="0" presId="urn:microsoft.com/office/officeart/2005/8/layout/target3"/>
    <dgm:cxn modelId="{51CF1EA0-F861-4ED3-9096-8C91FB099947}" type="presParOf" srcId="{333A1088-737F-45CB-B68E-254E46348037}" destId="{76644BE8-9D7C-4C09-B250-3D10AF48CBB7}" srcOrd="12" destOrd="0" presId="urn:microsoft.com/office/officeart/2005/8/layout/target3"/>
    <dgm:cxn modelId="{8E989B4B-5B92-4EC8-BA8E-037BE5CF49C9}" type="presParOf" srcId="{333A1088-737F-45CB-B68E-254E46348037}" destId="{EE85B701-7295-41C0-BA7A-34D3756A2AE6}" srcOrd="13" destOrd="0" presId="urn:microsoft.com/office/officeart/2005/8/layout/target3"/>
    <dgm:cxn modelId="{FB4E9CDB-F7F7-4ECC-9AAF-50C128843F4B}" type="presParOf" srcId="{333A1088-737F-45CB-B68E-254E46348037}" destId="{8BEBB6EC-1DAA-4CAC-8A25-BC0FCBD5DBD5}" srcOrd="14" destOrd="0" presId="urn:microsoft.com/office/officeart/2005/8/layout/target3"/>
    <dgm:cxn modelId="{BA1E7286-6BFC-46E9-9685-076720C4A477}" type="presParOf" srcId="{333A1088-737F-45CB-B68E-254E46348037}" destId="{AED2198E-93D5-4001-81B4-73124B309672}" srcOrd="15" destOrd="0" presId="urn:microsoft.com/office/officeart/2005/8/layout/target3"/>
    <dgm:cxn modelId="{14F32197-D428-44DA-A773-777B89B54686}" type="presParOf" srcId="{333A1088-737F-45CB-B68E-254E46348037}" destId="{2BE915AB-18AA-4053-B92C-3BFC9ED204BB}" srcOrd="16" destOrd="0" presId="urn:microsoft.com/office/officeart/2005/8/layout/target3"/>
    <dgm:cxn modelId="{F66B0B73-D728-4C8E-91EB-0DFF2B16135E}" type="presParOf" srcId="{333A1088-737F-45CB-B68E-254E46348037}" destId="{6BB5E863-4638-4E1D-BFDE-399D028AC4ED}" srcOrd="17" destOrd="0" presId="urn:microsoft.com/office/officeart/2005/8/layout/target3"/>
    <dgm:cxn modelId="{423FCCB7-EF94-43FA-ADB0-2388E9F6CFA6}" type="presParOf" srcId="{333A1088-737F-45CB-B68E-254E46348037}" destId="{5A5FFA88-C948-4069-8E93-59FA12366E83}" srcOrd="18" destOrd="0" presId="urn:microsoft.com/office/officeart/2005/8/layout/target3"/>
    <dgm:cxn modelId="{93EA51D5-8693-43A8-B983-472FC4E8E0D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NÁZEV:VY_32_INOVACE_3.2.5.2.R16_ Test trojčlenka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7. 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C0B40-90F9-4965-A67D-E6F1DA54F79D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EC457F-EEE1-452E-A013-7E4236C7F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777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E653288-2593-40A4-B7DD-84D0B21FDAAA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7B2D702-E91B-4ABD-8841-459A73D6E9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938915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067944" y="2510828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4618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Nejprve žáci dostanou test se zadáním- viz </a:t>
            </a:r>
            <a:r>
              <a:rPr lang="cs-CZ" dirty="0" smtClean="0"/>
              <a:t>1. </a:t>
            </a:r>
            <a:r>
              <a:rPr lang="cs-CZ" dirty="0" smtClean="0"/>
              <a:t>snímek. Žáci jsou rozděleni na 2 oddělení A/B.</a:t>
            </a:r>
          </a:p>
          <a:p>
            <a:r>
              <a:rPr lang="cs-CZ" dirty="0" smtClean="0"/>
              <a:t>Vyučující promítne test na tabuli z prezentace. Pro rychlé počtáře se po kliknutí na </a:t>
            </a:r>
            <a:r>
              <a:rPr lang="cs-CZ" dirty="0" err="1" smtClean="0"/>
              <a:t>smajlíka</a:t>
            </a:r>
            <a:r>
              <a:rPr lang="cs-CZ" dirty="0" smtClean="0"/>
              <a:t> objeví příklad pro rychlé počtáře.</a:t>
            </a:r>
          </a:p>
          <a:p>
            <a:r>
              <a:rPr lang="cs-CZ" dirty="0" smtClean="0"/>
              <a:t>Během 10 minut </a:t>
            </a:r>
            <a:r>
              <a:rPr lang="cs-CZ" dirty="0" smtClean="0"/>
              <a:t>žáci vypracují </a:t>
            </a:r>
            <a:r>
              <a:rPr lang="cs-CZ" dirty="0" smtClean="0"/>
              <a:t>test a odevzdají. </a:t>
            </a:r>
          </a:p>
          <a:p>
            <a:r>
              <a:rPr lang="cs-CZ" dirty="0" err="1" smtClean="0"/>
              <a:t>Rozkliknutím</a:t>
            </a:r>
            <a:r>
              <a:rPr lang="cs-CZ" dirty="0" smtClean="0"/>
              <a:t> se objeví řešení příkladu pro rychlé počtáře. </a:t>
            </a:r>
          </a:p>
          <a:p>
            <a:r>
              <a:rPr lang="cs-CZ" dirty="0" smtClean="0"/>
              <a:t>Žáci si píší do sešitu opravu příkladu, kde se dopustili chyby.</a:t>
            </a:r>
          </a:p>
          <a:p>
            <a:r>
              <a:rPr lang="cs-CZ" dirty="0" smtClean="0"/>
              <a:t>Na závěr je uvedeno hodnocení podle počtu bodů.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452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 trojčlenka. Oprava testu.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2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A</a:t>
            </a:r>
          </a:p>
          <a:p>
            <a:r>
              <a:rPr lang="cs-CZ" dirty="0"/>
              <a:t>1/ Šest lidí splní daný úkol za 12 dní.  Kolik času by potřebovalo na stejnou práci při stejném výkonu 9 lidí?</a:t>
            </a:r>
          </a:p>
          <a:p>
            <a:r>
              <a:rPr lang="cs-CZ" dirty="0"/>
              <a:t>2/ Konzervárenský automat uzavře za 20 minut 1300 kompotů. Kolik kompotů uzavře za 45 minut?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B</a:t>
            </a:r>
          </a:p>
          <a:p>
            <a:r>
              <a:rPr lang="cs-CZ" dirty="0"/>
              <a:t>1/ Automat vyrobí za 18 minut 456 součástek. Kolik součástek vyrobí za 33 minut?</a:t>
            </a:r>
          </a:p>
          <a:p>
            <a:r>
              <a:rPr lang="cs-CZ" dirty="0"/>
              <a:t>2/ Čtyři čerpadla vyčerpají vodu z nádrže za 6 hodin. Za jak dlouho by vyčerpala nádrž jen 3 stejně výkonná čerpadla?</a:t>
            </a:r>
          </a:p>
          <a:p>
            <a:endParaRPr lang="cs-CZ" dirty="0"/>
          </a:p>
        </p:txBody>
      </p:sp>
      <p:sp>
        <p:nvSpPr>
          <p:cNvPr id="4" name="Veselý obličej 3">
            <a:hlinkClick r:id="" action="ppaction://hlinkshowjump?jump=nextslide"/>
          </p:cNvPr>
          <p:cNvSpPr/>
          <p:nvPr/>
        </p:nvSpPr>
        <p:spPr>
          <a:xfrm>
            <a:off x="6156176" y="587727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08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pro rychlé počtáře: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Na provedení výkopových prací byli sjednáni 4 dělníci. Práce by jim trvala 8 dní. Po 2 dnech jeden dělník onemocněl. Za jak dlouho dokončí práci ostatní dělníci?</a:t>
            </a:r>
          </a:p>
          <a:p>
            <a:endParaRPr lang="cs-CZ" dirty="0"/>
          </a:p>
          <a:p>
            <a:r>
              <a:rPr lang="cs-CZ" dirty="0" smtClean="0"/>
              <a:t>Řešení: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4 dělníci…….6dní (  8-2)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u="sng" dirty="0" smtClean="0"/>
              <a:t>3 dělníci…….x dní</a:t>
            </a:r>
          </a:p>
          <a:p>
            <a:pPr marL="0" indent="0">
              <a:buNone/>
            </a:pPr>
            <a:r>
              <a:rPr lang="cs-CZ" dirty="0" smtClean="0"/>
              <a:t>x: 6=4:3</a:t>
            </a:r>
          </a:p>
          <a:p>
            <a:pPr marL="0" indent="0">
              <a:buNone/>
            </a:pPr>
            <a:r>
              <a:rPr lang="cs-CZ" dirty="0" smtClean="0"/>
              <a:t>x.3=6.4</a:t>
            </a:r>
          </a:p>
          <a:p>
            <a:pPr marL="0" indent="0">
              <a:buNone/>
            </a:pPr>
            <a:r>
              <a:rPr lang="cs-CZ" dirty="0" smtClean="0"/>
              <a:t>x=8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2339752" y="4869160"/>
            <a:ext cx="5184576" cy="115212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Zbylí dělníci dokončí výkop za 8 dní.</a:t>
            </a:r>
            <a:endParaRPr lang="cs-CZ" sz="2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4499992" y="4077072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755576" y="4077072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837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příkladu 1A: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/>
              <a:t>Šest lidí splní daný úkol za 12 dní.  Kolik času by potřebovalo na stejnou práci při stejném výkonu 9 lidí?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Řešení: </a:t>
            </a:r>
          </a:p>
          <a:p>
            <a:pPr marL="0" indent="0">
              <a:buNone/>
            </a:pPr>
            <a:r>
              <a:rPr lang="cs-CZ" dirty="0" smtClean="0"/>
              <a:t>  6 lidí……….12 dní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u="sng" dirty="0" smtClean="0"/>
              <a:t>9 lidí…………x dní</a:t>
            </a:r>
          </a:p>
          <a:p>
            <a:pPr marL="0" indent="0">
              <a:buNone/>
            </a:pPr>
            <a:r>
              <a:rPr lang="cs-CZ" dirty="0" smtClean="0"/>
              <a:t>x: 12= 6:9</a:t>
            </a:r>
          </a:p>
          <a:p>
            <a:pPr marL="0" indent="0">
              <a:buNone/>
            </a:pPr>
            <a:r>
              <a:rPr lang="cs-CZ" dirty="0" smtClean="0"/>
              <a:t>x.9=12.6</a:t>
            </a:r>
          </a:p>
          <a:p>
            <a:pPr marL="0" indent="0">
              <a:buNone/>
            </a:pPr>
            <a:r>
              <a:rPr lang="cs-CZ" dirty="0" smtClean="0"/>
              <a:t>x= 72:9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x= 8</a:t>
            </a:r>
          </a:p>
          <a:p>
            <a:pPr marL="0" indent="0">
              <a:buNone/>
            </a:pPr>
            <a:r>
              <a:rPr lang="cs-CZ" dirty="0" smtClean="0"/>
              <a:t>9 lidí by splnilo úkol za 8 dní.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7308304" y="213285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355976" y="213285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6336" y="220486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588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příkladu 1B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Automat vyrobí za 18 minut 456 součástek. Kolik součástek vyrobí za 33 minut?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</a:p>
          <a:p>
            <a:pPr marL="0" indent="0">
              <a:buNone/>
            </a:pPr>
            <a:r>
              <a:rPr lang="cs-CZ" dirty="0" smtClean="0"/>
              <a:t>18 min…456 součástek</a:t>
            </a:r>
          </a:p>
          <a:p>
            <a:pPr marL="0" indent="0">
              <a:buNone/>
            </a:pPr>
            <a:r>
              <a:rPr lang="cs-CZ" u="sng" dirty="0" smtClean="0"/>
              <a:t>33 min…x součástek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x: 456=33:18</a:t>
            </a:r>
          </a:p>
          <a:p>
            <a:pPr marL="0" indent="0">
              <a:buNone/>
            </a:pPr>
            <a:r>
              <a:rPr lang="cs-CZ" dirty="0" smtClean="0"/>
              <a:t>x.18=456.33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x= 836</a:t>
            </a:r>
          </a:p>
          <a:p>
            <a:pPr marL="0" indent="0">
              <a:buNone/>
            </a:pPr>
            <a:r>
              <a:rPr lang="cs-CZ" dirty="0" smtClean="0"/>
              <a:t>Automat vyrobí 836 součástek.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7740352" y="213285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283968" y="213285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7740352" y="234888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292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příkladu 2A.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Konzervárenský automat uzavře za 20 minut 1300 kompotů. Kolik kompotů uzavře za 45 minut?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20 min…1300 kompotů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u="sng" dirty="0" smtClean="0"/>
              <a:t>45 min…..x kompotů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x: 1300=45:20</a:t>
            </a:r>
          </a:p>
          <a:p>
            <a:pPr marL="0" indent="0">
              <a:buNone/>
            </a:pPr>
            <a:r>
              <a:rPr lang="cs-CZ" dirty="0" smtClean="0"/>
              <a:t>x.20= 1300.45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x=2925</a:t>
            </a:r>
          </a:p>
          <a:p>
            <a:pPr marL="0" indent="0">
              <a:buNone/>
            </a:pPr>
            <a:r>
              <a:rPr lang="cs-CZ" dirty="0" smtClean="0"/>
              <a:t>Automat uzavře 2925 kompotů.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7812360" y="213285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283968" y="213285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8028384" y="21328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3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příkladu 2B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Čtyři čerpadla vyčerpají vodu z nádrže za 6 hodin. Za jak dlouho by vyčerpala nádrž jen 3 stejně výkonná čerpadla?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Řešení: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4 čerpadla….6 hod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u="sng" dirty="0" smtClean="0"/>
              <a:t>3 čerpadla…..x hod.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x:6=4:3</a:t>
            </a:r>
          </a:p>
          <a:p>
            <a:pPr marL="0" indent="0">
              <a:buNone/>
            </a:pPr>
            <a:r>
              <a:rPr lang="cs-CZ" dirty="0" smtClean="0"/>
              <a:t>x.3=6.4</a:t>
            </a:r>
          </a:p>
          <a:p>
            <a:pPr marL="0" indent="0">
              <a:buNone/>
            </a:pPr>
            <a:r>
              <a:rPr lang="cs-CZ" dirty="0" smtClean="0"/>
              <a:t>x= 24:3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x= 8</a:t>
            </a:r>
          </a:p>
          <a:p>
            <a:pPr marL="0" indent="0">
              <a:buNone/>
            </a:pPr>
            <a:r>
              <a:rPr lang="cs-CZ" dirty="0" smtClean="0"/>
              <a:t>Tři čerpadla by vyčerpala nádrž za 8 hodin.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7524328" y="1988840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4427984" y="2060848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7668344" y="220486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303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Každý příklad je hodnocen 2 body. Jeden bod za příklad může získat ten, kdo správně začal počítat, určil, zda se jedná o přímou nebo nepřímou úměrnost a dopustil se pouze numerické chyby.</a:t>
            </a:r>
          </a:p>
          <a:p>
            <a:r>
              <a:rPr lang="cs-CZ" dirty="0"/>
              <a:t>Hodnocení:</a:t>
            </a:r>
          </a:p>
          <a:p>
            <a:r>
              <a:rPr lang="cs-CZ" dirty="0"/>
              <a:t>4body….1</a:t>
            </a:r>
          </a:p>
          <a:p>
            <a:r>
              <a:rPr lang="cs-CZ" dirty="0"/>
              <a:t>3 body…2</a:t>
            </a:r>
          </a:p>
          <a:p>
            <a:r>
              <a:rPr lang="cs-CZ" dirty="0"/>
              <a:t>2 body …3</a:t>
            </a:r>
          </a:p>
          <a:p>
            <a:r>
              <a:rPr lang="cs-CZ" dirty="0"/>
              <a:t>1 bod …4</a:t>
            </a:r>
          </a:p>
          <a:p>
            <a:r>
              <a:rPr lang="cs-CZ" dirty="0"/>
              <a:t>0 bodů…5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371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Matematika </a:t>
            </a:r>
            <a:r>
              <a:rPr lang="cs-CZ" i="1" dirty="0"/>
              <a:t>pro 7. ročník ZŠ</a:t>
            </a:r>
            <a:r>
              <a:rPr lang="cs-CZ" dirty="0"/>
              <a:t>: </a:t>
            </a:r>
            <a:r>
              <a:rPr lang="cs-CZ" i="1" dirty="0"/>
              <a:t>2. díl</a:t>
            </a:r>
            <a:r>
              <a:rPr lang="cs-CZ" dirty="0"/>
              <a:t>. Praha 2: SPN, 1998. ISBN 80-7233-000-4</a:t>
            </a:r>
            <a:r>
              <a:rPr lang="cs-CZ" dirty="0" smtClean="0"/>
              <a:t>.</a:t>
            </a:r>
          </a:p>
          <a:p>
            <a:r>
              <a:rPr lang="cs-CZ" dirty="0" smtClean="0">
                <a:hlinkClick r:id="rId2"/>
              </a:rPr>
              <a:t>www.microsoft.com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6288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498</Words>
  <Application>Microsoft Office PowerPoint</Application>
  <PresentationFormat>Předvádění na obrazovce (4:3)</PresentationFormat>
  <Paragraphs>91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Prezentace aplikace PowerPoint</vt:lpstr>
      <vt:lpstr>Anotace:</vt:lpstr>
      <vt:lpstr>Test trojčlenka. Oprava testu.</vt:lpstr>
      <vt:lpstr>Zadání:</vt:lpstr>
      <vt:lpstr>Příklad pro rychlé počtáře:</vt:lpstr>
      <vt:lpstr>Řešení příkladu 1A:</vt:lpstr>
      <vt:lpstr>Řešení příkladu 1B</vt:lpstr>
      <vt:lpstr>Řešení příkladu 2A.</vt:lpstr>
      <vt:lpstr>Řešení příkladu 2B</vt:lpstr>
      <vt:lpstr>Hodnocení.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trojčlenka. Oprava testu.</dc:title>
  <dc:creator>ivana</dc:creator>
  <cp:lastModifiedBy>ivana</cp:lastModifiedBy>
  <cp:revision>6</cp:revision>
  <dcterms:created xsi:type="dcterms:W3CDTF">2012-05-02T16:18:55Z</dcterms:created>
  <dcterms:modified xsi:type="dcterms:W3CDTF">2012-06-23T19:17:41Z</dcterms:modified>
</cp:coreProperties>
</file>