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61" r:id="rId7"/>
    <p:sldId id="260" r:id="rId8"/>
    <p:sldId id="262" r:id="rId9"/>
    <p:sldId id="263" r:id="rId10"/>
    <p:sldId id="264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explosion val="25"/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NÁZEV:VY_32_INOVACE_3.2.5.2.R17_ Procento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DDB1D1-2AAC-444B-825D-5D89E0E157FB}" type="presOf" srcId="{757F3AB3-0718-4624-B441-E567A8F0AB56}" destId="{333A1088-737F-45CB-B68E-254E46348037}" srcOrd="0" destOrd="0" presId="urn:microsoft.com/office/officeart/2005/8/layout/target3"/>
    <dgm:cxn modelId="{A4855F5C-5672-4968-9A9A-0F0B3504284C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B1FD21-32B5-4F46-8CDD-EC6AF2D3126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404BD8-6568-44E2-9A15-0CF4763A2F14}" type="presOf" srcId="{B651F6E3-6281-48DB-9319-2AEAFDAE7572}" destId="{619D679B-A015-4ECF-8348-D1034C574F40}" srcOrd="0" destOrd="0" presId="urn:microsoft.com/office/officeart/2005/8/layout/target3"/>
    <dgm:cxn modelId="{F6FA4203-5FD8-4622-A606-5C101221EE90}" type="presOf" srcId="{D1B46980-6531-4606-95E6-44980827E919}" destId="{6140AFEC-043D-4C43-A2F9-D0F5331DF3A3}" srcOrd="0" destOrd="0" presId="urn:microsoft.com/office/officeart/2005/8/layout/target3"/>
    <dgm:cxn modelId="{689B911D-6F5A-452D-9EC6-59A6C9A44219}" type="presOf" srcId="{D1D4F407-5343-4D3F-B5B9-D407B03CAEB4}" destId="{AED2198E-93D5-4001-81B4-73124B309672}" srcOrd="1" destOrd="0" presId="urn:microsoft.com/office/officeart/2005/8/layout/target3"/>
    <dgm:cxn modelId="{5FE77DED-ECFC-42B8-8DAC-722476A6A65F}" type="presOf" srcId="{D1D4F407-5343-4D3F-B5B9-D407B03CAEB4}" destId="{D005CE8C-CC26-4C3E-AC11-E15060ECD759}" srcOrd="0" destOrd="0" presId="urn:microsoft.com/office/officeart/2005/8/layout/target3"/>
    <dgm:cxn modelId="{A4211E3B-D131-4D3F-AF93-C6D9A83CA0E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C32B11-1EF7-4C8A-B189-1842B9E86B32}" type="presOf" srcId="{D8197B8C-B260-4A16-BDF4-0947B075E274}" destId="{25B08C86-7E15-44DC-BE7F-FFB55DD49D12}" srcOrd="0" destOrd="0" presId="urn:microsoft.com/office/officeart/2005/8/layout/target3"/>
    <dgm:cxn modelId="{92ACDF6F-2D8F-43EE-93E7-658B745B66CF}" type="presOf" srcId="{4C35D32F-0EAB-4CD7-82EE-45574DC2A586}" destId="{890E4F0B-2866-4A3F-A3C7-2A14B1797930}" srcOrd="1" destOrd="0" presId="urn:microsoft.com/office/officeart/2005/8/layout/target3"/>
    <dgm:cxn modelId="{CD71DC48-54E6-4651-BC21-84F27412D066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B842DC-0C36-4E88-B21F-FA2E382CFFE5}" type="presParOf" srcId="{333A1088-737F-45CB-B68E-254E46348037}" destId="{F5ABB229-8D3B-4694-996A-96F23CF14429}" srcOrd="0" destOrd="0" presId="urn:microsoft.com/office/officeart/2005/8/layout/target3"/>
    <dgm:cxn modelId="{902BB494-5DA2-4E1C-875E-AC37F3F05F01}" type="presParOf" srcId="{333A1088-737F-45CB-B68E-254E46348037}" destId="{F41139FD-01EE-4571-8B17-4FB00FC51163}" srcOrd="1" destOrd="0" presId="urn:microsoft.com/office/officeart/2005/8/layout/target3"/>
    <dgm:cxn modelId="{20FE57D7-B099-491C-9263-5F126F321A0D}" type="presParOf" srcId="{333A1088-737F-45CB-B68E-254E46348037}" destId="{D005CE8C-CC26-4C3E-AC11-E15060ECD759}" srcOrd="2" destOrd="0" presId="urn:microsoft.com/office/officeart/2005/8/layout/target3"/>
    <dgm:cxn modelId="{C790B36A-8F87-439E-B811-78F78C868340}" type="presParOf" srcId="{333A1088-737F-45CB-B68E-254E46348037}" destId="{2C702D82-9B77-49B7-9568-BB8EB47C3372}" srcOrd="3" destOrd="0" presId="urn:microsoft.com/office/officeart/2005/8/layout/target3"/>
    <dgm:cxn modelId="{82EA57BC-E008-4219-855B-919C0745B111}" type="presParOf" srcId="{333A1088-737F-45CB-B68E-254E46348037}" destId="{A52A0455-90FF-4808-ABD0-F02540D31D5A}" srcOrd="4" destOrd="0" presId="urn:microsoft.com/office/officeart/2005/8/layout/target3"/>
    <dgm:cxn modelId="{642127B5-0DE4-46E4-B105-B236D1E1887D}" type="presParOf" srcId="{333A1088-737F-45CB-B68E-254E46348037}" destId="{6140AFEC-043D-4C43-A2F9-D0F5331DF3A3}" srcOrd="5" destOrd="0" presId="urn:microsoft.com/office/officeart/2005/8/layout/target3"/>
    <dgm:cxn modelId="{68DF658A-F54A-45AA-9607-EFC4DCED9AAC}" type="presParOf" srcId="{333A1088-737F-45CB-B68E-254E46348037}" destId="{9358AC05-5D7D-4327-9F80-1AD486AEA664}" srcOrd="6" destOrd="0" presId="urn:microsoft.com/office/officeart/2005/8/layout/target3"/>
    <dgm:cxn modelId="{28D1D24E-0F05-452E-AA98-3AEC5AB4F9F7}" type="presParOf" srcId="{333A1088-737F-45CB-B68E-254E46348037}" destId="{313FC574-E1CD-4FB4-B054-0B805CE0447D}" srcOrd="7" destOrd="0" presId="urn:microsoft.com/office/officeart/2005/8/layout/target3"/>
    <dgm:cxn modelId="{55AEE79E-A5C1-4C0D-8468-299669E8F638}" type="presParOf" srcId="{333A1088-737F-45CB-B68E-254E46348037}" destId="{619D679B-A015-4ECF-8348-D1034C574F40}" srcOrd="8" destOrd="0" presId="urn:microsoft.com/office/officeart/2005/8/layout/target3"/>
    <dgm:cxn modelId="{1B82018F-36FD-4ACC-91ED-30AE96FA0474}" type="presParOf" srcId="{333A1088-737F-45CB-B68E-254E46348037}" destId="{322283A8-4A27-4CDA-BAE3-F381106A9174}" srcOrd="9" destOrd="0" presId="urn:microsoft.com/office/officeart/2005/8/layout/target3"/>
    <dgm:cxn modelId="{AD524EF9-A126-492F-8401-61EA11763ADD}" type="presParOf" srcId="{333A1088-737F-45CB-B68E-254E46348037}" destId="{FFC9F71D-1B4F-4AD9-A4A6-86ADEFC8AF5C}" srcOrd="10" destOrd="0" presId="urn:microsoft.com/office/officeart/2005/8/layout/target3"/>
    <dgm:cxn modelId="{4F5783C8-2E0F-4A1F-ADF0-7D0422DE96EA}" type="presParOf" srcId="{333A1088-737F-45CB-B68E-254E46348037}" destId="{25B08C86-7E15-44DC-BE7F-FFB55DD49D12}" srcOrd="11" destOrd="0" presId="urn:microsoft.com/office/officeart/2005/8/layout/target3"/>
    <dgm:cxn modelId="{EF1149C0-8925-402E-B54D-C901FED27FC4}" type="presParOf" srcId="{333A1088-737F-45CB-B68E-254E46348037}" destId="{76644BE8-9D7C-4C09-B250-3D10AF48CBB7}" srcOrd="12" destOrd="0" presId="urn:microsoft.com/office/officeart/2005/8/layout/target3"/>
    <dgm:cxn modelId="{91C7DFC3-5647-437F-9417-52100FEF270C}" type="presParOf" srcId="{333A1088-737F-45CB-B68E-254E46348037}" destId="{EE85B701-7295-41C0-BA7A-34D3756A2AE6}" srcOrd="13" destOrd="0" presId="urn:microsoft.com/office/officeart/2005/8/layout/target3"/>
    <dgm:cxn modelId="{DDD3BA0D-4AD7-4182-AA03-DEDDE832D5AB}" type="presParOf" srcId="{333A1088-737F-45CB-B68E-254E46348037}" destId="{8BEBB6EC-1DAA-4CAC-8A25-BC0FCBD5DBD5}" srcOrd="14" destOrd="0" presId="urn:microsoft.com/office/officeart/2005/8/layout/target3"/>
    <dgm:cxn modelId="{3C6BB86B-67B1-47ED-91DE-376EDB832077}" type="presParOf" srcId="{333A1088-737F-45CB-B68E-254E46348037}" destId="{AED2198E-93D5-4001-81B4-73124B309672}" srcOrd="15" destOrd="0" presId="urn:microsoft.com/office/officeart/2005/8/layout/target3"/>
    <dgm:cxn modelId="{6C296F42-2418-4300-B45E-D74606180752}" type="presParOf" srcId="{333A1088-737F-45CB-B68E-254E46348037}" destId="{2BE915AB-18AA-4053-B92C-3BFC9ED204BB}" srcOrd="16" destOrd="0" presId="urn:microsoft.com/office/officeart/2005/8/layout/target3"/>
    <dgm:cxn modelId="{5990B960-D638-4704-8932-D91656EE63C9}" type="presParOf" srcId="{333A1088-737F-45CB-B68E-254E46348037}" destId="{6BB5E863-4638-4E1D-BFDE-399D028AC4ED}" srcOrd="17" destOrd="0" presId="urn:microsoft.com/office/officeart/2005/8/layout/target3"/>
    <dgm:cxn modelId="{20ABAE29-60AD-4B06-914F-83474DC7C479}" type="presParOf" srcId="{333A1088-737F-45CB-B68E-254E46348037}" destId="{5A5FFA88-C948-4069-8E93-59FA12366E83}" srcOrd="18" destOrd="0" presId="urn:microsoft.com/office/officeart/2005/8/layout/target3"/>
    <dgm:cxn modelId="{4877FAE3-EF0A-43BF-962A-15E4C8C3D94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NÁZEV:VY_32_INOVACE_3.2.5.2.R17_ Procento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3C277E-98C4-447A-94A4-3D1F6F8AAB4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3EA594-1CF2-4EED-A140-2A5A6BC234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152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372981F-3663-4D2D-8002-56E8E786A195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7071A5D-8979-4E56-AC09-CE15F162A8B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35069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8484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úvodem do tématu. Uvádí souvislost se zlomky. Žáci si připomenou, kdy se s pojmem procento již setkali. </a:t>
            </a:r>
            <a:r>
              <a:rPr lang="cs-CZ" dirty="0"/>
              <a:t> </a:t>
            </a:r>
            <a:r>
              <a:rPr lang="cs-CZ" dirty="0" smtClean="0"/>
              <a:t>Jsou uvedeny příklady. Jejich řešení se objeví po kliknutí myší. Na závěr jsou žáci vedeni k odvození výpočtu procentové části.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441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Procento - </a:t>
            </a:r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             %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4615744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Definice.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Procenta</a:t>
            </a:r>
            <a:r>
              <a:rPr lang="cs-CZ" dirty="0">
                <a:solidFill>
                  <a:srgbClr val="FF0000"/>
                </a:solidFill>
              </a:rPr>
              <a:t> jsou způsobem, jak vyjádřit část celku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pomocí celého čísla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S jakým učivem tedy procenta souvisí? Kdy jste se v matematice  setkali s vyjádřením částí celku?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1547664" y="4005064"/>
            <a:ext cx="4896544" cy="158417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Procenta se podobají zlomkům.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78724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říká Wikipedie?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Zápis např. „45 %“ (</a:t>
            </a:r>
            <a:r>
              <a:rPr lang="cs-CZ" i="1" dirty="0"/>
              <a:t>45 procent</a:t>
            </a:r>
            <a:r>
              <a:rPr lang="cs-CZ" dirty="0"/>
              <a:t>) je ve skutečnosti jenom zkratkou pro zlomek 45/100, tzn. desetinné číslo 0,45. </a:t>
            </a:r>
            <a:endParaRPr lang="cs-CZ" dirty="0" smtClean="0"/>
          </a:p>
          <a:p>
            <a:r>
              <a:rPr lang="cs-CZ" dirty="0" smtClean="0"/>
              <a:t>Jméno </a:t>
            </a:r>
            <a:r>
              <a:rPr lang="cs-CZ" dirty="0"/>
              <a:t>pochází z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per </a:t>
            </a:r>
            <a:r>
              <a:rPr lang="cs-CZ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cento</a:t>
            </a:r>
            <a:r>
              <a:rPr lang="cs-CZ" dirty="0"/>
              <a:t>, </a:t>
            </a:r>
            <a:r>
              <a:rPr lang="cs-CZ" dirty="0" smtClean="0"/>
              <a:t>znamená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na sto</a:t>
            </a:r>
            <a:r>
              <a:rPr lang="cs-CZ" dirty="0" smtClean="0"/>
              <a:t>.</a:t>
            </a:r>
          </a:p>
          <a:p>
            <a:r>
              <a:rPr lang="cs-CZ" dirty="0"/>
              <a:t>Znak „%“ je stylizovaný symbol dvou nul, v původní podobě (cca 1425) byl využit obdobný symbol (pouze s vodorovnou čárkou místo šikmé) pro zkrácení zápisu </a:t>
            </a:r>
            <a:r>
              <a:rPr lang="cs-CZ" i="1" dirty="0"/>
              <a:t>P </a:t>
            </a:r>
            <a:r>
              <a:rPr lang="cs-CZ" i="1" dirty="0" err="1"/>
              <a:t>cento</a:t>
            </a:r>
            <a:r>
              <a:rPr lang="cs-CZ" dirty="0"/>
              <a:t>; písmeno </a:t>
            </a:r>
            <a:r>
              <a:rPr lang="cs-CZ" i="1" dirty="0"/>
              <a:t>P</a:t>
            </a:r>
            <a:r>
              <a:rPr lang="cs-CZ" dirty="0"/>
              <a:t> později vypadlo a používal se samostatný symbol s </a:t>
            </a:r>
            <a:r>
              <a:rPr lang="cs-CZ" dirty="0" smtClean="0"/>
              <a:t>vodorovnou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čárkou (cca 1650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410" y="5085184"/>
            <a:ext cx="11049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38217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Kdy jste se setkali s pojmem procento?</a:t>
            </a:r>
          </a:p>
        </p:txBody>
      </p:sp>
      <p:pic>
        <p:nvPicPr>
          <p:cNvPr id="2050" name="Picture 2" descr="C:\Users\ivana\AppData\Local\Microsoft\Windows\Temporary Internet Files\Content.IE5\VHN3382D\MP90043845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00808"/>
            <a:ext cx="1600611" cy="202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na\AppData\Local\Microsoft\Windows\Temporary Internet Files\Content.IE5\KO5MMGFY\MP9004341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28800"/>
            <a:ext cx="3549181" cy="235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VHN3382D\MP90017796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89040"/>
            <a:ext cx="1843269" cy="27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na\AppData\Local\Microsoft\Windows\Temporary Internet Files\Content.IE5\BPJFRPEV\MP9004230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89040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5171492"/>
            <a:ext cx="1656184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Sleva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4170326521"/>
              </p:ext>
            </p:extLst>
          </p:nvPr>
        </p:nvGraphicFramePr>
        <p:xfrm>
          <a:off x="6969053" y="2828756"/>
          <a:ext cx="2111896" cy="203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786580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 jste se setkali s pojmem procento?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/>
              <a:t>40% alkohol</a:t>
            </a:r>
            <a:r>
              <a:rPr lang="cs-CZ" dirty="0"/>
              <a:t> ... V každém litru této tekutiny je 0,4 litru </a:t>
            </a:r>
            <a:r>
              <a:rPr lang="cs-CZ" dirty="0" smtClean="0"/>
              <a:t>alkoholu(a </a:t>
            </a:r>
            <a:r>
              <a:rPr lang="cs-CZ" dirty="0"/>
              <a:t>zbytek jiných látek)</a:t>
            </a:r>
          </a:p>
          <a:p>
            <a:r>
              <a:rPr lang="cs-CZ" i="1" dirty="0"/>
              <a:t>15% nárůst ceny</a:t>
            </a:r>
            <a:r>
              <a:rPr lang="cs-CZ" dirty="0"/>
              <a:t> ... Po tomto nárůstu stojí daná věc 1,15násobek původní ceny; pokud byla předtím cena 100 Kč, po nárůstu bude stát 115 Kč.</a:t>
            </a:r>
          </a:p>
          <a:p>
            <a:r>
              <a:rPr lang="cs-CZ" i="1" dirty="0"/>
              <a:t>15% sleva</a:t>
            </a:r>
            <a:r>
              <a:rPr lang="cs-CZ" dirty="0"/>
              <a:t> ... Po slevě stojí věc 0,85násobek (= 1 − 0,15) původní ceny; pokud před slevou stála 100 Kč, po slevě stojí 85 Kč.</a:t>
            </a:r>
          </a:p>
          <a:p>
            <a:r>
              <a:rPr lang="cs-CZ" i="1" dirty="0" smtClean="0"/>
              <a:t>10</a:t>
            </a:r>
            <a:r>
              <a:rPr lang="cs-CZ" i="1" dirty="0"/>
              <a:t> % lidí</a:t>
            </a:r>
            <a:r>
              <a:rPr lang="cs-CZ" dirty="0"/>
              <a:t> ... Na každých 100 lidí připadá 10 lidí, kteří…</a:t>
            </a:r>
          </a:p>
          <a:p>
            <a:r>
              <a:rPr lang="cs-CZ" i="1" dirty="0"/>
              <a:t>100% jistota</a:t>
            </a:r>
            <a:r>
              <a:rPr lang="cs-CZ" dirty="0"/>
              <a:t> ... Úplná jistota, sto ze sta pokusů dopadne podle očekávání.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9077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1/ Zapište pomocí znaku %</a:t>
                </a:r>
              </a:p>
              <a:p>
                <a:pPr marL="82296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50%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75%</a:t>
                </a:r>
              </a:p>
              <a:p>
                <a:pPr marL="82296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=10%                                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20%</a:t>
                </a:r>
              </a:p>
              <a:p>
                <a:pPr marL="82296" indent="0">
                  <a:buNone/>
                </a:pPr>
                <a:endParaRPr lang="cs-CZ" dirty="0"/>
              </a:p>
              <a:p>
                <a:pPr marL="82296" indent="0">
                  <a:buNone/>
                </a:pPr>
                <a:r>
                  <a:rPr lang="cs-CZ" dirty="0" smtClean="0"/>
                  <a:t>Řešení:</a:t>
                </a:r>
              </a:p>
              <a:p>
                <a:pPr marL="82296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= 20% nebo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1:5= 0,2=0,20=20%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76" t="-16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267744" y="2132856"/>
            <a:ext cx="12241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32100"/>
            <a:ext cx="1249363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2832100"/>
            <a:ext cx="1249363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12020"/>
            <a:ext cx="1249363" cy="5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763688" y="5733256"/>
            <a:ext cx="3168352" cy="1008112"/>
          </a:xfrm>
          <a:prstGeom prst="wedgeEllipseCallout">
            <a:avLst>
              <a:gd name="adj1" fmla="val -45298"/>
              <a:gd name="adj2" fmla="val -944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ty, kteří rádi počítají se zlomky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5436096" y="5733256"/>
            <a:ext cx="2808312" cy="1008112"/>
          </a:xfrm>
          <a:prstGeom prst="wedgeEllipseCallout">
            <a:avLst>
              <a:gd name="adj1" fmla="val -67578"/>
              <a:gd name="adj2" fmla="val -1015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ty, kteří rádi počítají s des. čísly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2445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lepší? </a:t>
            </a:r>
          </a:p>
          <a:p>
            <a:r>
              <a:rPr lang="cs-CZ" dirty="0" smtClean="0"/>
              <a:t>50% sleva z ceny auta </a:t>
            </a:r>
            <a:r>
              <a:rPr lang="cs-CZ" dirty="0" smtClean="0"/>
              <a:t>(300 </a:t>
            </a:r>
            <a:r>
              <a:rPr lang="cs-CZ" dirty="0" smtClean="0"/>
              <a:t>000), nebo 50% sleva z ceny </a:t>
            </a:r>
            <a:r>
              <a:rPr lang="cs-CZ" dirty="0" smtClean="0"/>
              <a:t>kola(8 </a:t>
            </a:r>
            <a:r>
              <a:rPr lang="cs-CZ" dirty="0" smtClean="0"/>
              <a:t>000)?</a:t>
            </a:r>
          </a:p>
          <a:p>
            <a:endParaRPr lang="cs-CZ" dirty="0"/>
          </a:p>
          <a:p>
            <a:r>
              <a:rPr lang="cs-CZ" dirty="0" smtClean="0"/>
              <a:t>Kolik je sleva prodejce u auta  a kolik u kola? </a:t>
            </a:r>
          </a:p>
          <a:p>
            <a:r>
              <a:rPr lang="cs-CZ" dirty="0" smtClean="0"/>
              <a:t>U auta 150 000</a:t>
            </a:r>
            <a:r>
              <a:rPr lang="cs-CZ" dirty="0" smtClean="0"/>
              <a:t>,- Kč</a:t>
            </a:r>
            <a:r>
              <a:rPr lang="cs-CZ" dirty="0" smtClean="0"/>
              <a:t>, u kola 4 000</a:t>
            </a:r>
            <a:r>
              <a:rPr lang="cs-CZ" dirty="0" smtClean="0"/>
              <a:t>,- Kč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863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výpočet je tzv. výpočet procentové části. </a:t>
            </a:r>
            <a:r>
              <a:rPr lang="cs-CZ" dirty="0" smtClean="0"/>
              <a:t> Vždy </a:t>
            </a:r>
            <a:r>
              <a:rPr lang="cs-CZ" dirty="0" smtClean="0"/>
              <a:t>tedy záleží na tom, z jakého celku se procenta počítají. </a:t>
            </a:r>
          </a:p>
          <a:p>
            <a:r>
              <a:rPr lang="cs-CZ" dirty="0" smtClean="0"/>
              <a:t>Takovému celku říkáme ZÁKLAD.</a:t>
            </a:r>
          </a:p>
          <a:p>
            <a:r>
              <a:rPr lang="cs-CZ" dirty="0" smtClean="0"/>
              <a:t>50% z 8000 jsou 4000. Zkuste odvodit, jak jsme počítali. Zkuste vymyslet postup, který bude platit i pro další příklady.</a:t>
            </a:r>
          </a:p>
          <a:p>
            <a:r>
              <a:rPr lang="cs-CZ" dirty="0" smtClean="0"/>
              <a:t>Například 10% z 8000</a:t>
            </a:r>
            <a:r>
              <a:rPr lang="cs-CZ" dirty="0" smtClean="0"/>
              <a:t>,- Kč </a:t>
            </a:r>
            <a:r>
              <a:rPr lang="cs-CZ" dirty="0" smtClean="0"/>
              <a:t>je 800</a:t>
            </a:r>
            <a:r>
              <a:rPr lang="cs-CZ" dirty="0" smtClean="0"/>
              <a:t>,- Kč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1252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procentové části.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Vypočítáme setinu základu.</a:t>
            </a:r>
          </a:p>
          <a:p>
            <a:r>
              <a:rPr lang="cs-CZ" dirty="0" smtClean="0"/>
              <a:t>Násobíme počtem procent.</a:t>
            </a:r>
          </a:p>
          <a:p>
            <a:endParaRPr lang="cs-CZ" dirty="0"/>
          </a:p>
          <a:p>
            <a:r>
              <a:rPr lang="cs-CZ" dirty="0" smtClean="0"/>
              <a:t>Příklady.</a:t>
            </a:r>
          </a:p>
          <a:p>
            <a:r>
              <a:rPr lang="cs-CZ" dirty="0" smtClean="0"/>
              <a:t>20% z 400    je 80</a:t>
            </a:r>
          </a:p>
          <a:p>
            <a:r>
              <a:rPr lang="cs-CZ" dirty="0" smtClean="0"/>
              <a:t>5% z 90        je 4,5</a:t>
            </a:r>
          </a:p>
          <a:p>
            <a:r>
              <a:rPr lang="cs-CZ" dirty="0" smtClean="0"/>
              <a:t>60% z 500    je 300</a:t>
            </a:r>
          </a:p>
          <a:p>
            <a:r>
              <a:rPr lang="cs-CZ" dirty="0" smtClean="0"/>
              <a:t>2% z 12 000 je 240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23928" y="3789040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057" y="4293096"/>
            <a:ext cx="124301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057" y="4849341"/>
            <a:ext cx="124301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357" y="5373216"/>
            <a:ext cx="124301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82408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Per cent 1650.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2012-05-07]. </a:t>
            </a:r>
            <a:r>
              <a:rPr lang="en-US" dirty="0" err="1"/>
              <a:t>Dostupné</a:t>
            </a:r>
            <a:r>
              <a:rPr lang="en-US" dirty="0"/>
              <a:t> z: http://cs.wikipedia.org/wiki/Soubor:Percent_1650.PNG </a:t>
            </a:r>
            <a:endParaRPr lang="cs-CZ" dirty="0" smtClean="0"/>
          </a:p>
          <a:p>
            <a:r>
              <a:rPr lang="en-US" dirty="0" err="1"/>
              <a:t>Procento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2012-05-07]. </a:t>
            </a:r>
            <a:r>
              <a:rPr lang="en-US" dirty="0" err="1"/>
              <a:t>Dostupné</a:t>
            </a:r>
            <a:r>
              <a:rPr lang="en-US" dirty="0"/>
              <a:t> z: http://cs.wikipedia.org/wiki/Procento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1114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483</Words>
  <Application>Microsoft Office PowerPoint</Application>
  <PresentationFormat>Předvádění na obrazovce (4:3)</PresentationFormat>
  <Paragraphs>62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Prezentace aplikace PowerPoint</vt:lpstr>
      <vt:lpstr>Anotace.</vt:lpstr>
      <vt:lpstr>Procento - definice</vt:lpstr>
      <vt:lpstr>Definice.</vt:lpstr>
      <vt:lpstr>Co říká Wikipedie?</vt:lpstr>
      <vt:lpstr>Kdy jste se setkali s pojmem procento?</vt:lpstr>
      <vt:lpstr>Kdy jste se setkali s pojmem procento?</vt:lpstr>
      <vt:lpstr>Příklady.</vt:lpstr>
      <vt:lpstr>Příklady.</vt:lpstr>
      <vt:lpstr>Příklady.</vt:lpstr>
      <vt:lpstr>Výpočet procentové části.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Procento- definice</dc:title>
  <dc:creator>ivana</dc:creator>
  <cp:lastModifiedBy>Martin Králík</cp:lastModifiedBy>
  <cp:revision>9</cp:revision>
  <dcterms:created xsi:type="dcterms:W3CDTF">2012-05-07T17:00:57Z</dcterms:created>
  <dcterms:modified xsi:type="dcterms:W3CDTF">2012-06-23T20:15:16Z</dcterms:modified>
</cp:coreProperties>
</file>