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NÁZEV:VY_32_INOVACE_3.2.5.2.R18_ Slovní úlohy s procenty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A15FF-DB4B-4BBC-AEEB-0471FA509D34}" type="presOf" srcId="{D1D4F407-5343-4D3F-B5B9-D407B03CAEB4}" destId="{D005CE8C-CC26-4C3E-AC11-E15060ECD759}" srcOrd="0" destOrd="0" presId="urn:microsoft.com/office/officeart/2005/8/layout/target3"/>
    <dgm:cxn modelId="{16E2D6D9-8B06-493D-B89B-B2350B8102EE}" type="presOf" srcId="{B651F6E3-6281-48DB-9319-2AEAFDAE7572}" destId="{619D679B-A015-4ECF-8348-D1034C574F40}" srcOrd="0" destOrd="0" presId="urn:microsoft.com/office/officeart/2005/8/layout/target3"/>
    <dgm:cxn modelId="{09D2B4F0-A9EB-41C7-9506-4DB613D0589E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177E6D-5575-41A8-A4BD-3414DABBDCB2}" type="presOf" srcId="{4C35D32F-0EAB-4CD7-82EE-45574DC2A586}" destId="{890E4F0B-2866-4A3F-A3C7-2A14B1797930}" srcOrd="1" destOrd="0" presId="urn:microsoft.com/office/officeart/2005/8/layout/target3"/>
    <dgm:cxn modelId="{3B0B0390-13C2-43BE-A3FA-874A1733B1DC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4BA1EB6-F65E-4297-A8DA-A20E83C0006F}" type="presOf" srcId="{D1B46980-6531-4606-95E6-44980827E919}" destId="{6140AFEC-043D-4C43-A2F9-D0F5331DF3A3}" srcOrd="0" destOrd="0" presId="urn:microsoft.com/office/officeart/2005/8/layout/target3"/>
    <dgm:cxn modelId="{E3BC6983-3983-44C2-8741-0948190ED8BB}" type="presOf" srcId="{757F3AB3-0718-4624-B441-E567A8F0AB56}" destId="{333A1088-737F-45CB-B68E-254E46348037}" srcOrd="0" destOrd="0" presId="urn:microsoft.com/office/officeart/2005/8/layout/target3"/>
    <dgm:cxn modelId="{9A1F3C00-4E36-4448-AB15-A7CEAF8FE32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E7C50B-071C-444E-B1A2-D9DA7F534A3A}" type="presOf" srcId="{D8197B8C-B260-4A16-BDF4-0947B075E274}" destId="{25B08C86-7E15-44DC-BE7F-FFB55DD49D12}" srcOrd="0" destOrd="0" presId="urn:microsoft.com/office/officeart/2005/8/layout/target3"/>
    <dgm:cxn modelId="{1509E9C7-5C9C-42E2-B5F1-5E32BB48F9D8}" type="presOf" srcId="{4C35D32F-0EAB-4CD7-82EE-45574DC2A586}" destId="{8BEBB6EC-1DAA-4CAC-8A25-BC0FCBD5DBD5}" srcOrd="0" destOrd="0" presId="urn:microsoft.com/office/officeart/2005/8/layout/target3"/>
    <dgm:cxn modelId="{8430FCC8-C2C0-456F-80E8-5AF7DB76A220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5363D7-5029-44C5-AA3E-BE17AB6EDA34}" type="presParOf" srcId="{333A1088-737F-45CB-B68E-254E46348037}" destId="{F5ABB229-8D3B-4694-996A-96F23CF14429}" srcOrd="0" destOrd="0" presId="urn:microsoft.com/office/officeart/2005/8/layout/target3"/>
    <dgm:cxn modelId="{1F447F8E-F1A0-45AC-A89B-AF292CD4B0CA}" type="presParOf" srcId="{333A1088-737F-45CB-B68E-254E46348037}" destId="{F41139FD-01EE-4571-8B17-4FB00FC51163}" srcOrd="1" destOrd="0" presId="urn:microsoft.com/office/officeart/2005/8/layout/target3"/>
    <dgm:cxn modelId="{82E50599-4941-4FFE-829D-DC2D8552E863}" type="presParOf" srcId="{333A1088-737F-45CB-B68E-254E46348037}" destId="{D005CE8C-CC26-4C3E-AC11-E15060ECD759}" srcOrd="2" destOrd="0" presId="urn:microsoft.com/office/officeart/2005/8/layout/target3"/>
    <dgm:cxn modelId="{8A79B978-493B-436B-BB3A-C69F00A71F1B}" type="presParOf" srcId="{333A1088-737F-45CB-B68E-254E46348037}" destId="{2C702D82-9B77-49B7-9568-BB8EB47C3372}" srcOrd="3" destOrd="0" presId="urn:microsoft.com/office/officeart/2005/8/layout/target3"/>
    <dgm:cxn modelId="{192A40B1-D54B-4137-AE59-21CD0022E036}" type="presParOf" srcId="{333A1088-737F-45CB-B68E-254E46348037}" destId="{A52A0455-90FF-4808-ABD0-F02540D31D5A}" srcOrd="4" destOrd="0" presId="urn:microsoft.com/office/officeart/2005/8/layout/target3"/>
    <dgm:cxn modelId="{88C7E998-79C2-4E18-A4FD-32E12E48968E}" type="presParOf" srcId="{333A1088-737F-45CB-B68E-254E46348037}" destId="{6140AFEC-043D-4C43-A2F9-D0F5331DF3A3}" srcOrd="5" destOrd="0" presId="urn:microsoft.com/office/officeart/2005/8/layout/target3"/>
    <dgm:cxn modelId="{C8392547-6D98-4474-972B-361EFCE48B71}" type="presParOf" srcId="{333A1088-737F-45CB-B68E-254E46348037}" destId="{9358AC05-5D7D-4327-9F80-1AD486AEA664}" srcOrd="6" destOrd="0" presId="urn:microsoft.com/office/officeart/2005/8/layout/target3"/>
    <dgm:cxn modelId="{58940170-9C55-4566-903A-FF0A4B1523F2}" type="presParOf" srcId="{333A1088-737F-45CB-B68E-254E46348037}" destId="{313FC574-E1CD-4FB4-B054-0B805CE0447D}" srcOrd="7" destOrd="0" presId="urn:microsoft.com/office/officeart/2005/8/layout/target3"/>
    <dgm:cxn modelId="{7D084A3A-FF42-4C78-9A97-791822794318}" type="presParOf" srcId="{333A1088-737F-45CB-B68E-254E46348037}" destId="{619D679B-A015-4ECF-8348-D1034C574F40}" srcOrd="8" destOrd="0" presId="urn:microsoft.com/office/officeart/2005/8/layout/target3"/>
    <dgm:cxn modelId="{E5B4A0FA-A655-42EE-8F1E-104C14499C1E}" type="presParOf" srcId="{333A1088-737F-45CB-B68E-254E46348037}" destId="{322283A8-4A27-4CDA-BAE3-F381106A9174}" srcOrd="9" destOrd="0" presId="urn:microsoft.com/office/officeart/2005/8/layout/target3"/>
    <dgm:cxn modelId="{B644343B-CEE9-4A0F-9FF1-7753838C047E}" type="presParOf" srcId="{333A1088-737F-45CB-B68E-254E46348037}" destId="{FFC9F71D-1B4F-4AD9-A4A6-86ADEFC8AF5C}" srcOrd="10" destOrd="0" presId="urn:microsoft.com/office/officeart/2005/8/layout/target3"/>
    <dgm:cxn modelId="{2C781B28-D089-4E37-AF82-FFFA2DD467B6}" type="presParOf" srcId="{333A1088-737F-45CB-B68E-254E46348037}" destId="{25B08C86-7E15-44DC-BE7F-FFB55DD49D12}" srcOrd="11" destOrd="0" presId="urn:microsoft.com/office/officeart/2005/8/layout/target3"/>
    <dgm:cxn modelId="{5578274D-FC30-401A-97E1-CEDF6946683B}" type="presParOf" srcId="{333A1088-737F-45CB-B68E-254E46348037}" destId="{76644BE8-9D7C-4C09-B250-3D10AF48CBB7}" srcOrd="12" destOrd="0" presId="urn:microsoft.com/office/officeart/2005/8/layout/target3"/>
    <dgm:cxn modelId="{1E1C69BE-62E6-4062-80B3-1D37C75C1770}" type="presParOf" srcId="{333A1088-737F-45CB-B68E-254E46348037}" destId="{EE85B701-7295-41C0-BA7A-34D3756A2AE6}" srcOrd="13" destOrd="0" presId="urn:microsoft.com/office/officeart/2005/8/layout/target3"/>
    <dgm:cxn modelId="{F42CA44E-7586-499B-8361-DC4105C8720A}" type="presParOf" srcId="{333A1088-737F-45CB-B68E-254E46348037}" destId="{8BEBB6EC-1DAA-4CAC-8A25-BC0FCBD5DBD5}" srcOrd="14" destOrd="0" presId="urn:microsoft.com/office/officeart/2005/8/layout/target3"/>
    <dgm:cxn modelId="{32ADB4DC-F096-49D5-B3EB-DD2A33FF368C}" type="presParOf" srcId="{333A1088-737F-45CB-B68E-254E46348037}" destId="{AED2198E-93D5-4001-81B4-73124B309672}" srcOrd="15" destOrd="0" presId="urn:microsoft.com/office/officeart/2005/8/layout/target3"/>
    <dgm:cxn modelId="{97B1CF3A-F705-4636-A304-D4C0353F03E4}" type="presParOf" srcId="{333A1088-737F-45CB-B68E-254E46348037}" destId="{2BE915AB-18AA-4053-B92C-3BFC9ED204BB}" srcOrd="16" destOrd="0" presId="urn:microsoft.com/office/officeart/2005/8/layout/target3"/>
    <dgm:cxn modelId="{AFCCF861-D17E-49DA-BA7F-19B82F7CF9BA}" type="presParOf" srcId="{333A1088-737F-45CB-B68E-254E46348037}" destId="{6BB5E863-4638-4E1D-BFDE-399D028AC4ED}" srcOrd="17" destOrd="0" presId="urn:microsoft.com/office/officeart/2005/8/layout/target3"/>
    <dgm:cxn modelId="{2A2C1E9E-87AA-4A2D-839D-9EFA1C11BB0A}" type="presParOf" srcId="{333A1088-737F-45CB-B68E-254E46348037}" destId="{5A5FFA88-C948-4069-8E93-59FA12366E83}" srcOrd="18" destOrd="0" presId="urn:microsoft.com/office/officeart/2005/8/layout/target3"/>
    <dgm:cxn modelId="{BA452C3E-53D0-42BC-A19F-77F9F9E3CD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NÁZEV:VY_32_INOVACE_3.2.5.2.R18_ Slovní úlohy s procenty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50800" dist="50800" dir="5400000" algn="t" rotWithShape="0">
            <a:srgbClr val="000000">
              <a:alpha val="60000"/>
            </a:srgbClr>
          </a:outerShdw>
        </a:effectLst>
        <a:scene3d>
          <a:camera prst="isometricBottomUp" fov="0">
            <a:rot lat="0" lon="0" rev="0"/>
          </a:camera>
          <a:lightRig rig="soft" dir="b">
            <a:rot lat="0" lon="0" rev="9000000"/>
          </a:lightRig>
        </a:scene3d>
        <a:sp3d contourW="35000" prstMaterial="matte">
          <a:bevelT w="45000" h="38100" prst="convex"/>
          <a:contourClr>
            <a:schemeClr val="accent1">
              <a:hueOff val="0"/>
              <a:satOff val="0"/>
              <a:lumOff val="0"/>
              <a:alphaOff val="0"/>
              <a:tint val="10000"/>
              <a:satMod val="1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74789-139F-4BC4-8F3B-95431C5035B6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A0481-995B-4F19-9CA2-15D72FCD6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169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64148A4-6B6A-45BF-9C1F-6E202F5F93F1}" type="datetimeFigureOut">
              <a:rPr lang="cs-CZ" smtClean="0"/>
              <a:t>23.6.2012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152B5AC-0634-414F-BB82-4422B1B4117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te_A_Tirol.svg" TargetMode="External"/><Relationship Id="rId2" Type="http://schemas.openxmlformats.org/officeDocument/2006/relationships/hyperlink" Target="http://cs.wikipedia.org/wiki/Soubor:Labe-pr%C5%AFto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rafik_blutkreislau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640186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284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obsahuje 5 příkladů, které jsou určeny k procvičení učiva o procentech a ukazují použití učiva o procentech v praxi. U všech úloh je </a:t>
            </a:r>
            <a:r>
              <a:rPr lang="cs-CZ" smtClean="0"/>
              <a:t>uvedeno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279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Slovní úlohy s procenty.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19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Délka toku Labe je 1154 km. Délka toku Labe na území naší republiky je 396 km. Kolik procent celkové délky toku Labe je na území naší republiky? 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Řešení:</a:t>
            </a:r>
          </a:p>
          <a:p>
            <a:r>
              <a:rPr lang="cs-CZ" dirty="0" smtClean="0"/>
              <a:t>Základ </a:t>
            </a:r>
            <a:r>
              <a:rPr lang="cs-CZ" dirty="0" smtClean="0"/>
              <a:t>z = </a:t>
            </a:r>
            <a:r>
              <a:rPr lang="cs-CZ" dirty="0" smtClean="0"/>
              <a:t>1154 km.</a:t>
            </a:r>
          </a:p>
          <a:p>
            <a:r>
              <a:rPr lang="cs-CZ" dirty="0" smtClean="0"/>
              <a:t>Procent. </a:t>
            </a:r>
            <a:r>
              <a:rPr lang="cs-CZ" dirty="0"/>
              <a:t>č</a:t>
            </a:r>
            <a:r>
              <a:rPr lang="cs-CZ" dirty="0" smtClean="0"/>
              <a:t>ást </a:t>
            </a:r>
            <a:r>
              <a:rPr lang="cs-CZ" dirty="0" smtClean="0"/>
              <a:t>č = 396 </a:t>
            </a:r>
            <a:r>
              <a:rPr lang="cs-CZ" dirty="0" smtClean="0"/>
              <a:t>km.</a:t>
            </a:r>
          </a:p>
          <a:p>
            <a:r>
              <a:rPr lang="cs-CZ" u="sng" dirty="0" smtClean="0"/>
              <a:t>Počet procent </a:t>
            </a:r>
            <a:r>
              <a:rPr lang="cs-CZ" u="sng" dirty="0" smtClean="0"/>
              <a:t>p = ?</a:t>
            </a:r>
            <a:endParaRPr lang="cs-CZ" u="sng" dirty="0" smtClean="0"/>
          </a:p>
          <a:p>
            <a:r>
              <a:rPr lang="cs-CZ" dirty="0" smtClean="0"/>
              <a:t>p= 396 : 11,54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p= 34,3%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Délka toku Labe na území ČR je 34,3% celkové délky toku.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76871"/>
            <a:ext cx="3385415" cy="3023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236296" y="4509120"/>
            <a:ext cx="1225175" cy="79154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74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Spolková země Tyroly zaujímá přibližně 15% rozlohy </a:t>
            </a:r>
            <a:r>
              <a:rPr lang="cs-CZ" dirty="0"/>
              <a:t>R</a:t>
            </a:r>
            <a:r>
              <a:rPr lang="cs-CZ" dirty="0" smtClean="0"/>
              <a:t>akouska. Určete rozlohu Tyrol, je-li rozloha Rakouska přibližně 83870 km</a:t>
            </a:r>
            <a:r>
              <a:rPr lang="cs-CZ" baseline="30000" dirty="0" smtClean="0"/>
              <a:t>2</a:t>
            </a:r>
          </a:p>
          <a:p>
            <a:r>
              <a:rPr lang="cs-CZ" dirty="0">
                <a:solidFill>
                  <a:schemeClr val="accent1"/>
                </a:solidFill>
              </a:rPr>
              <a:t>Řešení:</a:t>
            </a:r>
          </a:p>
          <a:p>
            <a:r>
              <a:rPr lang="cs-CZ" dirty="0"/>
              <a:t>Základ </a:t>
            </a:r>
            <a:r>
              <a:rPr lang="cs-CZ" dirty="0" smtClean="0"/>
              <a:t>z = 83870 km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Počet procent </a:t>
            </a:r>
            <a:r>
              <a:rPr lang="cs-CZ" dirty="0" smtClean="0"/>
              <a:t>p = </a:t>
            </a:r>
            <a:r>
              <a:rPr lang="cs-CZ" dirty="0" smtClean="0"/>
              <a:t>15%</a:t>
            </a:r>
            <a:endParaRPr lang="cs-CZ" dirty="0"/>
          </a:p>
          <a:p>
            <a:r>
              <a:rPr lang="cs-CZ" u="sng" dirty="0"/>
              <a:t>Procent. část </a:t>
            </a:r>
            <a:r>
              <a:rPr lang="cs-CZ" u="sng" dirty="0" smtClean="0"/>
              <a:t>č = </a:t>
            </a:r>
            <a:r>
              <a:rPr lang="cs-CZ" u="sng" dirty="0" smtClean="0"/>
              <a:t>? km</a:t>
            </a:r>
            <a:r>
              <a:rPr lang="cs-CZ" u="sng" baseline="30000" dirty="0" smtClean="0"/>
              <a:t>2</a:t>
            </a:r>
            <a:r>
              <a:rPr lang="cs-CZ" u="sng" dirty="0" smtClean="0"/>
              <a:t>.</a:t>
            </a:r>
          </a:p>
          <a:p>
            <a:r>
              <a:rPr lang="cs-CZ" dirty="0" smtClean="0"/>
              <a:t>č= 15.838,7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č= 12 581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Rozloha Tyrol je přibližně 12 581 km</a:t>
            </a:r>
            <a:r>
              <a:rPr lang="cs-CZ" baseline="30000" dirty="0" smtClean="0">
                <a:solidFill>
                  <a:schemeClr val="accent1"/>
                </a:solidFill>
              </a:rPr>
              <a:t>2</a:t>
            </a:r>
            <a:r>
              <a:rPr lang="cs-CZ" dirty="0" smtClean="0">
                <a:solidFill>
                  <a:schemeClr val="accent1"/>
                </a:solidFill>
              </a:rPr>
              <a:t>.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348880"/>
            <a:ext cx="26670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3129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Množství krve v lidském těle je přibližně 7,6% hmotnosti těla. Kolik kilogramů krve je v těle dospělého člověka o hmotnosti 75 kg?</a:t>
            </a:r>
          </a:p>
          <a:p>
            <a:r>
              <a:rPr lang="cs-CZ" dirty="0">
                <a:solidFill>
                  <a:schemeClr val="accent1"/>
                </a:solidFill>
              </a:rPr>
              <a:t>Řešení:</a:t>
            </a:r>
          </a:p>
          <a:p>
            <a:r>
              <a:rPr lang="cs-CZ" dirty="0"/>
              <a:t>Základ </a:t>
            </a:r>
            <a:r>
              <a:rPr lang="cs-CZ" dirty="0" smtClean="0"/>
              <a:t>z = </a:t>
            </a:r>
            <a:r>
              <a:rPr lang="cs-CZ" dirty="0" smtClean="0"/>
              <a:t>75 kg.</a:t>
            </a:r>
            <a:endParaRPr lang="cs-CZ" dirty="0"/>
          </a:p>
          <a:p>
            <a:r>
              <a:rPr lang="cs-CZ" dirty="0"/>
              <a:t>Počet procent </a:t>
            </a:r>
            <a:r>
              <a:rPr lang="cs-CZ" dirty="0" smtClean="0"/>
              <a:t>p = </a:t>
            </a:r>
            <a:r>
              <a:rPr lang="cs-CZ" dirty="0" smtClean="0"/>
              <a:t>7,6%</a:t>
            </a:r>
            <a:endParaRPr lang="cs-CZ" dirty="0"/>
          </a:p>
          <a:p>
            <a:r>
              <a:rPr lang="cs-CZ" u="sng" dirty="0"/>
              <a:t>Procent. část </a:t>
            </a:r>
            <a:r>
              <a:rPr lang="cs-CZ" u="sng" dirty="0" smtClean="0"/>
              <a:t>č = </a:t>
            </a:r>
            <a:r>
              <a:rPr lang="cs-CZ" u="sng" dirty="0"/>
              <a:t>? </a:t>
            </a:r>
            <a:r>
              <a:rPr lang="cs-CZ" u="sng" dirty="0" smtClean="0"/>
              <a:t>kg.</a:t>
            </a:r>
          </a:p>
          <a:p>
            <a:r>
              <a:rPr lang="cs-CZ" dirty="0" smtClean="0"/>
              <a:t>č= </a:t>
            </a:r>
            <a:r>
              <a:rPr lang="cs-CZ" dirty="0" smtClean="0"/>
              <a:t>7,6 . </a:t>
            </a:r>
            <a:r>
              <a:rPr lang="cs-CZ" dirty="0" smtClean="0"/>
              <a:t>0,75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č= 5,7 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V těle dospělého člověka je přibližně 5,7 kg krve.</a:t>
            </a:r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348880"/>
            <a:ext cx="1670469" cy="284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998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Dámský svetr byl dvakrát zlevněn. Nejdříve o 10%, později ještě o 10% z nové ceny. Jeho konečná cena byla 324 Kč. Určete původní cenu svetru.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Řešení: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Cena 324 Kč tvoří 90% ceny x.</a:t>
            </a:r>
          </a:p>
          <a:p>
            <a:r>
              <a:rPr lang="cs-CZ" dirty="0" smtClean="0"/>
              <a:t>Cena x= </a:t>
            </a:r>
            <a:r>
              <a:rPr lang="cs-CZ" dirty="0" smtClean="0"/>
              <a:t>324 : </a:t>
            </a:r>
            <a:r>
              <a:rPr lang="cs-CZ" dirty="0" smtClean="0"/>
              <a:t>90 </a:t>
            </a:r>
            <a:r>
              <a:rPr lang="cs-CZ" dirty="0" smtClean="0"/>
              <a:t>. 100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dirty="0" smtClean="0">
                <a:solidFill>
                  <a:schemeClr val="accent1"/>
                </a:solidFill>
              </a:rPr>
              <a:t>x= 360 Kč</a:t>
            </a:r>
          </a:p>
          <a:p>
            <a:r>
              <a:rPr lang="cs-CZ" dirty="0" smtClean="0"/>
              <a:t>Cena 360 Kč tvoří 90 % ceny y.</a:t>
            </a:r>
          </a:p>
          <a:p>
            <a:r>
              <a:rPr lang="cs-CZ" dirty="0" smtClean="0"/>
              <a:t>Cena y= 360 </a:t>
            </a:r>
            <a:r>
              <a:rPr lang="cs-CZ" dirty="0" smtClean="0"/>
              <a:t>: 90 . 100</a:t>
            </a:r>
            <a:endParaRPr lang="cs-CZ" dirty="0" smtClean="0"/>
          </a:p>
          <a:p>
            <a:r>
              <a:rPr lang="cs-CZ" dirty="0" smtClean="0"/>
              <a:t>Cena </a:t>
            </a:r>
            <a:r>
              <a:rPr lang="cs-CZ" dirty="0" smtClean="0">
                <a:solidFill>
                  <a:schemeClr val="accent1"/>
                </a:solidFill>
              </a:rPr>
              <a:t>y= 400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36168" y="2514116"/>
            <a:ext cx="93610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380408" y="2730140"/>
            <a:ext cx="93610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316512" y="2874156"/>
            <a:ext cx="115212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316512" y="301356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324 Kč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80408" y="2720823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Cena x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47764" y="2437437"/>
            <a:ext cx="8640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Cena 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892576" y="4149080"/>
            <a:ext cx="3567856" cy="1728192"/>
          </a:xfrm>
          <a:prstGeom prst="wedgeEllipseCallout">
            <a:avLst>
              <a:gd name="adj1" fmla="val 51426"/>
              <a:gd name="adj2" fmla="val 588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Svetr stál původně 400 Kč.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8917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Zboží, jehož původní cena byla 1200 Kč bylo dvakrát zlevněno. Nejprve o 15%, později o 10% z nové ceny. Určete konečnou cenu a počet procent, o něž bylo zboží celkově zlevněno.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Řešení:</a:t>
            </a:r>
          </a:p>
          <a:p>
            <a:r>
              <a:rPr lang="cs-CZ" dirty="0" smtClean="0"/>
              <a:t>Po prvním zlevnění: 1200- </a:t>
            </a:r>
            <a:r>
              <a:rPr lang="cs-CZ" dirty="0" smtClean="0"/>
              <a:t>15.12 = </a:t>
            </a:r>
            <a:r>
              <a:rPr lang="cs-CZ" dirty="0" smtClean="0"/>
              <a:t>1020</a:t>
            </a:r>
          </a:p>
          <a:p>
            <a:r>
              <a:rPr lang="cs-CZ" dirty="0" smtClean="0"/>
              <a:t>Po druhém zlevnění: 1020 – </a:t>
            </a:r>
            <a:r>
              <a:rPr lang="cs-CZ" dirty="0" smtClean="0"/>
              <a:t>10.10,2 = 918</a:t>
            </a:r>
            <a:endParaRPr lang="cs-CZ" dirty="0" smtClean="0"/>
          </a:p>
          <a:p>
            <a:r>
              <a:rPr lang="cs-CZ" dirty="0" smtClean="0"/>
              <a:t>Celkový počet procent: Základ </a:t>
            </a:r>
            <a:r>
              <a:rPr lang="cs-CZ" dirty="0" smtClean="0"/>
              <a:t>z = </a:t>
            </a:r>
            <a:r>
              <a:rPr lang="cs-CZ" dirty="0" smtClean="0"/>
              <a:t>1200 Kč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Procent. část </a:t>
            </a:r>
            <a:r>
              <a:rPr lang="cs-CZ" dirty="0" smtClean="0"/>
              <a:t>č = </a:t>
            </a:r>
            <a:r>
              <a:rPr lang="cs-CZ" dirty="0" smtClean="0"/>
              <a:t>1200-918=282</a:t>
            </a:r>
          </a:p>
          <a:p>
            <a:r>
              <a:rPr lang="cs-CZ" dirty="0" smtClean="0"/>
              <a:t>                                      Počet procent </a:t>
            </a:r>
            <a:r>
              <a:rPr lang="cs-CZ" dirty="0" smtClean="0"/>
              <a:t>p = </a:t>
            </a:r>
            <a:r>
              <a:rPr lang="cs-CZ" dirty="0" smtClean="0"/>
              <a:t>282:12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</a:t>
            </a:r>
            <a:r>
              <a:rPr lang="cs-CZ" dirty="0" smtClean="0">
                <a:solidFill>
                  <a:schemeClr val="accent1"/>
                </a:solidFill>
              </a:rPr>
              <a:t>p = </a:t>
            </a:r>
            <a:r>
              <a:rPr lang="cs-CZ" dirty="0" smtClean="0">
                <a:solidFill>
                  <a:schemeClr val="accent1"/>
                </a:solidFill>
              </a:rPr>
              <a:t>23,5 %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179512" y="4653136"/>
            <a:ext cx="4032448" cy="1944216"/>
          </a:xfrm>
          <a:prstGeom prst="wedgeEllipseCallout">
            <a:avLst>
              <a:gd name="adj1" fmla="val 57798"/>
              <a:gd name="adj2" fmla="val 442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Cena zboží byla 918 Kč. Celková sleva činila 23,5%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860032" y="3140968"/>
            <a:ext cx="1656184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516216" y="3140968"/>
            <a:ext cx="0" cy="50405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516216" y="3645024"/>
            <a:ext cx="136815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884368" y="3645024"/>
            <a:ext cx="0" cy="43204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185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Labe-průtok.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2012-05-16].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cs.wikipedia.org/wiki/Soubor:Labe-pr%C5%AFtok.png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Mapa Tyrol.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2012-05-16].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cs.wikipedia.org/wiki/Soubor:Karte_A_Tirol.svg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/>
              <a:t>Kardiovaskulární systém.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2012-05-16].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cs.wikipedia.org/wiki/Soubor:Grafik_blutkreislauf.jpg</a:t>
            </a:r>
            <a:endParaRPr lang="cs-CZ" dirty="0" smtClean="0"/>
          </a:p>
          <a:p>
            <a:endParaRPr lang="cs-CZ" dirty="0" smtClean="0"/>
          </a:p>
          <a:p>
            <a:r>
              <a:rPr lang="cs-CZ" i="1" dirty="0"/>
              <a:t>Sbírka úloh z matematiky</a:t>
            </a:r>
            <a:r>
              <a:rPr lang="cs-CZ" dirty="0"/>
              <a:t>: </a:t>
            </a:r>
            <a:r>
              <a:rPr lang="cs-CZ" i="1" dirty="0"/>
              <a:t>pro základní školu</a:t>
            </a:r>
            <a:r>
              <a:rPr lang="cs-CZ" dirty="0"/>
              <a:t>. Praha: Prometheus, 2004. ISBN 80-7196-104-3.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654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</TotalTime>
  <Words>576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Prezentace aplikace PowerPoint</vt:lpstr>
      <vt:lpstr>Anotace.</vt:lpstr>
      <vt:lpstr>Slovní úlohy s procenty.</vt:lpstr>
      <vt:lpstr>Příklad 1</vt:lpstr>
      <vt:lpstr>Příklad 2</vt:lpstr>
      <vt:lpstr>Příklad 3</vt:lpstr>
      <vt:lpstr>Příklad 4</vt:lpstr>
      <vt:lpstr>Příklad 5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s procenty.</dc:title>
  <dc:creator>ivana</dc:creator>
  <cp:lastModifiedBy>Martin Králík</cp:lastModifiedBy>
  <cp:revision>9</cp:revision>
  <dcterms:created xsi:type="dcterms:W3CDTF">2012-05-16T14:56:15Z</dcterms:created>
  <dcterms:modified xsi:type="dcterms:W3CDTF">2012-06-23T20:17:25Z</dcterms:modified>
</cp:coreProperties>
</file>