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63" r:id="rId3"/>
    <p:sldId id="256" r:id="rId4"/>
    <p:sldId id="258" r:id="rId5"/>
    <p:sldId id="259" r:id="rId6"/>
    <p:sldId id="260" r:id="rId7"/>
    <p:sldId id="262" r:id="rId8"/>
    <p:sldId id="264" r:id="rId9"/>
    <p:sldId id="265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NÁZEV:VY_32_INOVACE_3.2.5.2.R19_ Promile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RNDr.Ivana</a:t>
          </a:r>
          <a:r>
            <a:rPr lang="cs-CZ" sz="2000" dirty="0" smtClean="0"/>
            <a:t>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7.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C2DA2C0-FD87-4DAE-8090-61A770CE4984}" type="presOf" srcId="{B651F6E3-6281-48DB-9319-2AEAFDAE7572}" destId="{619D679B-A015-4ECF-8348-D1034C574F40}" srcOrd="0" destOrd="0" presId="urn:microsoft.com/office/officeart/2005/8/layout/target3"/>
    <dgm:cxn modelId="{7D098013-8FAF-4D1D-8E24-02A43D3B6875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FF2F21D-5247-4357-BE54-741504415C82}" type="presOf" srcId="{4C35D32F-0EAB-4CD7-82EE-45574DC2A586}" destId="{8BEBB6EC-1DAA-4CAC-8A25-BC0FCBD5DBD5}" srcOrd="0" destOrd="0" presId="urn:microsoft.com/office/officeart/2005/8/layout/target3"/>
    <dgm:cxn modelId="{AE2B6FF9-689E-4ACC-BCF5-D695FB4548CA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0B39C54-5FAD-4B7A-9D14-9B7BDD482EB5}" type="presOf" srcId="{757F3AB3-0718-4624-B441-E567A8F0AB56}" destId="{333A1088-737F-45CB-B68E-254E46348037}" srcOrd="0" destOrd="0" presId="urn:microsoft.com/office/officeart/2005/8/layout/target3"/>
    <dgm:cxn modelId="{9AAB8DFA-1C15-4221-995E-986DD90E58BE}" type="presOf" srcId="{D8197B8C-B260-4A16-BDF4-0947B075E274}" destId="{25B08C86-7E15-44DC-BE7F-FFB55DD49D12}" srcOrd="0" destOrd="0" presId="urn:microsoft.com/office/officeart/2005/8/layout/target3"/>
    <dgm:cxn modelId="{7FBA79F0-8EAC-420D-976D-B84DF20A13BF}" type="presOf" srcId="{4C35D32F-0EAB-4CD7-82EE-45574DC2A586}" destId="{890E4F0B-2866-4A3F-A3C7-2A14B1797930}" srcOrd="1" destOrd="0" presId="urn:microsoft.com/office/officeart/2005/8/layout/target3"/>
    <dgm:cxn modelId="{403B7A23-1FDC-4106-9FBF-777BB9E0618C}" type="presOf" srcId="{D8197B8C-B260-4A16-BDF4-0947B075E274}" destId="{5A5FFA88-C948-4069-8E93-59FA12366E83}" srcOrd="1" destOrd="0" presId="urn:microsoft.com/office/officeart/2005/8/layout/target3"/>
    <dgm:cxn modelId="{6048E924-894E-4F6B-9565-D06C93CD3AA8}" type="presOf" srcId="{B651F6E3-6281-48DB-9319-2AEAFDAE7572}" destId="{6BB5E863-4638-4E1D-BFDE-399D028AC4ED}" srcOrd="1" destOrd="0" presId="urn:microsoft.com/office/officeart/2005/8/layout/target3"/>
    <dgm:cxn modelId="{F748FDD4-7DB1-4B6A-B1FA-ACC670C7A40C}" type="presOf" srcId="{D1D4F407-5343-4D3F-B5B9-D407B03CAEB4}" destId="{AED2198E-93D5-4001-81B4-73124B309672}" srcOrd="1" destOrd="0" presId="urn:microsoft.com/office/officeart/2005/8/layout/target3"/>
    <dgm:cxn modelId="{F0AD6635-78BF-4A61-AED2-4B2F5BF05D83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D42A27D-9D66-4F82-B526-872FACCD8CE4}" type="presParOf" srcId="{333A1088-737F-45CB-B68E-254E46348037}" destId="{F5ABB229-8D3B-4694-996A-96F23CF14429}" srcOrd="0" destOrd="0" presId="urn:microsoft.com/office/officeart/2005/8/layout/target3"/>
    <dgm:cxn modelId="{CA17BE49-98B8-496D-AFF3-79201046EEC7}" type="presParOf" srcId="{333A1088-737F-45CB-B68E-254E46348037}" destId="{F41139FD-01EE-4571-8B17-4FB00FC51163}" srcOrd="1" destOrd="0" presId="urn:microsoft.com/office/officeart/2005/8/layout/target3"/>
    <dgm:cxn modelId="{12C255BC-1820-4718-8C17-F58A0F84B9EB}" type="presParOf" srcId="{333A1088-737F-45CB-B68E-254E46348037}" destId="{D005CE8C-CC26-4C3E-AC11-E15060ECD759}" srcOrd="2" destOrd="0" presId="urn:microsoft.com/office/officeart/2005/8/layout/target3"/>
    <dgm:cxn modelId="{3198DB2D-B0B6-4D47-9F5A-79DBF2975B16}" type="presParOf" srcId="{333A1088-737F-45CB-B68E-254E46348037}" destId="{2C702D82-9B77-49B7-9568-BB8EB47C3372}" srcOrd="3" destOrd="0" presId="urn:microsoft.com/office/officeart/2005/8/layout/target3"/>
    <dgm:cxn modelId="{BB672333-822A-40F2-ADEE-EDDF76F39242}" type="presParOf" srcId="{333A1088-737F-45CB-B68E-254E46348037}" destId="{A52A0455-90FF-4808-ABD0-F02540D31D5A}" srcOrd="4" destOrd="0" presId="urn:microsoft.com/office/officeart/2005/8/layout/target3"/>
    <dgm:cxn modelId="{17AA040A-7DA7-455B-83BA-0B31D5D909D4}" type="presParOf" srcId="{333A1088-737F-45CB-B68E-254E46348037}" destId="{6140AFEC-043D-4C43-A2F9-D0F5331DF3A3}" srcOrd="5" destOrd="0" presId="urn:microsoft.com/office/officeart/2005/8/layout/target3"/>
    <dgm:cxn modelId="{812A7B0C-1F79-473E-B887-A260ADC98503}" type="presParOf" srcId="{333A1088-737F-45CB-B68E-254E46348037}" destId="{9358AC05-5D7D-4327-9F80-1AD486AEA664}" srcOrd="6" destOrd="0" presId="urn:microsoft.com/office/officeart/2005/8/layout/target3"/>
    <dgm:cxn modelId="{2D646FB6-9DE4-4B75-975C-3BE631F531BE}" type="presParOf" srcId="{333A1088-737F-45CB-B68E-254E46348037}" destId="{313FC574-E1CD-4FB4-B054-0B805CE0447D}" srcOrd="7" destOrd="0" presId="urn:microsoft.com/office/officeart/2005/8/layout/target3"/>
    <dgm:cxn modelId="{F052A590-D4C4-4ACE-BE2D-210D751D2A96}" type="presParOf" srcId="{333A1088-737F-45CB-B68E-254E46348037}" destId="{619D679B-A015-4ECF-8348-D1034C574F40}" srcOrd="8" destOrd="0" presId="urn:microsoft.com/office/officeart/2005/8/layout/target3"/>
    <dgm:cxn modelId="{AFF3F4C9-18F1-4AE0-8BD2-9E34F9F29EFB}" type="presParOf" srcId="{333A1088-737F-45CB-B68E-254E46348037}" destId="{322283A8-4A27-4CDA-BAE3-F381106A9174}" srcOrd="9" destOrd="0" presId="urn:microsoft.com/office/officeart/2005/8/layout/target3"/>
    <dgm:cxn modelId="{6968AF2B-11D0-44F7-8412-9D7C8FE88B4C}" type="presParOf" srcId="{333A1088-737F-45CB-B68E-254E46348037}" destId="{FFC9F71D-1B4F-4AD9-A4A6-86ADEFC8AF5C}" srcOrd="10" destOrd="0" presId="urn:microsoft.com/office/officeart/2005/8/layout/target3"/>
    <dgm:cxn modelId="{039D17C2-234C-488A-888B-C9F3735E3CD2}" type="presParOf" srcId="{333A1088-737F-45CB-B68E-254E46348037}" destId="{25B08C86-7E15-44DC-BE7F-FFB55DD49D12}" srcOrd="11" destOrd="0" presId="urn:microsoft.com/office/officeart/2005/8/layout/target3"/>
    <dgm:cxn modelId="{E18FA4E4-ED03-45D1-B0F3-3AED91362C8E}" type="presParOf" srcId="{333A1088-737F-45CB-B68E-254E46348037}" destId="{76644BE8-9D7C-4C09-B250-3D10AF48CBB7}" srcOrd="12" destOrd="0" presId="urn:microsoft.com/office/officeart/2005/8/layout/target3"/>
    <dgm:cxn modelId="{77207F34-A0E5-4B03-8F62-FFCE99AFBB38}" type="presParOf" srcId="{333A1088-737F-45CB-B68E-254E46348037}" destId="{EE85B701-7295-41C0-BA7A-34D3756A2AE6}" srcOrd="13" destOrd="0" presId="urn:microsoft.com/office/officeart/2005/8/layout/target3"/>
    <dgm:cxn modelId="{9D2143D5-A803-4DF1-B846-D6E56433730B}" type="presParOf" srcId="{333A1088-737F-45CB-B68E-254E46348037}" destId="{8BEBB6EC-1DAA-4CAC-8A25-BC0FCBD5DBD5}" srcOrd="14" destOrd="0" presId="urn:microsoft.com/office/officeart/2005/8/layout/target3"/>
    <dgm:cxn modelId="{944C2D6D-E1C9-45CA-ABDD-C0FEF9F6BBCA}" type="presParOf" srcId="{333A1088-737F-45CB-B68E-254E46348037}" destId="{AED2198E-93D5-4001-81B4-73124B309672}" srcOrd="15" destOrd="0" presId="urn:microsoft.com/office/officeart/2005/8/layout/target3"/>
    <dgm:cxn modelId="{E20FF0AA-0FE2-441C-B8E1-DB582E5B887E}" type="presParOf" srcId="{333A1088-737F-45CB-B68E-254E46348037}" destId="{2BE915AB-18AA-4053-B92C-3BFC9ED204BB}" srcOrd="16" destOrd="0" presId="urn:microsoft.com/office/officeart/2005/8/layout/target3"/>
    <dgm:cxn modelId="{83DAE12A-1AB8-46C0-86F1-2B319F6BC0AE}" type="presParOf" srcId="{333A1088-737F-45CB-B68E-254E46348037}" destId="{6BB5E863-4638-4E1D-BFDE-399D028AC4ED}" srcOrd="17" destOrd="0" presId="urn:microsoft.com/office/officeart/2005/8/layout/target3"/>
    <dgm:cxn modelId="{47C8D333-0251-4FE1-96E1-224EEEFD3798}" type="presParOf" srcId="{333A1088-737F-45CB-B68E-254E46348037}" destId="{5A5FFA88-C948-4069-8E93-59FA12366E83}" srcOrd="18" destOrd="0" presId="urn:microsoft.com/office/officeart/2005/8/layout/target3"/>
    <dgm:cxn modelId="{5EACED81-E0EE-4E24-9A45-0D39B5A7A5C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RNDr.Ivana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NÁZEV:VY_32_INOVACE_3.2.5.2.R19_ Promile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7. 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A12DC3-34CD-481C-AA0B-D6D2628C25D6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EF2C27-2753-4BC9-851F-DD47A78D5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9945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48A4-6B6A-45BF-9C1F-6E202F5F93F1}" type="datetimeFigureOut">
              <a:rPr lang="cs-CZ" smtClean="0">
                <a:solidFill>
                  <a:srgbClr val="696464"/>
                </a:solidFill>
              </a:rPr>
              <a:pPr/>
              <a:t>25.5.2012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152B5AC-0634-414F-BB82-4422B1B411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7157300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48A4-6B6A-45BF-9C1F-6E202F5F93F1}" type="datetimeFigureOut">
              <a:rPr lang="cs-CZ" smtClean="0">
                <a:solidFill>
                  <a:srgbClr val="696464"/>
                </a:solidFill>
              </a:rPr>
              <a:pPr/>
              <a:t>25.5.2012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2B5AC-0634-414F-BB82-4422B1B411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700360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48A4-6B6A-45BF-9C1F-6E202F5F93F1}" type="datetimeFigureOut">
              <a:rPr lang="cs-CZ" smtClean="0">
                <a:solidFill>
                  <a:srgbClr val="696464"/>
                </a:solidFill>
              </a:rPr>
              <a:pPr/>
              <a:t>25.5.2012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152B5AC-0634-414F-BB82-4422B1B411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1727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48A4-6B6A-45BF-9C1F-6E202F5F93F1}" type="datetimeFigureOut">
              <a:rPr lang="cs-CZ" smtClean="0">
                <a:solidFill>
                  <a:srgbClr val="696464"/>
                </a:solidFill>
              </a:rPr>
              <a:pPr/>
              <a:t>25.5.2012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2B5AC-0634-414F-BB82-4422B1B411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85504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48A4-6B6A-45BF-9C1F-6E202F5F93F1}" type="datetimeFigureOut">
              <a:rPr lang="cs-CZ" smtClean="0">
                <a:solidFill>
                  <a:srgbClr val="696464"/>
                </a:solidFill>
              </a:rPr>
              <a:pPr/>
              <a:t>25.5.2012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2B5AC-0634-414F-BB82-4422B1B411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880394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48A4-6B6A-45BF-9C1F-6E202F5F93F1}" type="datetimeFigureOut">
              <a:rPr lang="cs-CZ" smtClean="0">
                <a:solidFill>
                  <a:srgbClr val="696464"/>
                </a:solidFill>
              </a:rPr>
              <a:pPr/>
              <a:t>25.5.2012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2B5AC-0634-414F-BB82-4422B1B411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462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48A4-6B6A-45BF-9C1F-6E202F5F93F1}" type="datetimeFigureOut">
              <a:rPr lang="cs-CZ" smtClean="0">
                <a:solidFill>
                  <a:srgbClr val="696464"/>
                </a:solidFill>
              </a:rPr>
              <a:pPr/>
              <a:t>25.5.2012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2B5AC-0634-414F-BB82-4422B1B411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67096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48A4-6B6A-45BF-9C1F-6E202F5F93F1}" type="datetimeFigureOut">
              <a:rPr lang="cs-CZ" smtClean="0">
                <a:solidFill>
                  <a:srgbClr val="696464"/>
                </a:solidFill>
              </a:rPr>
              <a:pPr/>
              <a:t>25.5.2012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2B5AC-0634-414F-BB82-4422B1B411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353728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48A4-6B6A-45BF-9C1F-6E202F5F93F1}" type="datetimeFigureOut">
              <a:rPr lang="cs-CZ" smtClean="0">
                <a:solidFill>
                  <a:srgbClr val="696464"/>
                </a:solidFill>
              </a:rPr>
              <a:pPr/>
              <a:t>25.5.2012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152B5AC-0634-414F-BB82-4422B1B411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777000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48A4-6B6A-45BF-9C1F-6E202F5F93F1}" type="datetimeFigureOut">
              <a:rPr lang="cs-CZ" smtClean="0">
                <a:solidFill>
                  <a:srgbClr val="696464"/>
                </a:solidFill>
              </a:rPr>
              <a:pPr/>
              <a:t>25.5.2012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2B5AC-0634-414F-BB82-4422B1B411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786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48A4-6B6A-45BF-9C1F-6E202F5F93F1}" type="datetimeFigureOut">
              <a:rPr lang="cs-CZ" smtClean="0">
                <a:solidFill>
                  <a:srgbClr val="696464"/>
                </a:solidFill>
              </a:rPr>
              <a:pPr/>
              <a:t>25.5.2012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2B5AC-0634-414F-BB82-4422B1B411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4416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B64148A4-6B6A-45BF-9C1F-6E202F5F93F1}" type="datetimeFigureOut">
              <a:rPr lang="cs-CZ" smtClean="0">
                <a:solidFill>
                  <a:srgbClr val="696464"/>
                </a:solidFill>
              </a:rPr>
              <a:pPr/>
              <a:t>25.5.2012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152B5AC-0634-414F-BB82-4422B1B411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4233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atina" TargetMode="External"/><Relationship Id="rId2" Type="http://schemas.openxmlformats.org/officeDocument/2006/relationships/hyperlink" Target="http://cs.wikipedia.org/wiki/Procento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rev" TargetMode="External"/><Relationship Id="rId2" Type="http://schemas.openxmlformats.org/officeDocument/2006/relationships/hyperlink" Target="http://cs.wikipedia.org/wiki/Litr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hyperlink" Target="http://cs.wikipedia.org/wiki/Ethanol" TargetMode="External"/><Relationship Id="rId4" Type="http://schemas.openxmlformats.org/officeDocument/2006/relationships/hyperlink" Target="http://cs.wikipedia.org/wiki/Mililitr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5554677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067944" y="2510828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88091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navazuje na učivo o procentech. Je doplněním znalostí žáků o nový pojem- promile. Je uvedena definice a příklady užití v praxi.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0587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Promile.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814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Definice.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Promile jsou obdobou procent. Zatímco jedno procento představuje jednu setinu celku, jedno promile je jedna tisícina základu.</a:t>
            </a:r>
          </a:p>
          <a:p>
            <a:r>
              <a:rPr lang="cs-CZ" dirty="0" smtClean="0"/>
              <a:t>Značení: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563888" y="3140968"/>
            <a:ext cx="1368152" cy="7912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3285854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‰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0923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říká Wikipedie?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Promile</a:t>
            </a:r>
            <a:r>
              <a:rPr lang="cs-CZ" dirty="0" smtClean="0"/>
              <a:t> </a:t>
            </a:r>
            <a:r>
              <a:rPr lang="cs-CZ" dirty="0"/>
              <a:t>je jedna desetina </a:t>
            </a:r>
            <a:r>
              <a:rPr lang="cs-CZ" dirty="0">
                <a:hlinkClick r:id="rId2" tooltip="Procento"/>
              </a:rPr>
              <a:t>procenta</a:t>
            </a:r>
            <a:r>
              <a:rPr lang="cs-CZ" dirty="0"/>
              <a:t>, tzn. jiný název pro jednu tisícinu (celku). Název </a:t>
            </a:r>
            <a:r>
              <a:rPr lang="cs-CZ" i="1" dirty="0"/>
              <a:t>promile</a:t>
            </a:r>
            <a:r>
              <a:rPr lang="cs-CZ" dirty="0"/>
              <a:t> pochází z </a:t>
            </a:r>
            <a:r>
              <a:rPr lang="cs-CZ" dirty="0">
                <a:hlinkClick r:id="rId3" tooltip="Latina"/>
              </a:rPr>
              <a:t>latinského</a:t>
            </a:r>
            <a:r>
              <a:rPr lang="cs-CZ" dirty="0"/>
              <a:t> </a:t>
            </a:r>
            <a:r>
              <a:rPr lang="cs-CZ" i="1" dirty="0"/>
              <a:t>pro </a:t>
            </a:r>
            <a:r>
              <a:rPr lang="cs-CZ" i="1" dirty="0" err="1"/>
              <a:t>mille</a:t>
            </a:r>
            <a:r>
              <a:rPr lang="cs-CZ" dirty="0"/>
              <a:t> = </a:t>
            </a:r>
            <a:r>
              <a:rPr lang="cs-CZ" i="1" dirty="0"/>
              <a:t>na tisíc</a:t>
            </a:r>
            <a:r>
              <a:rPr lang="cs-CZ" dirty="0"/>
              <a:t>. Promile se používají o něco méně často než procenta; pravidla jejich používání a označování jsou obdobná jako u procent.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7566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i="1" dirty="0"/>
              <a:t>2 ‰ alkoholu v krvi</a:t>
            </a:r>
            <a:r>
              <a:rPr lang="cs-CZ" dirty="0"/>
              <a:t> – v každém </a:t>
            </a:r>
            <a:r>
              <a:rPr lang="cs-CZ" dirty="0">
                <a:hlinkClick r:id="rId2" tooltip="Litr"/>
              </a:rPr>
              <a:t>litru</a:t>
            </a:r>
            <a:r>
              <a:rPr lang="cs-CZ" dirty="0"/>
              <a:t> </a:t>
            </a:r>
            <a:r>
              <a:rPr lang="cs-CZ" dirty="0">
                <a:hlinkClick r:id="rId3" tooltip="Krev"/>
              </a:rPr>
              <a:t>krve</a:t>
            </a:r>
            <a:r>
              <a:rPr lang="cs-CZ" dirty="0"/>
              <a:t> daného člověka jsou rozpuštěny 2/1000 litru (tzn. 2 </a:t>
            </a:r>
            <a:r>
              <a:rPr lang="cs-CZ" dirty="0">
                <a:hlinkClick r:id="rId4" tooltip="Mililitr"/>
              </a:rPr>
              <a:t>ml</a:t>
            </a:r>
            <a:r>
              <a:rPr lang="cs-CZ" dirty="0"/>
              <a:t>) </a:t>
            </a:r>
            <a:r>
              <a:rPr lang="cs-CZ" dirty="0">
                <a:hlinkClick r:id="rId5" tooltip="Ethanol"/>
              </a:rPr>
              <a:t>alkoholu</a:t>
            </a:r>
            <a:r>
              <a:rPr lang="cs-CZ" dirty="0"/>
              <a:t>.</a:t>
            </a:r>
          </a:p>
          <a:p>
            <a:r>
              <a:rPr lang="cs-CZ" i="1" dirty="0"/>
              <a:t>7 ‰ novorozenců…</a:t>
            </a:r>
            <a:r>
              <a:rPr lang="cs-CZ" dirty="0"/>
              <a:t> – na každých 1000 novorozenců připadá 7 takových, že…</a:t>
            </a:r>
          </a:p>
          <a:p>
            <a:r>
              <a:rPr lang="cs-CZ" i="1" dirty="0"/>
              <a:t>Stoupání trati 1 ‰</a:t>
            </a:r>
            <a:r>
              <a:rPr lang="cs-CZ" dirty="0"/>
              <a:t> = trať stoupne o 1 m na 1 km (t. j. o 1 mm na 1 m)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131078"/>
            <a:ext cx="2873896" cy="2155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56176" y="4653136"/>
            <a:ext cx="19442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Úsek železniční trati o délce 1371 metrů s klesáním 20 ‰. Během metrového úseku (1000 mm) klesne trať o 20 mm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9495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Mezi místy A,B, jejichž vodorovná vzdálenost je 1,3 km, má železniční trať stoupání 14 </a:t>
            </a:r>
            <a:r>
              <a:rPr lang="cs-CZ" sz="2800" b="1" dirty="0" smtClean="0"/>
              <a:t>‰</a:t>
            </a:r>
            <a:r>
              <a:rPr lang="cs-CZ" dirty="0" smtClean="0"/>
              <a:t> . Určete rozdíl nadmořských výšek míst A,B.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Řešení:( počítáme obdobně jako procentovou část.)</a:t>
            </a:r>
          </a:p>
          <a:p>
            <a:r>
              <a:rPr lang="cs-CZ" dirty="0" smtClean="0"/>
              <a:t>Základ z= 1,3 km= 1300m</a:t>
            </a:r>
          </a:p>
          <a:p>
            <a:r>
              <a:rPr lang="cs-CZ" dirty="0" smtClean="0"/>
              <a:t>x= 14.1300 : 1000</a:t>
            </a:r>
          </a:p>
          <a:p>
            <a:r>
              <a:rPr lang="cs-CZ" dirty="0" smtClean="0"/>
              <a:t>x= 18,2 m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1820144" y="2787794"/>
            <a:ext cx="5688632" cy="792088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524328" y="350100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264262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31840" y="3685674"/>
            <a:ext cx="1532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1,3 km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07704" y="301195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x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4788024" y="4869160"/>
            <a:ext cx="3168352" cy="151216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Rozdíl nadmořských výšek je 18,2 m.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26075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Souvislost mezi procenty a promile.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0,1% = 1 </a:t>
            </a:r>
            <a:r>
              <a:rPr lang="cs-CZ" sz="2800" b="1" dirty="0" smtClean="0"/>
              <a:t>‰</a:t>
            </a:r>
            <a:endParaRPr lang="cs-CZ" sz="2800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              2%      =    20 </a:t>
            </a:r>
            <a:r>
              <a:rPr lang="cs-CZ" sz="2800" b="1" dirty="0" smtClean="0"/>
              <a:t>‰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         5 %    =    50 </a:t>
            </a:r>
            <a:r>
              <a:rPr lang="cs-CZ" sz="2800" b="1" dirty="0"/>
              <a:t>‰</a:t>
            </a:r>
            <a:endParaRPr lang="cs-CZ" sz="2800" dirty="0"/>
          </a:p>
          <a:p>
            <a:r>
              <a:rPr lang="cs-CZ" sz="2800" dirty="0" smtClean="0"/>
              <a:t>             0,8 % =    8 </a:t>
            </a:r>
            <a:r>
              <a:rPr lang="cs-CZ" sz="2800" b="1" dirty="0"/>
              <a:t>‰</a:t>
            </a:r>
            <a:endParaRPr lang="cs-CZ" sz="2800" dirty="0"/>
          </a:p>
          <a:p>
            <a:r>
              <a:rPr lang="cs-CZ" sz="2800" dirty="0" smtClean="0"/>
              <a:t>             7,5%  =    75 </a:t>
            </a:r>
            <a:r>
              <a:rPr lang="cs-CZ" sz="2800" b="1" dirty="0"/>
              <a:t>‰</a:t>
            </a:r>
            <a:endParaRPr lang="cs-CZ" sz="2800" dirty="0"/>
          </a:p>
          <a:p>
            <a:r>
              <a:rPr lang="cs-CZ" sz="2800" dirty="0" smtClean="0"/>
              <a:t>             20%   =    200</a:t>
            </a:r>
            <a:r>
              <a:rPr lang="cs-CZ" sz="2800" b="1" dirty="0"/>
              <a:t>‰</a:t>
            </a:r>
            <a:endParaRPr lang="cs-CZ" sz="2800" dirty="0"/>
          </a:p>
          <a:p>
            <a:r>
              <a:rPr lang="cs-CZ" sz="2800" dirty="0" smtClean="0"/>
              <a:t>             90%   =    900 </a:t>
            </a:r>
            <a:r>
              <a:rPr lang="cs-CZ" sz="2800" b="1" dirty="0"/>
              <a:t>‰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23728" y="2492896"/>
            <a:ext cx="3240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707904" y="2996952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285746" y="3501008"/>
            <a:ext cx="41404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07904" y="4005064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285746" y="4509120"/>
            <a:ext cx="34203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707904" y="5013176"/>
            <a:ext cx="5040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608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Počítejte: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3 </a:t>
            </a:r>
            <a:r>
              <a:rPr lang="cs-CZ" sz="2800" b="1" dirty="0" smtClean="0"/>
              <a:t>‰ z 80 000 je  240</a:t>
            </a:r>
          </a:p>
          <a:p>
            <a:r>
              <a:rPr lang="cs-CZ" sz="2800" b="1" dirty="0" smtClean="0"/>
              <a:t>500‰ z 600 je 300</a:t>
            </a:r>
          </a:p>
          <a:p>
            <a:r>
              <a:rPr lang="cs-CZ" sz="2800" b="1" dirty="0" smtClean="0"/>
              <a:t>5‰ z 400 je 2</a:t>
            </a:r>
          </a:p>
          <a:p>
            <a:endParaRPr lang="cs-CZ" sz="2800" b="1" dirty="0"/>
          </a:p>
          <a:p>
            <a:r>
              <a:rPr lang="cs-CZ" sz="2800" b="1" dirty="0" smtClean="0"/>
              <a:t>2‰ jsou 80 m. Základ bude 40 000 m</a:t>
            </a:r>
          </a:p>
          <a:p>
            <a:r>
              <a:rPr lang="cs-CZ" sz="2800" b="1" dirty="0" smtClean="0"/>
              <a:t>10‰ je 5ml. Základ bude 500ml.</a:t>
            </a:r>
          </a:p>
          <a:p>
            <a:r>
              <a:rPr lang="cs-CZ" sz="2800" b="1" dirty="0" smtClean="0"/>
              <a:t>8‰ je 8 g. Základ bude 1000 g.</a:t>
            </a:r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635896" y="1556792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548063"/>
            <a:ext cx="958925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1480" y="2564904"/>
            <a:ext cx="804863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3912" y="2060848"/>
            <a:ext cx="804863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95750"/>
            <a:ext cx="552996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181" y="4509120"/>
            <a:ext cx="804863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4739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Skloník.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2012-05-16]. Dostupné z: http://cs.wikipedia.org/wiki/Soubor:Sklon%C3%ADk-kles%C3%A1n%C3%AD.jpg </a:t>
            </a:r>
            <a:endParaRPr lang="cs-CZ" dirty="0" smtClean="0"/>
          </a:p>
          <a:p>
            <a:r>
              <a:rPr lang="en-US" dirty="0" err="1"/>
              <a:t>Promile</a:t>
            </a:r>
            <a:r>
              <a:rPr lang="en-US" dirty="0"/>
              <a:t>. In: </a:t>
            </a:r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2001- [cit. 2012-05-16]. </a:t>
            </a:r>
            <a:r>
              <a:rPr lang="en-US" dirty="0" err="1"/>
              <a:t>Dostupné</a:t>
            </a:r>
            <a:r>
              <a:rPr lang="en-US" dirty="0"/>
              <a:t> z: http://cs.wikipedia.org/wiki/Promile </a:t>
            </a:r>
            <a:endParaRPr lang="cs-CZ" dirty="0" smtClean="0"/>
          </a:p>
          <a:p>
            <a:r>
              <a:rPr lang="cs-CZ" i="1" dirty="0"/>
              <a:t>Sbírka úloh z matematiky</a:t>
            </a:r>
            <a:r>
              <a:rPr lang="cs-CZ" dirty="0"/>
              <a:t>: </a:t>
            </a:r>
            <a:r>
              <a:rPr lang="cs-CZ" i="1" dirty="0"/>
              <a:t>pro základní školu</a:t>
            </a:r>
            <a:r>
              <a:rPr lang="cs-CZ" dirty="0"/>
              <a:t>. Praha: Prometheus, 2004. ISBN 80-7196-104-3.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9597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</TotalTime>
  <Words>408</Words>
  <Application>Microsoft Office PowerPoint</Application>
  <PresentationFormat>Předvádění na obrazovce (4:3)</PresentationFormat>
  <Paragraphs>65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Prezentace aplikace PowerPoint</vt:lpstr>
      <vt:lpstr>Anotace.</vt:lpstr>
      <vt:lpstr>Promile.</vt:lpstr>
      <vt:lpstr>Definice.</vt:lpstr>
      <vt:lpstr>Co říká Wikipedie?</vt:lpstr>
      <vt:lpstr>Použití:</vt:lpstr>
      <vt:lpstr>Příklad:</vt:lpstr>
      <vt:lpstr>Souvislost mezi procenty a promile.</vt:lpstr>
      <vt:lpstr>Počítejte: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ivana</cp:lastModifiedBy>
  <cp:revision>5</cp:revision>
  <dcterms:created xsi:type="dcterms:W3CDTF">2012-05-16T16:00:56Z</dcterms:created>
  <dcterms:modified xsi:type="dcterms:W3CDTF">2012-05-25T16:31:11Z</dcterms:modified>
</cp:coreProperties>
</file>