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2"/>
  </p:notesMasterIdLst>
  <p:sldIdLst>
    <p:sldId id="270" r:id="rId4"/>
    <p:sldId id="271" r:id="rId5"/>
    <p:sldId id="256" r:id="rId6"/>
    <p:sldId id="257" r:id="rId7"/>
    <p:sldId id="258" r:id="rId8"/>
    <p:sldId id="261" r:id="rId9"/>
    <p:sldId id="272" r:id="rId10"/>
    <p:sldId id="259" r:id="rId11"/>
    <p:sldId id="262" r:id="rId12"/>
    <p:sldId id="263" r:id="rId13"/>
    <p:sldId id="260" r:id="rId14"/>
    <p:sldId id="264" r:id="rId15"/>
    <p:sldId id="269" r:id="rId16"/>
    <p:sldId id="266" r:id="rId17"/>
    <p:sldId id="265" r:id="rId18"/>
    <p:sldId id="268" r:id="rId19"/>
    <p:sldId id="267" r:id="rId20"/>
    <p:sldId id="27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NÁZEV:VY_32_INOVACE_3.2.5.2.R20_ Hranoly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7.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BE4334-12D1-46BA-969D-38BA438769AF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ECE8CF7-CEA5-4A4F-AC5B-607C1992AFAB}" type="presOf" srcId="{D1B46980-6531-4606-95E6-44980827E919}" destId="{2BE915AB-18AA-4053-B92C-3BFC9ED204BB}" srcOrd="1" destOrd="0" presId="urn:microsoft.com/office/officeart/2005/8/layout/target3"/>
    <dgm:cxn modelId="{684B3AE8-E596-4B6C-9CE4-14B659270141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752E829-5524-4E43-9DA7-8124E5711760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BBCD652-25B3-43BB-A0FD-9562E35D5088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D68E704-BCDB-4354-8B38-2D1F0104BE9D}" type="presOf" srcId="{757F3AB3-0718-4624-B441-E567A8F0AB56}" destId="{333A1088-737F-45CB-B68E-254E46348037}" srcOrd="0" destOrd="0" presId="urn:microsoft.com/office/officeart/2005/8/layout/target3"/>
    <dgm:cxn modelId="{C9708BA9-52F7-460A-9916-220A5BF06318}" type="presOf" srcId="{4C35D32F-0EAB-4CD7-82EE-45574DC2A586}" destId="{8BEBB6EC-1DAA-4CAC-8A25-BC0FCBD5DBD5}" srcOrd="0" destOrd="0" presId="urn:microsoft.com/office/officeart/2005/8/layout/target3"/>
    <dgm:cxn modelId="{AE50DDEB-5B8C-4792-9F49-95B5068F972A}" type="presOf" srcId="{D8197B8C-B260-4A16-BDF4-0947B075E274}" destId="{25B08C86-7E15-44DC-BE7F-FFB55DD49D12}" srcOrd="0" destOrd="0" presId="urn:microsoft.com/office/officeart/2005/8/layout/target3"/>
    <dgm:cxn modelId="{3C36CADB-1F12-4EAA-AB07-F4EEDEBE85A9}" type="presOf" srcId="{D1D4F407-5343-4D3F-B5B9-D407B03CAEB4}" destId="{AED2198E-93D5-4001-81B4-73124B309672}" srcOrd="1" destOrd="0" presId="urn:microsoft.com/office/officeart/2005/8/layout/target3"/>
    <dgm:cxn modelId="{67CC67F4-BBF9-4543-9248-AF82817A49D3}" type="presOf" srcId="{D1D4F407-5343-4D3F-B5B9-D407B03CAEB4}" destId="{D005CE8C-CC26-4C3E-AC11-E15060ECD759}" srcOrd="0" destOrd="0" presId="urn:microsoft.com/office/officeart/2005/8/layout/target3"/>
    <dgm:cxn modelId="{92F2311D-AE36-44C0-899E-EFDE3A7F2EBE}" type="presOf" srcId="{B651F6E3-6281-48DB-9319-2AEAFDAE7572}" destId="{6BB5E863-4638-4E1D-BFDE-399D028AC4ED}" srcOrd="1" destOrd="0" presId="urn:microsoft.com/office/officeart/2005/8/layout/target3"/>
    <dgm:cxn modelId="{8172B938-3154-4C20-82FC-54378714EB74}" type="presParOf" srcId="{333A1088-737F-45CB-B68E-254E46348037}" destId="{F5ABB229-8D3B-4694-996A-96F23CF14429}" srcOrd="0" destOrd="0" presId="urn:microsoft.com/office/officeart/2005/8/layout/target3"/>
    <dgm:cxn modelId="{F5D659E2-4979-4004-8988-37E95A7B8309}" type="presParOf" srcId="{333A1088-737F-45CB-B68E-254E46348037}" destId="{F41139FD-01EE-4571-8B17-4FB00FC51163}" srcOrd="1" destOrd="0" presId="urn:microsoft.com/office/officeart/2005/8/layout/target3"/>
    <dgm:cxn modelId="{F96E6A77-9159-4A82-8734-8FA196FC2534}" type="presParOf" srcId="{333A1088-737F-45CB-B68E-254E46348037}" destId="{D005CE8C-CC26-4C3E-AC11-E15060ECD759}" srcOrd="2" destOrd="0" presId="urn:microsoft.com/office/officeart/2005/8/layout/target3"/>
    <dgm:cxn modelId="{241C3CAA-6050-4437-AD36-EB92A924C62B}" type="presParOf" srcId="{333A1088-737F-45CB-B68E-254E46348037}" destId="{2C702D82-9B77-49B7-9568-BB8EB47C3372}" srcOrd="3" destOrd="0" presId="urn:microsoft.com/office/officeart/2005/8/layout/target3"/>
    <dgm:cxn modelId="{0C7816BC-1BEF-4DBA-AC23-BF9AE64113A3}" type="presParOf" srcId="{333A1088-737F-45CB-B68E-254E46348037}" destId="{A52A0455-90FF-4808-ABD0-F02540D31D5A}" srcOrd="4" destOrd="0" presId="urn:microsoft.com/office/officeart/2005/8/layout/target3"/>
    <dgm:cxn modelId="{4776AF3A-DBE7-45F0-B6A3-BFF25C640AF9}" type="presParOf" srcId="{333A1088-737F-45CB-B68E-254E46348037}" destId="{6140AFEC-043D-4C43-A2F9-D0F5331DF3A3}" srcOrd="5" destOrd="0" presId="urn:microsoft.com/office/officeart/2005/8/layout/target3"/>
    <dgm:cxn modelId="{81A6D54B-9CCE-4C70-A735-CB683C04199A}" type="presParOf" srcId="{333A1088-737F-45CB-B68E-254E46348037}" destId="{9358AC05-5D7D-4327-9F80-1AD486AEA664}" srcOrd="6" destOrd="0" presId="urn:microsoft.com/office/officeart/2005/8/layout/target3"/>
    <dgm:cxn modelId="{4BB83F21-3CAF-44A5-892C-E54A4BDE4D00}" type="presParOf" srcId="{333A1088-737F-45CB-B68E-254E46348037}" destId="{313FC574-E1CD-4FB4-B054-0B805CE0447D}" srcOrd="7" destOrd="0" presId="urn:microsoft.com/office/officeart/2005/8/layout/target3"/>
    <dgm:cxn modelId="{18B0340C-83ED-4F57-A593-DA73815A99F6}" type="presParOf" srcId="{333A1088-737F-45CB-B68E-254E46348037}" destId="{619D679B-A015-4ECF-8348-D1034C574F40}" srcOrd="8" destOrd="0" presId="urn:microsoft.com/office/officeart/2005/8/layout/target3"/>
    <dgm:cxn modelId="{1561F4DB-7FEE-4D0E-8367-68B2024F2313}" type="presParOf" srcId="{333A1088-737F-45CB-B68E-254E46348037}" destId="{322283A8-4A27-4CDA-BAE3-F381106A9174}" srcOrd="9" destOrd="0" presId="urn:microsoft.com/office/officeart/2005/8/layout/target3"/>
    <dgm:cxn modelId="{3CB06DED-3517-49F0-A3DE-EACD61411329}" type="presParOf" srcId="{333A1088-737F-45CB-B68E-254E46348037}" destId="{FFC9F71D-1B4F-4AD9-A4A6-86ADEFC8AF5C}" srcOrd="10" destOrd="0" presId="urn:microsoft.com/office/officeart/2005/8/layout/target3"/>
    <dgm:cxn modelId="{6B0AFAAA-8B86-4418-998D-4554DE04401C}" type="presParOf" srcId="{333A1088-737F-45CB-B68E-254E46348037}" destId="{25B08C86-7E15-44DC-BE7F-FFB55DD49D12}" srcOrd="11" destOrd="0" presId="urn:microsoft.com/office/officeart/2005/8/layout/target3"/>
    <dgm:cxn modelId="{B86717B6-74BF-486B-9E84-4EE99F748D9C}" type="presParOf" srcId="{333A1088-737F-45CB-B68E-254E46348037}" destId="{76644BE8-9D7C-4C09-B250-3D10AF48CBB7}" srcOrd="12" destOrd="0" presId="urn:microsoft.com/office/officeart/2005/8/layout/target3"/>
    <dgm:cxn modelId="{1152045C-7D8D-4044-883B-4C39E8FFF14E}" type="presParOf" srcId="{333A1088-737F-45CB-B68E-254E46348037}" destId="{EE85B701-7295-41C0-BA7A-34D3756A2AE6}" srcOrd="13" destOrd="0" presId="urn:microsoft.com/office/officeart/2005/8/layout/target3"/>
    <dgm:cxn modelId="{C0A9E886-A9EE-422D-AEC1-66FDC32D213E}" type="presParOf" srcId="{333A1088-737F-45CB-B68E-254E46348037}" destId="{8BEBB6EC-1DAA-4CAC-8A25-BC0FCBD5DBD5}" srcOrd="14" destOrd="0" presId="urn:microsoft.com/office/officeart/2005/8/layout/target3"/>
    <dgm:cxn modelId="{C1166506-E729-4385-8C60-5E2299D04D73}" type="presParOf" srcId="{333A1088-737F-45CB-B68E-254E46348037}" destId="{AED2198E-93D5-4001-81B4-73124B309672}" srcOrd="15" destOrd="0" presId="urn:microsoft.com/office/officeart/2005/8/layout/target3"/>
    <dgm:cxn modelId="{1C49A109-9805-4046-93EF-2AAFDF22E167}" type="presParOf" srcId="{333A1088-737F-45CB-B68E-254E46348037}" destId="{2BE915AB-18AA-4053-B92C-3BFC9ED204BB}" srcOrd="16" destOrd="0" presId="urn:microsoft.com/office/officeart/2005/8/layout/target3"/>
    <dgm:cxn modelId="{C660A067-A17C-4552-8A61-4DD7D1E32B12}" type="presParOf" srcId="{333A1088-737F-45CB-B68E-254E46348037}" destId="{6BB5E863-4638-4E1D-BFDE-399D028AC4ED}" srcOrd="17" destOrd="0" presId="urn:microsoft.com/office/officeart/2005/8/layout/target3"/>
    <dgm:cxn modelId="{A6E21CD6-CD47-4997-AF19-72CE93F0C1C7}" type="presParOf" srcId="{333A1088-737F-45CB-B68E-254E46348037}" destId="{5A5FFA88-C948-4069-8E93-59FA12366E83}" srcOrd="18" destOrd="0" presId="urn:microsoft.com/office/officeart/2005/8/layout/target3"/>
    <dgm:cxn modelId="{AA94545D-FF5F-4BB8-A5B8-D73C8506A3D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NÁZEV:VY_32_INOVACE_3.2.5.2.R20_ Hranoly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7. 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734D32-FFE9-4B2A-A25E-3EC2F60D1ABF}" type="datetimeFigureOut">
              <a:rPr lang="cs-CZ" smtClean="0"/>
              <a:pPr/>
              <a:t>23.6.2012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FC33CB-A483-47A1-A76F-C42464CE6E6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0716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1507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1508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21509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21510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1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2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3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4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5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6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7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8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1519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21520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21521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21522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882CB56-E128-4968-96B6-D622AE5851D1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52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2152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</p:spTree>
    <p:extLst>
      <p:ext uri="{BB962C8B-B14F-4D97-AF65-F5344CB8AC3E}">
        <p14:creationId xmlns:p14="http://schemas.microsoft.com/office/powerpoint/2010/main" xmlns="" val="42031401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0AEB873-E400-44FC-8E6A-EF6AE7FC112D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0033034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35FBEC7-07C0-48C2-82C3-2F2194F56BCF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7397672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FE8D28-2930-4E0D-9F64-C0DD1AA6EA52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8050007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5380E4-C3A3-4BC4-9651-F90F5C62FEDF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6483127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6B872D0-064C-4506-8F23-2173B8DA1285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3987947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12AABB2-E5AC-4891-AF5B-0DE89C0E1C36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6877954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1635691-6513-4971-A333-87CCBEDD4A65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0531118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F43F9CE-DD3B-4B31-A92B-C300A4FA556A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5171576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4F08ABC-ADBB-4225-84FF-6E0CE1B76E4F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5911680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B14779C-8C94-49B1-AA3B-9CF54B365583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9773575"/>
      </p:ext>
    </p:extLst>
  </p:cSld>
  <p:clrMapOvr>
    <a:masterClrMapping/>
  </p:clrMapOvr>
  <p:transition spd="slow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112758"/>
      </p:ext>
    </p:extLst>
  </p:cSld>
  <p:clrMapOvr>
    <a:masterClrMapping/>
  </p:clrMapOvr>
  <p:transition spd="slow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316593"/>
      </p:ext>
    </p:extLst>
  </p:cSld>
  <p:clrMapOvr>
    <a:masterClrMapping/>
  </p:clrMapOvr>
  <p:transition spd="slow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2022506"/>
      </p:ext>
    </p:extLst>
  </p:cSld>
  <p:clrMapOvr>
    <a:masterClrMapping/>
  </p:clrMapOvr>
  <p:transition spd="slow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8657252"/>
      </p:ext>
    </p:extLst>
  </p:cSld>
  <p:clrMapOvr>
    <a:masterClrMapping/>
  </p:clrMapOvr>
  <p:transition spd="slow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8631096"/>
      </p:ext>
    </p:extLst>
  </p:cSld>
  <p:clrMapOvr>
    <a:masterClrMapping/>
  </p:clrMapOvr>
  <p:transition spd="slow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1630685"/>
      </p:ext>
    </p:extLst>
  </p:cSld>
  <p:clrMapOvr>
    <a:masterClrMapping/>
  </p:clrMapOvr>
  <p:transition spd="slow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258116"/>
      </p:ext>
    </p:extLst>
  </p:cSld>
  <p:clrMapOvr>
    <a:masterClrMapping/>
  </p:clrMapOvr>
  <p:transition spd="slow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5056879"/>
      </p:ext>
    </p:extLst>
  </p:cSld>
  <p:clrMapOvr>
    <a:masterClrMapping/>
  </p:clrMapOvr>
  <p:transition spd="slow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1173475"/>
      </p:ext>
    </p:extLst>
  </p:cSld>
  <p:clrMapOvr>
    <a:masterClrMapping/>
  </p:clrMapOvr>
  <p:transition spd="slow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6517860"/>
      </p:ext>
    </p:extLst>
  </p:cSld>
  <p:clrMapOvr>
    <a:masterClrMapping/>
  </p:clrMapOvr>
  <p:transition spd="slow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6522593"/>
      </p:ext>
    </p:extLst>
  </p:cSld>
  <p:clrMapOvr>
    <a:masterClrMapping/>
  </p:clrMapOvr>
  <p:transition spd="slow">
    <p:pull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112758"/>
      </p:ext>
    </p:extLst>
  </p:cSld>
  <p:clrMapOvr>
    <a:masterClrMapping/>
  </p:clrMapOvr>
  <p:transition spd="slow">
    <p:pull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316593"/>
      </p:ext>
    </p:extLst>
  </p:cSld>
  <p:clrMapOvr>
    <a:masterClrMapping/>
  </p:clrMapOvr>
  <p:transition spd="slow">
    <p:pull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2022506"/>
      </p:ext>
    </p:extLst>
  </p:cSld>
  <p:clrMapOvr>
    <a:masterClrMapping/>
  </p:clrMapOvr>
  <p:transition spd="slow">
    <p:pull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8657252"/>
      </p:ext>
    </p:extLst>
  </p:cSld>
  <p:clrMapOvr>
    <a:masterClrMapping/>
  </p:clrMapOvr>
  <p:transition spd="slow">
    <p:pull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8631096"/>
      </p:ext>
    </p:extLst>
  </p:cSld>
  <p:clrMapOvr>
    <a:masterClrMapping/>
  </p:clrMapOvr>
  <p:transition spd="slow">
    <p:pull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1630685"/>
      </p:ext>
    </p:extLst>
  </p:cSld>
  <p:clrMapOvr>
    <a:masterClrMapping/>
  </p:clrMapOvr>
  <p:transition spd="slow">
    <p:pull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258116"/>
      </p:ext>
    </p:extLst>
  </p:cSld>
  <p:clrMapOvr>
    <a:masterClrMapping/>
  </p:clrMapOvr>
  <p:transition spd="slow">
    <p:pull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5056879"/>
      </p:ext>
    </p:extLst>
  </p:cSld>
  <p:clrMapOvr>
    <a:masterClrMapping/>
  </p:clrMapOvr>
  <p:transition spd="slow">
    <p:pull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1173475"/>
      </p:ext>
    </p:extLst>
  </p:cSld>
  <p:clrMapOvr>
    <a:masterClrMapping/>
  </p:clrMapOvr>
  <p:transition spd="slow">
    <p:pull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6517860"/>
      </p:ext>
    </p:extLst>
  </p:cSld>
  <p:clrMapOvr>
    <a:masterClrMapping/>
  </p:clrMapOvr>
  <p:transition spd="slow">
    <p:pull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6522593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5D29FB-D65C-41A5-AE2D-AC2DB58D3451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20484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048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048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048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6699"/>
                </a:solidFill>
              </a:endParaRPr>
            </a:p>
          </p:txBody>
        </p:sp>
        <p:sp>
          <p:nvSpPr>
            <p:cNvPr id="2048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6699"/>
                </a:solidFill>
              </a:endParaRPr>
            </a:p>
          </p:txBody>
        </p: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9999CC"/>
                </a:solidFill>
              </a:endParaRPr>
            </a:p>
          </p:txBody>
        </p: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6699"/>
                </a:solidFill>
              </a:endParaRPr>
            </a:p>
          </p:txBody>
        </p:sp>
        <p:sp>
          <p:nvSpPr>
            <p:cNvPr id="2049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049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9999CC"/>
                </a:solidFill>
              </a:endParaRPr>
            </a:p>
          </p:txBody>
        </p:sp>
        <p:sp>
          <p:nvSpPr>
            <p:cNvPr id="2049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9999CC"/>
                </a:solidFill>
              </a:endParaRPr>
            </a:p>
          </p:txBody>
        </p:sp>
      </p:grpSp>
      <p:sp>
        <p:nvSpPr>
          <p:cNvPr id="20494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49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049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286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720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/>
  </p:transition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2A5B68D-8F2E-4052-8899-101DAF92C119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23.6.2012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01817BC-7A93-4146-8129-2821A3809EE2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720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ll/>
  </p:transition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0957476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067944" y="2510828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19406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k seznámení </a:t>
            </a:r>
            <a:r>
              <a:rPr lang="cs-CZ" dirty="0" smtClean="0"/>
              <a:t>                     s </a:t>
            </a:r>
            <a:r>
              <a:rPr lang="cs-CZ" dirty="0" smtClean="0"/>
              <a:t>tématem. Navazuje na dosavadní znalosti žáků o tělesech. Jsou uvedeny vzorce pro objem a povrch </a:t>
            </a:r>
            <a:r>
              <a:rPr lang="cs-CZ" dirty="0" smtClean="0"/>
              <a:t>                                  s </a:t>
            </a:r>
            <a:r>
              <a:rPr lang="cs-CZ" dirty="0" smtClean="0"/>
              <a:t>jednoduchými příklady.</a:t>
            </a:r>
          </a:p>
        </p:txBody>
      </p:sp>
    </p:spTree>
    <p:extLst>
      <p:ext uri="{BB962C8B-B14F-4D97-AF65-F5344CB8AC3E}">
        <p14:creationId xmlns:p14="http://schemas.microsoft.com/office/powerpoint/2010/main" xmlns="" val="39627201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Hranoly.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Není řeč o hranolkách. Máme přece matematiku.</a:t>
            </a:r>
          </a:p>
          <a:p>
            <a:r>
              <a:rPr lang="cs-CZ" dirty="0" smtClean="0"/>
              <a:t>Některé hranolky ale mají tvar hranolu.</a:t>
            </a:r>
            <a:endParaRPr lang="cs-CZ" dirty="0"/>
          </a:p>
        </p:txBody>
      </p:sp>
      <p:pic>
        <p:nvPicPr>
          <p:cNvPr id="1026" name="Picture 2" descr="C:\Users\ivana\AppData\Local\Microsoft\Windows\Temporary Internet Files\Content.IE5\JGCW0BAA\MP9004226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44824"/>
            <a:ext cx="3276867" cy="218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985543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Jaká znáte tělesa?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cs-CZ"/>
              <a:t>Pojmenujte tělesa:</a:t>
            </a:r>
          </a:p>
        </p:txBody>
      </p:sp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1547813" y="2852738"/>
            <a:ext cx="1368425" cy="1368425"/>
          </a:xfrm>
          <a:prstGeom prst="cube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4284663" y="3573463"/>
            <a:ext cx="2519362" cy="1223962"/>
          </a:xfrm>
          <a:prstGeom prst="cube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6084888" y="1989138"/>
            <a:ext cx="20161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cs-CZ" sz="2800">
                <a:solidFill>
                  <a:srgbClr val="000000"/>
                </a:solidFill>
              </a:rPr>
              <a:t>Kvádr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7092950" y="3068638"/>
            <a:ext cx="1727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cs-CZ" sz="2800">
                <a:solidFill>
                  <a:srgbClr val="000000"/>
                </a:solidFill>
              </a:rPr>
              <a:t>Krychle</a:t>
            </a:r>
          </a:p>
        </p:txBody>
      </p:sp>
    </p:spTree>
    <p:extLst>
      <p:ext uri="{BB962C8B-B14F-4D97-AF65-F5344CB8AC3E}">
        <p14:creationId xmlns:p14="http://schemas.microsoft.com/office/powerpoint/2010/main" xmlns="" val="309280191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43 -0.01667 L -0.50399 -0.06922 " pathEditMode="relative" ptsTypes="AA">
                                      <p:cBhvr>
                                        <p:cTn id="6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92 0.00393 L -0.14757 0.14051 " pathEditMode="relative" ptsTypes="AA">
                                      <p:cBhvr>
                                        <p:cTn id="10" dur="2000" fill="hold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Hranol.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Kvádr a krychle patří mezi hranoly.</a:t>
            </a:r>
          </a:p>
          <a:p>
            <a:r>
              <a:rPr lang="cs-CZ" dirty="0" smtClean="0"/>
              <a:t>Hranol je těleso s podstavou n-úhelníku </a:t>
            </a:r>
            <a:r>
              <a:rPr lang="cs-CZ" dirty="0" smtClean="0"/>
              <a:t>              a </a:t>
            </a:r>
            <a:r>
              <a:rPr lang="cs-CZ" dirty="0" smtClean="0"/>
              <a:t>nemusí to být jen obdélník nebo čtverec.</a:t>
            </a:r>
            <a:endParaRPr lang="cs-CZ" dirty="0"/>
          </a:p>
        </p:txBody>
      </p:sp>
      <p:sp>
        <p:nvSpPr>
          <p:cNvPr id="4" name="Obdélníkový popisek 3"/>
          <p:cNvSpPr/>
          <p:nvPr/>
        </p:nvSpPr>
        <p:spPr>
          <a:xfrm>
            <a:off x="827584" y="3861048"/>
            <a:ext cx="7344816" cy="187220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Připomeňte si, jaké znáte n- úhelníky.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9181273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může být podstavou hranolu: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Jakýkoli n- úhelník.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59632" y="2060848"/>
            <a:ext cx="93610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131840" y="2204864"/>
            <a:ext cx="216024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6660232" y="2204864"/>
            <a:ext cx="1080120" cy="10801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Pravoúhlý trojúhelník 6"/>
          <p:cNvSpPr/>
          <p:nvPr/>
        </p:nvSpPr>
        <p:spPr>
          <a:xfrm>
            <a:off x="1115616" y="3501008"/>
            <a:ext cx="1080120" cy="108012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Pravidelný pětiúhelník 7"/>
          <p:cNvSpPr/>
          <p:nvPr/>
        </p:nvSpPr>
        <p:spPr>
          <a:xfrm>
            <a:off x="3707904" y="3717032"/>
            <a:ext cx="1440160" cy="1296144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6660232" y="4041068"/>
            <a:ext cx="1656184" cy="1548172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Lichoběžník 9"/>
          <p:cNvSpPr/>
          <p:nvPr/>
        </p:nvSpPr>
        <p:spPr>
          <a:xfrm>
            <a:off x="1907704" y="5301208"/>
            <a:ext cx="1224136" cy="864096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Tvar L 16"/>
          <p:cNvSpPr/>
          <p:nvPr/>
        </p:nvSpPr>
        <p:spPr>
          <a:xfrm>
            <a:off x="5004048" y="5733256"/>
            <a:ext cx="914400" cy="914400"/>
          </a:xfrm>
          <a:prstGeom prst="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54770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Hranoly.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Kolmý hranol                                          Kosý hranol</a:t>
            </a:r>
            <a:endParaRPr lang="cs-CZ" dirty="0"/>
          </a:p>
        </p:txBody>
      </p:sp>
      <p:sp>
        <p:nvSpPr>
          <p:cNvPr id="4" name="Krychle 3"/>
          <p:cNvSpPr/>
          <p:nvPr/>
        </p:nvSpPr>
        <p:spPr>
          <a:xfrm>
            <a:off x="1187624" y="2492896"/>
            <a:ext cx="1008112" cy="1656184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osoúhelník 5"/>
          <p:cNvSpPr/>
          <p:nvPr/>
        </p:nvSpPr>
        <p:spPr>
          <a:xfrm>
            <a:off x="6492520" y="3933056"/>
            <a:ext cx="1296144" cy="648072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060848"/>
            <a:ext cx="1328737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7"/>
          <p:cNvCxnSpPr/>
          <p:nvPr/>
        </p:nvCxnSpPr>
        <p:spPr>
          <a:xfrm flipH="1">
            <a:off x="7668344" y="2743473"/>
            <a:ext cx="936104" cy="18376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7788664" y="2060848"/>
            <a:ext cx="992394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6660232" y="2060848"/>
            <a:ext cx="936104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6492520" y="2743473"/>
            <a:ext cx="959800" cy="18376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467544" y="4257092"/>
            <a:ext cx="48965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Kolmým hranolem nazýváme těleso, které má dvě shodné rovnoběžné podstavy tvaru mnohoúhelníku. Jeho boční stěny mají tvar obdélníku nebo čtverce </a:t>
            </a:r>
            <a:r>
              <a:rPr lang="cs-CZ" sz="2400" dirty="0" smtClean="0"/>
              <a:t>           a </a:t>
            </a:r>
            <a:r>
              <a:rPr lang="cs-CZ" sz="2400" dirty="0" smtClean="0"/>
              <a:t>jsou kolmé k podstavám.</a:t>
            </a:r>
            <a:endParaRPr lang="cs-CZ" sz="2400" dirty="0"/>
          </a:p>
        </p:txBody>
      </p:sp>
      <p:sp>
        <p:nvSpPr>
          <p:cNvPr id="20" name="Oválný popisek 19"/>
          <p:cNvSpPr/>
          <p:nvPr/>
        </p:nvSpPr>
        <p:spPr>
          <a:xfrm>
            <a:off x="5426245" y="4988646"/>
            <a:ext cx="2858616" cy="154875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Zaměříme se na kolmé hranoly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57352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Náčrtek hranolu.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1/ zakreslíme podstavu.</a:t>
            </a:r>
          </a:p>
          <a:p>
            <a:r>
              <a:rPr lang="cs-CZ" dirty="0" smtClean="0"/>
              <a:t>2/ Pod úhlem 45˚ zakreslíme boční hrany zkrácené na polovinu. </a:t>
            </a:r>
          </a:p>
          <a:p>
            <a:r>
              <a:rPr lang="cs-CZ" dirty="0" smtClean="0"/>
              <a:t>3/ zakreslíme </a:t>
            </a:r>
            <a:r>
              <a:rPr lang="cs-CZ" dirty="0" smtClean="0"/>
              <a:t>horní = </a:t>
            </a:r>
            <a:r>
              <a:rPr lang="cs-CZ" dirty="0" smtClean="0"/>
              <a:t>zadní podstavu.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971600" y="4869160"/>
            <a:ext cx="1080120" cy="93610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149080"/>
            <a:ext cx="1109663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 flipV="1">
            <a:off x="2051720" y="5106343"/>
            <a:ext cx="1109663" cy="69892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1660" y="4149080"/>
            <a:ext cx="1133475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004" y="5067077"/>
            <a:ext cx="1133475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ový popisek 6"/>
          <p:cNvSpPr/>
          <p:nvPr/>
        </p:nvSpPr>
        <p:spPr>
          <a:xfrm>
            <a:off x="4139952" y="4230464"/>
            <a:ext cx="3312368" cy="129614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Jak pojmenujeme tento hranol?</a:t>
            </a:r>
            <a:endParaRPr lang="cs-CZ" sz="2400" dirty="0"/>
          </a:p>
        </p:txBody>
      </p:sp>
      <p:sp>
        <p:nvSpPr>
          <p:cNvPr id="8" name="Obdélníkový popisek 7"/>
          <p:cNvSpPr/>
          <p:nvPr/>
        </p:nvSpPr>
        <p:spPr>
          <a:xfrm>
            <a:off x="5076056" y="5949280"/>
            <a:ext cx="3528392" cy="72008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Pravidelný trojboký hranol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231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 hranolu.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Připomeňte si vzorce pro výpočet objemu krychle a kvádru.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40968"/>
            <a:ext cx="1377950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157192"/>
            <a:ext cx="25304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067944" y="3573016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V= </a:t>
            </a:r>
            <a:r>
              <a:rPr lang="cs-CZ" sz="2400" dirty="0" err="1" smtClean="0">
                <a:solidFill>
                  <a:srgbClr val="FF0000"/>
                </a:solidFill>
              </a:rPr>
              <a:t>a.a.a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83968" y="5350569"/>
            <a:ext cx="1321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V= </a:t>
            </a:r>
            <a:r>
              <a:rPr lang="cs-CZ" sz="2400" dirty="0" err="1" smtClean="0">
                <a:solidFill>
                  <a:srgbClr val="FF0000"/>
                </a:solidFill>
              </a:rPr>
              <a:t>a.b.c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463988" y="3515816"/>
            <a:ext cx="648072" cy="5760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662797" y="5350569"/>
            <a:ext cx="563538" cy="46166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4463988" y="3068960"/>
            <a:ext cx="828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</a:t>
            </a:r>
            <a:r>
              <a:rPr lang="cs-CZ" sz="2400" baseline="-25000" dirty="0" smtClean="0"/>
              <a:t>po</a:t>
            </a:r>
            <a:endParaRPr lang="cs-CZ" sz="2400" baseline="-25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88024" y="4941168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S</a:t>
            </a:r>
            <a:r>
              <a:rPr lang="cs-CZ" sz="2400" baseline="-25000" dirty="0" err="1" smtClean="0"/>
              <a:t>po</a:t>
            </a:r>
            <a:endParaRPr lang="cs-CZ" sz="2400" baseline="-25000" dirty="0"/>
          </a:p>
        </p:txBody>
      </p:sp>
    </p:spTree>
    <p:extLst>
      <p:ext uri="{BB962C8B-B14F-4D97-AF65-F5344CB8AC3E}">
        <p14:creationId xmlns:p14="http://schemas.microsoft.com/office/powerpoint/2010/main" xmlns="" val="22855612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 hranolu.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6000" dirty="0" smtClean="0"/>
          </a:p>
          <a:p>
            <a:r>
              <a:rPr lang="cs-CZ" sz="6000" dirty="0" smtClean="0"/>
              <a:t> </a:t>
            </a:r>
            <a:r>
              <a:rPr lang="cs-CZ" sz="6000" dirty="0" smtClean="0">
                <a:solidFill>
                  <a:srgbClr val="FF0000"/>
                </a:solidFill>
              </a:rPr>
              <a:t>V= </a:t>
            </a:r>
            <a:r>
              <a:rPr lang="cs-CZ" sz="6000" dirty="0" err="1" smtClean="0">
                <a:solidFill>
                  <a:srgbClr val="FF0000"/>
                </a:solidFill>
              </a:rPr>
              <a:t>S</a:t>
            </a:r>
            <a:r>
              <a:rPr lang="cs-CZ" sz="6000" baseline="-25000" dirty="0" err="1" smtClean="0">
                <a:solidFill>
                  <a:srgbClr val="FF0000"/>
                </a:solidFill>
              </a:rPr>
              <a:t>po</a:t>
            </a:r>
            <a:r>
              <a:rPr lang="cs-CZ" sz="6000" dirty="0" smtClean="0">
                <a:solidFill>
                  <a:srgbClr val="FF0000"/>
                </a:solidFill>
              </a:rPr>
              <a:t>. v</a:t>
            </a:r>
          </a:p>
          <a:p>
            <a:endParaRPr lang="cs-CZ" sz="2800" dirty="0">
              <a:solidFill>
                <a:srgbClr val="FF0000"/>
              </a:solidFill>
            </a:endParaRPr>
          </a:p>
          <a:p>
            <a:endParaRPr lang="cs-CZ" sz="2800" dirty="0" smtClean="0">
              <a:solidFill>
                <a:srgbClr val="FF0000"/>
              </a:solidFill>
            </a:endParaRPr>
          </a:p>
          <a:p>
            <a:r>
              <a:rPr lang="cs-CZ" sz="2800" dirty="0" err="1" smtClean="0">
                <a:solidFill>
                  <a:schemeClr val="tx2"/>
                </a:solidFill>
              </a:rPr>
              <a:t>S</a:t>
            </a:r>
            <a:r>
              <a:rPr lang="cs-CZ" sz="2800" baseline="-25000" dirty="0" err="1" smtClean="0">
                <a:solidFill>
                  <a:schemeClr val="tx2"/>
                </a:solidFill>
              </a:rPr>
              <a:t>po</a:t>
            </a:r>
            <a:r>
              <a:rPr lang="cs-CZ" sz="2800" dirty="0" smtClean="0">
                <a:solidFill>
                  <a:schemeClr val="tx2"/>
                </a:solidFill>
              </a:rPr>
              <a:t>… obsah podstavy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v.... výška tělesa</a:t>
            </a:r>
            <a:endParaRPr lang="cs-CZ" sz="2800" dirty="0">
              <a:solidFill>
                <a:schemeClr val="tx2"/>
              </a:solidFill>
            </a:endParaRPr>
          </a:p>
          <a:p>
            <a:endParaRPr lang="cs-CZ" sz="6000" dirty="0" smtClean="0"/>
          </a:p>
          <a:p>
            <a:endParaRPr lang="cs-CZ" sz="6000" dirty="0"/>
          </a:p>
          <a:p>
            <a:endParaRPr lang="cs-CZ" sz="6000" dirty="0" smtClean="0"/>
          </a:p>
          <a:p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12222503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Připomeňte si vzorce </a:t>
            </a:r>
            <a:r>
              <a:rPr lang="cs-CZ" dirty="0" smtClean="0"/>
              <a:t>                pro </a:t>
            </a:r>
            <a:r>
              <a:rPr lang="cs-CZ" dirty="0" smtClean="0"/>
              <a:t>obsahy n- úhelníků.: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59632" y="2060848"/>
            <a:ext cx="93610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131840" y="2204864"/>
            <a:ext cx="216024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6660232" y="2204864"/>
            <a:ext cx="1080120" cy="10801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Pravoúhlý trojúhelník 6"/>
          <p:cNvSpPr/>
          <p:nvPr/>
        </p:nvSpPr>
        <p:spPr>
          <a:xfrm>
            <a:off x="1115616" y="3501008"/>
            <a:ext cx="1080120" cy="108012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Pravidelný pětiúhelník 7"/>
          <p:cNvSpPr/>
          <p:nvPr/>
        </p:nvSpPr>
        <p:spPr>
          <a:xfrm>
            <a:off x="4806026" y="3662536"/>
            <a:ext cx="1440160" cy="1296144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6660232" y="4041068"/>
            <a:ext cx="1656184" cy="1548172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Lichoběžník 9"/>
          <p:cNvSpPr/>
          <p:nvPr/>
        </p:nvSpPr>
        <p:spPr>
          <a:xfrm>
            <a:off x="1907704" y="5301208"/>
            <a:ext cx="1224136" cy="864096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1" name="Obdélníkový popisek 10"/>
          <p:cNvSpPr/>
          <p:nvPr/>
        </p:nvSpPr>
        <p:spPr>
          <a:xfrm>
            <a:off x="5079882" y="5166456"/>
            <a:ext cx="2682298" cy="1412776"/>
          </a:xfrm>
          <a:prstGeom prst="wedge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prstClr val="black"/>
                </a:solidFill>
              </a:rPr>
              <a:t>Vzorce neznáme</a:t>
            </a:r>
            <a:r>
              <a:rPr lang="cs-CZ" sz="2000" dirty="0" smtClean="0">
                <a:solidFill>
                  <a:prstClr val="black"/>
                </a:solidFill>
              </a:rPr>
              <a:t>. Později </a:t>
            </a:r>
            <a:r>
              <a:rPr lang="cs-CZ" sz="2000" dirty="0" smtClean="0">
                <a:solidFill>
                  <a:prstClr val="black"/>
                </a:solidFill>
              </a:rPr>
              <a:t>se budeme učit, jak vypočítat obsah.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1695736" y="2064544"/>
            <a:ext cx="1188132" cy="720080"/>
          </a:xfrm>
          <a:prstGeom prst="wedgeRound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prstClr val="black"/>
                </a:solidFill>
              </a:rPr>
              <a:t>S= </a:t>
            </a:r>
            <a:r>
              <a:rPr lang="cs-CZ" sz="2400" dirty="0" err="1">
                <a:solidFill>
                  <a:prstClr val="black"/>
                </a:solidFill>
              </a:rPr>
              <a:t>a.a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4211960" y="1799940"/>
            <a:ext cx="1188132" cy="720080"/>
          </a:xfrm>
          <a:prstGeom prst="wedgeRound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prstClr val="black"/>
                </a:solidFill>
              </a:rPr>
              <a:t>S= </a:t>
            </a:r>
            <a:r>
              <a:rPr lang="cs-CZ" sz="2400" dirty="0" err="1">
                <a:solidFill>
                  <a:prstClr val="black"/>
                </a:solidFill>
              </a:rPr>
              <a:t>a.b</a:t>
            </a:r>
            <a:endParaRPr lang="cs-CZ" sz="2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Zaoblený obdélníkový popisek 13"/>
              <p:cNvSpPr/>
              <p:nvPr/>
            </p:nvSpPr>
            <p:spPr>
              <a:xfrm>
                <a:off x="7488324" y="1799940"/>
                <a:ext cx="1260140" cy="944984"/>
              </a:xfrm>
              <a:prstGeom prst="wedgeRoundRectCallou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solidFill>
                      <a:prstClr val="black"/>
                    </a:solidFill>
                  </a:rPr>
                  <a:t>S=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𝑎</m:t>
                        </m:r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𝑤</m:t>
                        </m:r>
                      </m:num>
                      <m:den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4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14" name="Zaoblený obdélníkový popise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324" y="1799940"/>
                <a:ext cx="1260140" cy="944984"/>
              </a:xfrm>
              <a:prstGeom prst="wedgeRoundRectCallou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Zaoblený obdélníkový popisek 14"/>
              <p:cNvSpPr/>
              <p:nvPr/>
            </p:nvSpPr>
            <p:spPr>
              <a:xfrm>
                <a:off x="1655676" y="3284984"/>
                <a:ext cx="1228192" cy="936104"/>
              </a:xfrm>
              <a:prstGeom prst="wedgeRoundRectCallou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solidFill>
                      <a:prstClr val="black"/>
                    </a:solidFill>
                  </a:rPr>
                  <a:t>S=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𝑎</m:t>
                        </m:r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4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15" name="Zaoblený obdélníkový popise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5676" y="3284984"/>
                <a:ext cx="1228192" cy="936104"/>
              </a:xfrm>
              <a:prstGeom prst="wedgeRoundRectCallou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Zaoblený obdélníkový popisek 15"/>
              <p:cNvSpPr/>
              <p:nvPr/>
            </p:nvSpPr>
            <p:spPr>
              <a:xfrm>
                <a:off x="2528944" y="4815154"/>
                <a:ext cx="1800200" cy="1008112"/>
              </a:xfrm>
              <a:prstGeom prst="wedgeRoundRectCallou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solidFill>
                      <a:prstClr val="black"/>
                    </a:solidFill>
                  </a:rPr>
                  <a:t>S=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cs-CZ" sz="24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𝑎</m:t>
                            </m:r>
                            <m:r>
                              <a:rPr lang="cs-CZ" sz="24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cs-CZ" sz="2400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𝑐</m:t>
                            </m:r>
                          </m:e>
                        </m:d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𝑤</m:t>
                        </m:r>
                      </m:num>
                      <m:den>
                        <m:r>
                          <a:rPr lang="cs-CZ" sz="24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4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16" name="Zaoblený obdélníkový popise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8944" y="4815154"/>
                <a:ext cx="1800200" cy="1008112"/>
              </a:xfrm>
              <a:prstGeom prst="wedgeRoundRectCallou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755576" y="6309320"/>
            <a:ext cx="1265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w… výška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54770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Příklad.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cs-CZ" dirty="0" smtClean="0"/>
                  <a:t>Hranol  o výšce 10 cm má podstavu tvaru pravoúhlého trojúhelníku s odvěsnami 3cm a 4 cm. Vypočtěte jeho objem.</a:t>
                </a:r>
              </a:p>
              <a:p>
                <a:r>
                  <a:rPr lang="cs-CZ" dirty="0" smtClean="0"/>
                  <a:t>Řešení:</a:t>
                </a:r>
              </a:p>
              <a:p>
                <a:r>
                  <a:rPr lang="cs-CZ" dirty="0">
                    <a:solidFill>
                      <a:srgbClr val="FF0000"/>
                    </a:solidFill>
                  </a:rPr>
                  <a:t>V= </a:t>
                </a:r>
                <a:r>
                  <a:rPr lang="cs-CZ" dirty="0" err="1">
                    <a:solidFill>
                      <a:srgbClr val="FF0000"/>
                    </a:solidFill>
                  </a:rPr>
                  <a:t>S</a:t>
                </a:r>
                <a:r>
                  <a:rPr lang="cs-CZ" baseline="-25000" dirty="0" err="1">
                    <a:solidFill>
                      <a:srgbClr val="FF0000"/>
                    </a:solidFill>
                  </a:rPr>
                  <a:t>po</a:t>
                </a:r>
                <a:r>
                  <a:rPr lang="cs-CZ" dirty="0">
                    <a:solidFill>
                      <a:srgbClr val="FF0000"/>
                    </a:solidFill>
                  </a:rPr>
                  <a:t>.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v</a:t>
                </a:r>
              </a:p>
              <a:p>
                <a:endParaRPr lang="cs-CZ" dirty="0" smtClean="0">
                  <a:solidFill>
                    <a:srgbClr val="FF0000"/>
                  </a:solidFill>
                </a:endParaRPr>
              </a:p>
              <a:p>
                <a:r>
                  <a:rPr lang="cs-CZ" dirty="0" smtClean="0">
                    <a:solidFill>
                      <a:schemeClr val="accent1"/>
                    </a:solidFill>
                  </a:rPr>
                  <a:t>Podstavou je pravoúhlý trojúhelník. </a:t>
                </a:r>
                <a:r>
                  <a:rPr lang="cs-CZ" dirty="0" err="1" smtClean="0">
                    <a:solidFill>
                      <a:schemeClr val="accent1"/>
                    </a:solidFill>
                  </a:rPr>
                  <a:t>S</a:t>
                </a:r>
                <a:r>
                  <a:rPr lang="cs-CZ" baseline="-25000" dirty="0" err="1" smtClean="0">
                    <a:solidFill>
                      <a:schemeClr val="accent1"/>
                    </a:solidFill>
                  </a:rPr>
                  <a:t>po</a:t>
                </a:r>
                <a:r>
                  <a:rPr lang="cs-CZ" dirty="0" smtClean="0">
                    <a:solidFill>
                      <a:schemeClr val="accent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>
                  <a:solidFill>
                    <a:srgbClr val="FF0000"/>
                  </a:solidFill>
                </a:endParaRPr>
              </a:p>
              <a:p>
                <a:r>
                  <a:rPr lang="cs-CZ" dirty="0" smtClean="0"/>
                  <a:t>V=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3.4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 . 10</a:t>
                </a:r>
              </a:p>
              <a:p>
                <a:r>
                  <a:rPr lang="cs-CZ" dirty="0" smtClean="0"/>
                  <a:t>V= 60</a:t>
                </a:r>
              </a:p>
              <a:p>
                <a:r>
                  <a:rPr lang="cs-CZ" u="sng" dirty="0" smtClean="0">
                    <a:solidFill>
                      <a:srgbClr val="FF0000"/>
                    </a:solidFill>
                  </a:rPr>
                  <a:t>V= 60 cm </a:t>
                </a:r>
                <a:r>
                  <a:rPr lang="cs-CZ" u="sng" baseline="30000" dirty="0" smtClean="0">
                    <a:solidFill>
                      <a:srgbClr val="FF0000"/>
                    </a:solidFill>
                  </a:rPr>
                  <a:t>3</a:t>
                </a: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963" t="-18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ravoúhlý trojúhelník 3"/>
          <p:cNvSpPr/>
          <p:nvPr/>
        </p:nvSpPr>
        <p:spPr>
          <a:xfrm>
            <a:off x="4860032" y="2852936"/>
            <a:ext cx="648072" cy="93610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0636" y="2367954"/>
            <a:ext cx="6826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 flipV="1">
            <a:off x="5508104" y="3337917"/>
            <a:ext cx="745157" cy="4511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4" idx="0"/>
          </p:cNvCxnSpPr>
          <p:nvPr/>
        </p:nvCxnSpPr>
        <p:spPr>
          <a:xfrm flipV="1">
            <a:off x="4860032" y="2367954"/>
            <a:ext cx="710604" cy="484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4860032" y="3320988"/>
            <a:ext cx="710604" cy="4680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146596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Vypočtěte objem hranolu o výšce 5 cm </a:t>
            </a:r>
            <a:r>
              <a:rPr lang="cs-CZ" dirty="0" smtClean="0"/>
              <a:t>                                s </a:t>
            </a:r>
            <a:r>
              <a:rPr lang="cs-CZ" dirty="0" smtClean="0"/>
              <a:t>podstavou ve tvaru pravoúhlého lichoběžníku .</a:t>
            </a:r>
            <a:endParaRPr lang="cs-CZ" dirty="0"/>
          </a:p>
        </p:txBody>
      </p:sp>
      <p:sp>
        <p:nvSpPr>
          <p:cNvPr id="4" name="Pravoúhlý trojúhelník 3"/>
          <p:cNvSpPr/>
          <p:nvPr/>
        </p:nvSpPr>
        <p:spPr>
          <a:xfrm>
            <a:off x="3275856" y="3573016"/>
            <a:ext cx="720080" cy="864096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627784" y="3573016"/>
            <a:ext cx="64807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78796" y="2676077"/>
            <a:ext cx="755650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9661" y="2676079"/>
            <a:ext cx="676275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6"/>
          <p:cNvCxnSpPr>
            <a:stCxn id="4" idx="4"/>
          </p:cNvCxnSpPr>
          <p:nvPr/>
        </p:nvCxnSpPr>
        <p:spPr>
          <a:xfrm flipV="1">
            <a:off x="3995936" y="3573014"/>
            <a:ext cx="738510" cy="864098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3275856" y="2676079"/>
            <a:ext cx="702940" cy="896935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627784" y="2676079"/>
            <a:ext cx="691877" cy="896935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951820" y="4437112"/>
            <a:ext cx="828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6cm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79712" y="378904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4cm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27784" y="3597978"/>
            <a:ext cx="738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3cm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365191" y="4005064"/>
            <a:ext cx="854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5cm</a:t>
            </a:r>
            <a:endParaRPr lang="cs-CZ" dirty="0"/>
          </a:p>
        </p:txBody>
      </p:sp>
      <p:sp>
        <p:nvSpPr>
          <p:cNvPr id="16" name="Obdélníkový popisek 15"/>
          <p:cNvSpPr/>
          <p:nvPr/>
        </p:nvSpPr>
        <p:spPr>
          <a:xfrm>
            <a:off x="4356621" y="5013176"/>
            <a:ext cx="3383731" cy="1368152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V=90 cm </a:t>
            </a:r>
            <a:r>
              <a:rPr lang="cs-CZ" sz="2400" baseline="30000" dirty="0" smtClean="0"/>
              <a:t>3</a:t>
            </a:r>
            <a:endParaRPr lang="cs-CZ" sz="2400" baseline="30000" dirty="0"/>
          </a:p>
        </p:txBody>
      </p:sp>
    </p:spTree>
    <p:extLst>
      <p:ext uri="{BB962C8B-B14F-4D97-AF65-F5344CB8AC3E}">
        <p14:creationId xmlns:p14="http://schemas.microsoft.com/office/powerpoint/2010/main" xmlns="" val="41997400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hranolu.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Připomeňte si vzorce pro výpočet povrchu krychle a kvádru.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40968"/>
            <a:ext cx="1377950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157192"/>
            <a:ext cx="25304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067944" y="3573016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S</a:t>
            </a:r>
            <a:r>
              <a:rPr lang="cs-CZ" sz="2400" dirty="0" smtClean="0">
                <a:solidFill>
                  <a:srgbClr val="FF0000"/>
                </a:solidFill>
              </a:rPr>
              <a:t>= </a:t>
            </a:r>
            <a:r>
              <a:rPr lang="cs-CZ" sz="2400" dirty="0">
                <a:solidFill>
                  <a:srgbClr val="FF0000"/>
                </a:solidFill>
              </a:rPr>
              <a:t>6</a:t>
            </a:r>
            <a:r>
              <a:rPr lang="cs-CZ" sz="2400" dirty="0" smtClean="0">
                <a:solidFill>
                  <a:srgbClr val="FF0000"/>
                </a:solidFill>
              </a:rPr>
              <a:t>.a.a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83968" y="5350569"/>
            <a:ext cx="2808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S</a:t>
            </a:r>
            <a:r>
              <a:rPr lang="cs-CZ" sz="2400" dirty="0" smtClean="0">
                <a:solidFill>
                  <a:srgbClr val="FF0000"/>
                </a:solidFill>
              </a:rPr>
              <a:t>= 2.(</a:t>
            </a:r>
            <a:r>
              <a:rPr lang="cs-CZ" sz="2400" dirty="0" smtClean="0">
                <a:solidFill>
                  <a:srgbClr val="FF0000"/>
                </a:solidFill>
              </a:rPr>
              <a:t>a.b+a.c+</a:t>
            </a:r>
            <a:r>
              <a:rPr lang="cs-CZ" sz="2400" dirty="0" err="1" smtClean="0">
                <a:solidFill>
                  <a:srgbClr val="FF0000"/>
                </a:solidFill>
              </a:rPr>
              <a:t>b.c</a:t>
            </a:r>
            <a:r>
              <a:rPr lang="cs-CZ" sz="2400" dirty="0" smtClean="0">
                <a:solidFill>
                  <a:srgbClr val="FF0000"/>
                </a:solidFill>
              </a:rPr>
              <a:t>)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94559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hranolu.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Povrch hranolu vypočítáme podle vzorce:</a:t>
            </a:r>
          </a:p>
          <a:p>
            <a:r>
              <a:rPr lang="cs-CZ" sz="6000" dirty="0" smtClean="0">
                <a:solidFill>
                  <a:srgbClr val="FF0000"/>
                </a:solidFill>
              </a:rPr>
              <a:t>S = 2.S</a:t>
            </a:r>
            <a:r>
              <a:rPr lang="cs-CZ" sz="6000" baseline="-25000" dirty="0" smtClean="0">
                <a:solidFill>
                  <a:srgbClr val="FF0000"/>
                </a:solidFill>
              </a:rPr>
              <a:t>po</a:t>
            </a:r>
            <a:r>
              <a:rPr lang="cs-CZ" sz="6000" dirty="0" smtClean="0">
                <a:solidFill>
                  <a:srgbClr val="FF0000"/>
                </a:solidFill>
              </a:rPr>
              <a:t> + </a:t>
            </a:r>
            <a:r>
              <a:rPr lang="cs-CZ" sz="6000" dirty="0" err="1" smtClean="0">
                <a:solidFill>
                  <a:srgbClr val="FF0000"/>
                </a:solidFill>
              </a:rPr>
              <a:t>S</a:t>
            </a:r>
            <a:r>
              <a:rPr lang="cs-CZ" sz="6000" baseline="-25000" dirty="0" err="1" smtClean="0">
                <a:solidFill>
                  <a:srgbClr val="FF0000"/>
                </a:solidFill>
              </a:rPr>
              <a:t>pl</a:t>
            </a:r>
            <a:endParaRPr lang="cs-CZ" sz="6000" baseline="-25000" dirty="0" smtClean="0">
              <a:solidFill>
                <a:srgbClr val="FF0000"/>
              </a:solidFill>
            </a:endParaRPr>
          </a:p>
          <a:p>
            <a:endParaRPr lang="cs-CZ" sz="6000" baseline="-25000" dirty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chemeClr val="accent1"/>
                </a:solidFill>
              </a:rPr>
              <a:t>S</a:t>
            </a:r>
            <a:r>
              <a:rPr lang="cs-CZ" baseline="-25000" dirty="0" err="1" smtClean="0">
                <a:solidFill>
                  <a:schemeClr val="accent1"/>
                </a:solidFill>
              </a:rPr>
              <a:t>po</a:t>
            </a:r>
            <a:r>
              <a:rPr lang="cs-CZ" dirty="0" smtClean="0">
                <a:solidFill>
                  <a:schemeClr val="accent1"/>
                </a:solidFill>
              </a:rPr>
              <a:t>…. Obsah podstavy</a:t>
            </a:r>
          </a:p>
          <a:p>
            <a:r>
              <a:rPr lang="cs-CZ" dirty="0" err="1" smtClean="0">
                <a:solidFill>
                  <a:schemeClr val="accent1"/>
                </a:solidFill>
              </a:rPr>
              <a:t>S</a:t>
            </a:r>
            <a:r>
              <a:rPr lang="cs-CZ" baseline="-25000" dirty="0" err="1" smtClean="0">
                <a:solidFill>
                  <a:schemeClr val="accent1"/>
                </a:solidFill>
              </a:rPr>
              <a:t>pl</a:t>
            </a:r>
            <a:r>
              <a:rPr lang="cs-CZ" dirty="0" smtClean="0">
                <a:solidFill>
                  <a:schemeClr val="accent1"/>
                </a:solidFill>
              </a:rPr>
              <a:t>…. Obsah pláště. Plášť tvoří obdélník . Jedna strana tohoto obdélníku je obvod podstavy, druhá strana výška hranolu.</a:t>
            </a:r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44223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Příklad.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cs-CZ" dirty="0" smtClean="0"/>
                  <a:t>Hranol  o výšce 10 cm má podstavu tvaru pravoúhlého trojúhelníku s odvěsnami 3cm a 4 cm a přeponou 5cm. </a:t>
                </a:r>
              </a:p>
              <a:p>
                <a:r>
                  <a:rPr lang="cs-CZ" dirty="0"/>
                  <a:t>Vypočtěte jeho </a:t>
                </a:r>
                <a:r>
                  <a:rPr lang="cs-CZ" dirty="0" smtClean="0"/>
                  <a:t>povrch.</a:t>
                </a:r>
              </a:p>
              <a:p>
                <a:r>
                  <a:rPr lang="cs-CZ" dirty="0" smtClean="0"/>
                  <a:t>Řešení:</a:t>
                </a:r>
              </a:p>
              <a:p>
                <a:r>
                  <a:rPr lang="cs-CZ" dirty="0" smtClean="0">
                    <a:solidFill>
                      <a:srgbClr val="FF0000"/>
                    </a:solidFill>
                  </a:rPr>
                  <a:t>S=2. </a:t>
                </a:r>
                <a:r>
                  <a:rPr lang="cs-CZ" dirty="0" err="1" smtClean="0">
                    <a:solidFill>
                      <a:srgbClr val="FF0000"/>
                    </a:solidFill>
                  </a:rPr>
                  <a:t>S</a:t>
                </a:r>
                <a:r>
                  <a:rPr lang="cs-CZ" baseline="-25000" dirty="0" err="1" smtClean="0">
                    <a:solidFill>
                      <a:srgbClr val="FF0000"/>
                    </a:solidFill>
                  </a:rPr>
                  <a:t>po</a:t>
                </a:r>
                <a:r>
                  <a:rPr lang="cs-CZ" dirty="0">
                    <a:solidFill>
                      <a:srgbClr val="FF0000"/>
                    </a:solidFill>
                  </a:rPr>
                  <a:t> </a:t>
                </a:r>
                <a:r>
                  <a:rPr lang="hu-HU" dirty="0" smtClean="0">
                    <a:solidFill>
                      <a:srgbClr val="FF0000"/>
                    </a:solidFill>
                    <a:latin typeface="Calibri"/>
                  </a:rPr>
                  <a:t>+ S</a:t>
                </a:r>
                <a:r>
                  <a:rPr lang="hu-HU" baseline="-25000" dirty="0" smtClean="0">
                    <a:solidFill>
                      <a:srgbClr val="FF0000"/>
                    </a:solidFill>
                    <a:latin typeface="Calibri"/>
                  </a:rPr>
                  <a:t>pl</a:t>
                </a:r>
              </a:p>
              <a:p>
                <a:endParaRPr lang="cs-CZ" baseline="-250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accent1"/>
                    </a:solidFill>
                  </a:rPr>
                  <a:t>Podstavou je pravoúhlý trojúhelník. </a:t>
                </a:r>
                <a:r>
                  <a:rPr lang="cs-CZ" dirty="0" err="1" smtClean="0">
                    <a:solidFill>
                      <a:schemeClr val="accent1"/>
                    </a:solidFill>
                  </a:rPr>
                  <a:t>S</a:t>
                </a:r>
                <a:r>
                  <a:rPr lang="cs-CZ" baseline="-25000" dirty="0" err="1" smtClean="0">
                    <a:solidFill>
                      <a:schemeClr val="accent1"/>
                    </a:solidFill>
                  </a:rPr>
                  <a:t>po</a:t>
                </a:r>
                <a:r>
                  <a:rPr lang="cs-CZ" dirty="0" smtClean="0">
                    <a:solidFill>
                      <a:schemeClr val="accent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accent1"/>
                    </a:solidFill>
                  </a:rPr>
                  <a:t>Obvod podstavy o= </a:t>
                </a:r>
                <a:r>
                  <a:rPr lang="cs-CZ" dirty="0" err="1" smtClean="0">
                    <a:solidFill>
                      <a:schemeClr val="accent1"/>
                    </a:solidFill>
                  </a:rPr>
                  <a:t>a+b+c</a:t>
                </a:r>
                <a:endParaRPr lang="cs-CZ" dirty="0" smtClean="0">
                  <a:solidFill>
                    <a:schemeClr val="accent1"/>
                  </a:solidFill>
                </a:endParaRP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accent1"/>
                    </a:solidFill>
                  </a:rPr>
                  <a:t>S=2.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3.4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accent1"/>
                    </a:solidFill>
                  </a:rPr>
                  <a:t> + (3+4+5).10</a:t>
                </a:r>
                <a:endParaRPr lang="cs-CZ" dirty="0">
                  <a:solidFill>
                    <a:schemeClr val="accent1"/>
                  </a:solidFill>
                </a:endParaRPr>
              </a:p>
              <a:p>
                <a:pPr marL="0" indent="0">
                  <a:buNone/>
                </a:pPr>
                <a:r>
                  <a:rPr lang="cs-CZ" u="sng" dirty="0" smtClean="0">
                    <a:solidFill>
                      <a:srgbClr val="FF0000"/>
                    </a:solidFill>
                  </a:rPr>
                  <a:t>S= 132 cm </a:t>
                </a:r>
                <a:r>
                  <a:rPr lang="cs-CZ" u="sng" baseline="30000" dirty="0">
                    <a:solidFill>
                      <a:srgbClr val="FF0000"/>
                    </a:solidFill>
                  </a:rPr>
                  <a:t>2</a:t>
                </a:r>
                <a:endParaRPr lang="cs-CZ" u="sng" baseline="30000" dirty="0" smtClean="0">
                  <a:solidFill>
                    <a:srgbClr val="FF0000"/>
                  </a:solidFill>
                </a:endParaRP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111" t="-1887" b="-2561"/>
                </a:stretch>
              </a:blipFill>
            </p:spPr>
            <p:txBody>
              <a:bodyPr/>
              <a:lstStyle/>
              <a:p>
                <a:r>
                  <a:rPr lang="cs-CZ" dirty="0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Pravoúhlý trojúhelník 3"/>
          <p:cNvSpPr/>
          <p:nvPr/>
        </p:nvSpPr>
        <p:spPr>
          <a:xfrm>
            <a:off x="4860032" y="2852936"/>
            <a:ext cx="648072" cy="93610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0636" y="2367954"/>
            <a:ext cx="6826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 flipV="1">
            <a:off x="5508104" y="3337917"/>
            <a:ext cx="745157" cy="4511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4" idx="0"/>
          </p:cNvCxnSpPr>
          <p:nvPr/>
        </p:nvCxnSpPr>
        <p:spPr>
          <a:xfrm flipV="1">
            <a:off x="4860032" y="2367954"/>
            <a:ext cx="710604" cy="4849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4860032" y="3320988"/>
            <a:ext cx="710604" cy="4680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493433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bude vypadat síť tohoto </a:t>
            </a:r>
            <a:r>
              <a:rPr lang="cs-CZ" dirty="0" smtClean="0"/>
              <a:t>trojbokého hranolu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Pravoúhlý trojúhelník 3"/>
          <p:cNvSpPr/>
          <p:nvPr/>
        </p:nvSpPr>
        <p:spPr>
          <a:xfrm>
            <a:off x="1403648" y="1992784"/>
            <a:ext cx="864096" cy="129614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1416100" y="5373215"/>
            <a:ext cx="851644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51520" y="3284984"/>
            <a:ext cx="3600400" cy="20882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/>
          <p:nvPr/>
        </p:nvCxnSpPr>
        <p:spPr>
          <a:xfrm>
            <a:off x="1403648" y="3288928"/>
            <a:ext cx="12452" cy="20842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267744" y="328498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2267744" y="3288928"/>
            <a:ext cx="0" cy="208428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39552" y="335699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619672" y="335699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24944" y="3356992"/>
            <a:ext cx="694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810718" y="240464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36936" y="258931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0" y="2060848"/>
            <a:ext cx="9144000" cy="4797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319813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Matematika pro 7. ročník</a:t>
            </a:r>
            <a:r>
              <a:rPr lang="cs-CZ" dirty="0"/>
              <a:t>: </a:t>
            </a:r>
            <a:r>
              <a:rPr lang="cs-CZ" i="1" dirty="0"/>
              <a:t>2.díl</a:t>
            </a:r>
            <a:r>
              <a:rPr lang="cs-CZ" dirty="0"/>
              <a:t>. Praha 2: SPN, 1998. ISBN 80-7233-000-4. </a:t>
            </a:r>
            <a:endParaRPr lang="cs-CZ" dirty="0" smtClean="0"/>
          </a:p>
          <a:p>
            <a:r>
              <a:rPr lang="cs-CZ" dirty="0" smtClean="0"/>
              <a:t>www.microsoft.com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77729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396</Words>
  <Application>Microsoft Office PowerPoint</Application>
  <PresentationFormat>Předvádění na obrazovce (4:3)</PresentationFormat>
  <Paragraphs>86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Pixel</vt:lpstr>
      <vt:lpstr>Exekutivní</vt:lpstr>
      <vt:lpstr>1_Exekutivní</vt:lpstr>
      <vt:lpstr>Snímek 1</vt:lpstr>
      <vt:lpstr>Anotace:</vt:lpstr>
      <vt:lpstr>Hranoly.</vt:lpstr>
      <vt:lpstr>Jaká znáte tělesa?</vt:lpstr>
      <vt:lpstr>Hranol.</vt:lpstr>
      <vt:lpstr>Co může být podstavou hranolu:</vt:lpstr>
      <vt:lpstr>Hranoly.</vt:lpstr>
      <vt:lpstr>Náčrtek hranolu.</vt:lpstr>
      <vt:lpstr>Objem hranolu.</vt:lpstr>
      <vt:lpstr>Objem hranolu.</vt:lpstr>
      <vt:lpstr>Připomeňte si vzorce                 pro obsahy n- úhelníků.:</vt:lpstr>
      <vt:lpstr>Příklad.</vt:lpstr>
      <vt:lpstr>Příklady:</vt:lpstr>
      <vt:lpstr>Povrch hranolu.</vt:lpstr>
      <vt:lpstr>Povrch hranolu.</vt:lpstr>
      <vt:lpstr>Příklad.</vt:lpstr>
      <vt:lpstr>Příklad.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Hranoly.</dc:title>
  <dc:creator>ivana</dc:creator>
  <cp:lastModifiedBy>Dum</cp:lastModifiedBy>
  <cp:revision>15</cp:revision>
  <dcterms:created xsi:type="dcterms:W3CDTF">2012-05-28T17:56:27Z</dcterms:created>
  <dcterms:modified xsi:type="dcterms:W3CDTF">2012-06-23T20:28:12Z</dcterms:modified>
</cp:coreProperties>
</file>