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66" r:id="rId2"/>
    <p:sldId id="257" r:id="rId3"/>
    <p:sldId id="256" r:id="rId4"/>
    <p:sldId id="263" r:id="rId5"/>
    <p:sldId id="262" r:id="rId6"/>
    <p:sldId id="261" r:id="rId7"/>
    <p:sldId id="260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F5FCE-EA01-4A58-8CD2-A7377E27354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A4E827-6514-4871-973B-97CD9D49F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133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154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946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278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948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553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794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452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177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829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81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268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AA5D76-ED96-42C9-8F2F-723428F1B0B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494826-2C51-4577-811A-0890AB0AD8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924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2912016"/>
              </p:ext>
            </p:extLst>
          </p:nvPr>
        </p:nvGraphicFramePr>
        <p:xfrm>
          <a:off x="1665288" y="2414588"/>
          <a:ext cx="5813425" cy="3174652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Dana Motyčková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VY_32_Inovace_3266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Násobení a dělení desetinných čísel deseti a stem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Násobení a dělení desetinných čísel deseti a stem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výklad učiva o násobení a dělení desetinných čísel deseti a stem. Obsahuje úkoly na procvičení daného učiva.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Učí se násobit a dělit desetinná čísla deseti a stem. Používá tyto poznatky při řešení matematických úloh.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1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2322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778" y="404664"/>
            <a:ext cx="8863702" cy="7992888"/>
          </a:xfrm>
          <a:prstGeom prst="rect">
            <a:avLst/>
          </a:prstGeom>
          <a:noFill/>
        </p:spPr>
        <p:txBody>
          <a:bodyPr wrap="square" rtlCol="0">
            <a:prstTxWarp prst="textButtonPour">
              <a:avLst/>
            </a:prstTxWarp>
            <a:spAutoFit/>
          </a:bodyPr>
          <a:lstStyle/>
          <a:p>
            <a:pPr algn="r"/>
            <a:r>
              <a:rPr lang="cs-CZ" sz="3600" b="1" spc="50" dirty="0" smtClean="0">
                <a:ln w="12700" cmpd="sng">
                  <a:solidFill>
                    <a:schemeClr val="tx1"/>
                  </a:solidFill>
                  <a:prstDash val="solid"/>
                </a:ln>
                <a:solidFill>
                  <a:schemeClr val="accent1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Násobení a dělení desetinných čísel</a:t>
            </a:r>
            <a:endParaRPr lang="cs-CZ" sz="3600" b="1" spc="50" dirty="0">
              <a:ln w="12700" cmpd="sng">
                <a:solidFill>
                  <a:schemeClr val="tx1"/>
                </a:solidFill>
                <a:prstDash val="solid"/>
              </a:ln>
              <a:solidFill>
                <a:schemeClr val="accent1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34076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7" name="Picture 3" descr="C:\Users\dmotyckova\AppData\Local\Microsoft\Windows\Temporary Internet Files\Content.IE5\XPBA9A6A\MC9002339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784878"/>
            <a:ext cx="3528391" cy="3575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0264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70928" y="924518"/>
            <a:ext cx="692157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dirty="0"/>
              <a:t>Menší bochník chleba stojí 18,20 Kč. Kolik bude stát 10 takových </a:t>
            </a:r>
            <a:r>
              <a:rPr lang="cs-CZ" dirty="0" smtClean="0"/>
              <a:t>chlebů?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          18,20 . 10 = 182,0</a:t>
            </a:r>
          </a:p>
          <a:p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691680" y="2420889"/>
            <a:ext cx="2160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192027" y="539388"/>
            <a:ext cx="6336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Násobení desetinných čísel deseti a stem </a:t>
            </a:r>
          </a:p>
          <a:p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71600" y="3212976"/>
            <a:ext cx="74674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Sešit stojí 7,50 Kč. Dodávají je v balících po 100 kusech. Kolik stojí balík sešitů?</a:t>
            </a:r>
          </a:p>
          <a:p>
            <a:endParaRPr lang="cs-CZ" dirty="0"/>
          </a:p>
          <a:p>
            <a:r>
              <a:rPr lang="cs-CZ" dirty="0" smtClean="0"/>
              <a:t>          7,50 . 100 = 750,0</a:t>
            </a:r>
          </a:p>
          <a:p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1691680" y="4149080"/>
            <a:ext cx="3240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799692" y="4941167"/>
            <a:ext cx="54546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POZOR</a:t>
            </a:r>
          </a:p>
          <a:p>
            <a:r>
              <a:rPr lang="cs-CZ" dirty="0" smtClean="0"/>
              <a:t>Násobíme-li desetinné číslo </a:t>
            </a:r>
            <a:r>
              <a:rPr lang="cs-CZ" b="1" dirty="0" smtClean="0"/>
              <a:t>deseti,</a:t>
            </a:r>
            <a:r>
              <a:rPr lang="cs-CZ" dirty="0" smtClean="0"/>
              <a:t> posuneme desetinnou čárku o </a:t>
            </a:r>
            <a:r>
              <a:rPr lang="cs-CZ" b="1" dirty="0" smtClean="0"/>
              <a:t>1 místo doprava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Násobíme-li desetinné číslo </a:t>
            </a:r>
            <a:r>
              <a:rPr lang="cs-CZ" b="1" dirty="0" smtClean="0"/>
              <a:t>stem</a:t>
            </a:r>
            <a:r>
              <a:rPr lang="cs-CZ" dirty="0" smtClean="0"/>
              <a:t>, posuneme desetinnou čárku o </a:t>
            </a:r>
            <a:r>
              <a:rPr lang="cs-CZ" b="1" dirty="0" smtClean="0"/>
              <a:t>2 místa doprava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234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21" grpId="0"/>
      <p:bldP spid="28" grpId="0"/>
      <p:bldP spid="28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38955"/>
            <a:ext cx="748883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Vypočítej:</a:t>
            </a:r>
          </a:p>
          <a:p>
            <a:endParaRPr lang="cs-CZ" dirty="0" smtClean="0"/>
          </a:p>
          <a:p>
            <a:r>
              <a:rPr lang="cs-CZ" dirty="0" smtClean="0"/>
              <a:t>3,15 . 10 =</a:t>
            </a:r>
          </a:p>
          <a:p>
            <a:r>
              <a:rPr lang="cs-CZ" dirty="0" smtClean="0"/>
              <a:t>0,65 . 10 =</a:t>
            </a:r>
          </a:p>
          <a:p>
            <a:r>
              <a:rPr lang="cs-CZ" dirty="0" smtClean="0"/>
              <a:t>7,81 . 10 =</a:t>
            </a:r>
          </a:p>
          <a:p>
            <a:r>
              <a:rPr lang="cs-CZ" dirty="0" smtClean="0"/>
              <a:t>9,23 . 10 =</a:t>
            </a:r>
          </a:p>
          <a:p>
            <a:r>
              <a:rPr lang="cs-CZ" dirty="0" smtClean="0"/>
              <a:t>2,5 . 10 =</a:t>
            </a:r>
          </a:p>
          <a:p>
            <a:r>
              <a:rPr lang="cs-CZ" dirty="0" smtClean="0"/>
              <a:t>84,0 . 10 =</a:t>
            </a:r>
          </a:p>
          <a:p>
            <a:r>
              <a:rPr lang="cs-CZ" dirty="0" smtClean="0"/>
              <a:t>0,86 . 10 =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1700808"/>
            <a:ext cx="127631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5,23 . 100 =</a:t>
            </a:r>
          </a:p>
          <a:p>
            <a:r>
              <a:rPr lang="cs-CZ" dirty="0" smtClean="0"/>
              <a:t>0,94 . 100 =</a:t>
            </a:r>
          </a:p>
          <a:p>
            <a:r>
              <a:rPr lang="cs-CZ" dirty="0" smtClean="0"/>
              <a:t>70,4 . 100 =</a:t>
            </a:r>
          </a:p>
          <a:p>
            <a:r>
              <a:rPr lang="cs-CZ" dirty="0" smtClean="0"/>
              <a:t>7,04 . 100 =</a:t>
            </a:r>
          </a:p>
          <a:p>
            <a:r>
              <a:rPr lang="cs-CZ" dirty="0" smtClean="0"/>
              <a:t>42,6 . 100 =</a:t>
            </a:r>
          </a:p>
          <a:p>
            <a:r>
              <a:rPr lang="cs-CZ" dirty="0" smtClean="0"/>
              <a:t>4,60 . 100 =</a:t>
            </a:r>
          </a:p>
          <a:p>
            <a:r>
              <a:rPr lang="cs-CZ" dirty="0" smtClean="0"/>
              <a:t>6,1   . 100 =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4243153"/>
            <a:ext cx="6017822" cy="230832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chyba                  0,68 . 10 = 6.8</a:t>
            </a:r>
            <a:r>
              <a:rPr lang="cs-CZ" dirty="0" smtClean="0"/>
              <a:t>            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správně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správně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chyba                 5,23 . 100 = 523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správně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správně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46466" y="4797151"/>
            <a:ext cx="19853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0,68 . 10 =</a:t>
            </a:r>
            <a:r>
              <a:rPr lang="cs-CZ" dirty="0" smtClean="0"/>
              <a:t>0,068</a:t>
            </a:r>
          </a:p>
          <a:p>
            <a:r>
              <a:rPr lang="cs-CZ" dirty="0"/>
              <a:t>5,7 .10    =57</a:t>
            </a:r>
            <a:r>
              <a:rPr lang="cs-CZ" dirty="0" smtClean="0"/>
              <a:t> </a:t>
            </a:r>
          </a:p>
          <a:p>
            <a:r>
              <a:rPr lang="cs-CZ" dirty="0" smtClean="0"/>
              <a:t>10 . </a:t>
            </a:r>
            <a:r>
              <a:rPr lang="cs-CZ" dirty="0"/>
              <a:t>4,25 = 42,5 </a:t>
            </a:r>
            <a:endParaRPr lang="cs-CZ" dirty="0" smtClean="0"/>
          </a:p>
          <a:p>
            <a:r>
              <a:rPr lang="cs-CZ" dirty="0"/>
              <a:t>5,23 . 100 = </a:t>
            </a:r>
            <a:r>
              <a:rPr lang="cs-CZ" dirty="0" smtClean="0"/>
              <a:t>52,3</a:t>
            </a:r>
          </a:p>
          <a:p>
            <a:r>
              <a:rPr lang="cs-CZ" dirty="0"/>
              <a:t>42,6 .100 =</a:t>
            </a:r>
            <a:r>
              <a:rPr lang="cs-CZ" dirty="0" smtClean="0"/>
              <a:t>4260</a:t>
            </a:r>
          </a:p>
          <a:p>
            <a:r>
              <a:rPr lang="cs-CZ" dirty="0"/>
              <a:t>100 . 7,38 = 738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55576" y="4151530"/>
            <a:ext cx="313750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Vypočítej a najdi chybu</a:t>
            </a:r>
            <a:r>
              <a:rPr lang="cs-CZ" sz="2400" dirty="0" smtClean="0"/>
              <a:t>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7290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9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980728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Dělení desetinných čísel deseti a stem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700808"/>
            <a:ext cx="71287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 deset stejných sešitů platily děti 67 Kč. Kolik stál jeden sešit?</a:t>
            </a:r>
          </a:p>
          <a:p>
            <a:endParaRPr lang="cs-CZ" dirty="0"/>
          </a:p>
          <a:p>
            <a:r>
              <a:rPr lang="cs-CZ" dirty="0" smtClean="0"/>
              <a:t>        67 : 10 = 6,70               Přirozené číslo si napíšeme jako desetinné  67,0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Do školy zakoupili 100 stejných učebnic v celkové ceně 4 850 Kč. Jaká byla cena jedné učebnice?</a:t>
            </a:r>
          </a:p>
          <a:p>
            <a:endParaRPr lang="cs-CZ" dirty="0"/>
          </a:p>
          <a:p>
            <a:r>
              <a:rPr lang="cs-CZ" dirty="0" smtClean="0"/>
              <a:t>        4 850 : 100 = 48,50</a:t>
            </a:r>
          </a:p>
          <a:p>
            <a:endParaRPr lang="cs-CZ" dirty="0"/>
          </a:p>
          <a:p>
            <a:endParaRPr lang="cs-CZ" b="1" dirty="0"/>
          </a:p>
          <a:p>
            <a:endParaRPr lang="cs-CZ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439652" y="2564904"/>
            <a:ext cx="2160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1724962" y="4221088"/>
            <a:ext cx="2520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971600" y="4509120"/>
            <a:ext cx="7128792" cy="212365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 POZOR                           </a:t>
            </a:r>
          </a:p>
          <a:p>
            <a:pPr algn="ctr"/>
            <a:r>
              <a:rPr lang="cs-CZ" sz="2400" dirty="0"/>
              <a:t>Při dělení desetinného čísla  </a:t>
            </a:r>
            <a:r>
              <a:rPr lang="cs-CZ" sz="2400" b="1" dirty="0"/>
              <a:t>deseti </a:t>
            </a:r>
            <a:r>
              <a:rPr lang="cs-CZ" sz="2400" dirty="0"/>
              <a:t>se posune desetinná čárka o </a:t>
            </a:r>
            <a:r>
              <a:rPr lang="cs-CZ" sz="2400" b="1" dirty="0"/>
              <a:t>1 místo doleva.</a:t>
            </a:r>
          </a:p>
          <a:p>
            <a:pPr algn="ctr"/>
            <a:r>
              <a:rPr lang="cs-CZ" sz="2400" dirty="0"/>
              <a:t>Při dělení desetinného čísla </a:t>
            </a:r>
            <a:r>
              <a:rPr lang="cs-CZ" sz="2400" b="1" dirty="0"/>
              <a:t>stem</a:t>
            </a:r>
            <a:r>
              <a:rPr lang="cs-CZ" sz="2400" dirty="0"/>
              <a:t> se posune desetinná čárka o </a:t>
            </a:r>
            <a:r>
              <a:rPr lang="cs-CZ" sz="2400" b="1" dirty="0"/>
              <a:t>2 místa doleva.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89134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2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0393" y="472992"/>
            <a:ext cx="2169399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Vypočítej:</a:t>
            </a:r>
          </a:p>
          <a:p>
            <a:endParaRPr lang="cs-CZ" dirty="0" smtClean="0"/>
          </a:p>
          <a:p>
            <a:r>
              <a:rPr lang="cs-CZ" dirty="0" smtClean="0"/>
              <a:t>23,5 : 10 =</a:t>
            </a:r>
          </a:p>
          <a:p>
            <a:pPr marL="342900" indent="-342900">
              <a:buAutoNum type="arabicPlain" startAt="65"/>
            </a:pPr>
            <a:r>
              <a:rPr lang="cs-CZ" dirty="0" smtClean="0"/>
              <a:t>: 10 =</a:t>
            </a:r>
          </a:p>
          <a:p>
            <a:r>
              <a:rPr lang="cs-CZ" dirty="0" smtClean="0"/>
              <a:t>6,1 : 10 =</a:t>
            </a:r>
          </a:p>
          <a:p>
            <a:pPr marL="342900" indent="-342900">
              <a:buAutoNum type="arabicPlain" startAt="48"/>
            </a:pPr>
            <a:r>
              <a:rPr lang="cs-CZ" dirty="0" smtClean="0"/>
              <a:t>: 10 =</a:t>
            </a:r>
          </a:p>
          <a:p>
            <a:r>
              <a:rPr lang="cs-CZ" dirty="0" smtClean="0"/>
              <a:t>0,5 : 10 =</a:t>
            </a:r>
          </a:p>
          <a:p>
            <a:r>
              <a:rPr lang="cs-CZ" dirty="0" smtClean="0"/>
              <a:t>34,0 : 10 =</a:t>
            </a:r>
          </a:p>
          <a:p>
            <a:r>
              <a:rPr lang="cs-CZ" dirty="0" smtClean="0"/>
              <a:t>176 : 10 =</a:t>
            </a:r>
          </a:p>
          <a:p>
            <a:pPr marL="342900" indent="-342900">
              <a:buAutoNum type="arabicPlain" startAt="65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1268760"/>
            <a:ext cx="25922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327 : 100 =</a:t>
            </a:r>
          </a:p>
          <a:p>
            <a:pPr marL="342900" indent="-342900">
              <a:buAutoNum type="arabicPlain" startAt="56"/>
            </a:pPr>
            <a:r>
              <a:rPr lang="cs-CZ" dirty="0" smtClean="0"/>
              <a:t>: 100 =</a:t>
            </a:r>
          </a:p>
          <a:p>
            <a:pPr marL="342900" indent="-342900">
              <a:buAutoNum type="arabicPlain" startAt="20"/>
            </a:pPr>
            <a:r>
              <a:rPr lang="cs-CZ" dirty="0" smtClean="0"/>
              <a:t>: 100 =</a:t>
            </a:r>
          </a:p>
          <a:p>
            <a:pPr marL="342900" indent="-342900">
              <a:buAutoNum type="arabicPlain" startAt="5"/>
            </a:pPr>
            <a:r>
              <a:rPr lang="cs-CZ" dirty="0" smtClean="0"/>
              <a:t>:100 =</a:t>
            </a:r>
          </a:p>
          <a:p>
            <a:r>
              <a:rPr lang="cs-CZ" dirty="0" smtClean="0"/>
              <a:t>816 : 100 =</a:t>
            </a:r>
          </a:p>
          <a:p>
            <a:r>
              <a:rPr lang="cs-CZ" dirty="0" smtClean="0"/>
              <a:t>2 600 : 100 =</a:t>
            </a:r>
          </a:p>
          <a:p>
            <a:r>
              <a:rPr lang="cs-CZ" dirty="0" smtClean="0"/>
              <a:t>65,0  : 100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38445" y="4235514"/>
            <a:ext cx="467522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b="1" dirty="0" smtClean="0">
                <a:solidFill>
                  <a:srgbClr val="00B0F0"/>
                </a:solidFill>
              </a:rPr>
              <a:t>správně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chyba                        430 : 10 = 43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chyba                        65  :10 = 6,5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chyba                        26,70 : 100 = 0,2670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správně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správně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3703911"/>
            <a:ext cx="4968552" cy="25545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Vypočítej a najdi chybu</a:t>
            </a:r>
            <a:r>
              <a:rPr lang="cs-CZ" sz="2800" dirty="0" smtClean="0"/>
              <a:t>:</a:t>
            </a:r>
          </a:p>
          <a:p>
            <a:endParaRPr lang="cs-CZ" sz="2400" dirty="0" smtClean="0"/>
          </a:p>
          <a:p>
            <a:r>
              <a:rPr lang="cs-CZ" dirty="0"/>
              <a:t>6,28 : 10 = 0,628</a:t>
            </a:r>
          </a:p>
          <a:p>
            <a:r>
              <a:rPr lang="cs-CZ" dirty="0" smtClean="0"/>
              <a:t>430 </a:t>
            </a:r>
            <a:r>
              <a:rPr lang="cs-CZ" dirty="0"/>
              <a:t>: 10 = 4,30 </a:t>
            </a:r>
            <a:endParaRPr lang="cs-CZ" dirty="0" smtClean="0"/>
          </a:p>
          <a:p>
            <a:r>
              <a:rPr lang="cs-CZ" dirty="0" smtClean="0"/>
              <a:t>65 : </a:t>
            </a:r>
            <a:r>
              <a:rPr lang="cs-CZ" dirty="0"/>
              <a:t>10 = 650 </a:t>
            </a:r>
            <a:endParaRPr lang="cs-CZ" dirty="0" smtClean="0"/>
          </a:p>
          <a:p>
            <a:r>
              <a:rPr lang="cs-CZ" dirty="0"/>
              <a:t>26,70 : 100 = 2 </a:t>
            </a:r>
            <a:r>
              <a:rPr lang="cs-CZ" dirty="0" smtClean="0"/>
              <a:t>670</a:t>
            </a:r>
          </a:p>
          <a:p>
            <a:r>
              <a:rPr lang="cs-CZ" dirty="0"/>
              <a:t>849 : 100 = </a:t>
            </a:r>
            <a:r>
              <a:rPr lang="cs-CZ" dirty="0" smtClean="0"/>
              <a:t>8,49</a:t>
            </a:r>
          </a:p>
          <a:p>
            <a:r>
              <a:rPr lang="cs-CZ" dirty="0"/>
              <a:t>9,9  : 100 = 0,099</a:t>
            </a:r>
          </a:p>
        </p:txBody>
      </p:sp>
    </p:spTree>
    <p:extLst>
      <p:ext uri="{BB962C8B-B14F-4D97-AF65-F5344CB8AC3E}">
        <p14:creationId xmlns:p14="http://schemas.microsoft.com/office/powerpoint/2010/main" val="320642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1423" y="476672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Násobení a dělení desetinných čísel deseti a stem využíváme při převodech jednotek.</a:t>
            </a:r>
          </a:p>
          <a:p>
            <a:endParaRPr lang="cs-CZ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710593"/>
              </p:ext>
            </p:extLst>
          </p:nvPr>
        </p:nvGraphicFramePr>
        <p:xfrm>
          <a:off x="1043608" y="1679531"/>
          <a:ext cx="6120680" cy="7674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0113"/>
                <a:gridCol w="1020113"/>
                <a:gridCol w="875515"/>
                <a:gridCol w="1164712"/>
                <a:gridCol w="984937"/>
                <a:gridCol w="1055290"/>
              </a:tblGrid>
              <a:tr h="23701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3,12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6,4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5,81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0,57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5,8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01731">
                <a:tc>
                  <a:txBody>
                    <a:bodyPr/>
                    <a:lstStyle/>
                    <a:p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2708920"/>
            <a:ext cx="8136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Máme-li převést milimetry na centimetry, budeme počet milimetrů(násobit-dělit) deseti.</a:t>
            </a:r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6713404"/>
              </p:ext>
            </p:extLst>
          </p:nvPr>
        </p:nvGraphicFramePr>
        <p:xfrm>
          <a:off x="1115616" y="3536900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920328"/>
                <a:gridCol w="1111672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62356" y="4479718"/>
            <a:ext cx="72728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Rozhodni, zda se jedná o dělení nebo násobení, a doplň správně:</a:t>
            </a:r>
          </a:p>
          <a:p>
            <a:endParaRPr lang="cs-CZ" dirty="0"/>
          </a:p>
          <a:p>
            <a:r>
              <a:rPr lang="cs-CZ" dirty="0" smtClean="0"/>
              <a:t>0,75  __ 10 = 7,5                4,8  __  100 = 480                 3,4 __   __     =34</a:t>
            </a:r>
          </a:p>
          <a:p>
            <a:endParaRPr lang="cs-CZ" dirty="0" smtClean="0"/>
          </a:p>
          <a:p>
            <a:r>
              <a:rPr lang="cs-CZ" dirty="0" smtClean="0"/>
              <a:t>23,5  __ 10 =2,35             357  __   100 = 3,57                6   </a:t>
            </a:r>
            <a:r>
              <a:rPr lang="cs-CZ" dirty="0"/>
              <a:t>__   </a:t>
            </a:r>
            <a:r>
              <a:rPr lang="cs-CZ" dirty="0" smtClean="0"/>
              <a:t>___    = 0,6</a:t>
            </a:r>
          </a:p>
          <a:p>
            <a:endParaRPr lang="cs-CZ" dirty="0" smtClean="0"/>
          </a:p>
          <a:p>
            <a:r>
              <a:rPr lang="cs-CZ" dirty="0" smtClean="0"/>
              <a:t>8,6    __ 10 = 0,86             0,29 __  100 = 29                    92  </a:t>
            </a:r>
            <a:r>
              <a:rPr lang="cs-CZ" dirty="0"/>
              <a:t>__   </a:t>
            </a:r>
            <a:r>
              <a:rPr lang="cs-CZ" dirty="0" smtClean="0"/>
              <a:t>  ___    =0,92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38442" y="5094592"/>
            <a:ext cx="281230" cy="3035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459" y="5577219"/>
            <a:ext cx="288213" cy="3451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59632" y="6129066"/>
            <a:ext cx="360040" cy="37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07049" y="5114852"/>
            <a:ext cx="288032" cy="2833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98014" y="5549673"/>
            <a:ext cx="273526" cy="3822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14302" y="6129066"/>
            <a:ext cx="273526" cy="37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17678" y="5114852"/>
            <a:ext cx="360040" cy="2833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17081" y="5089915"/>
            <a:ext cx="432048" cy="30356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018852" y="5549673"/>
            <a:ext cx="360040" cy="4116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41599" y="5564339"/>
            <a:ext cx="432048" cy="38227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141520" y="6129066"/>
            <a:ext cx="360040" cy="37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22856" y="6129066"/>
            <a:ext cx="614714" cy="37574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453217" y="324433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1036930"/>
            <a:ext cx="713557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/>
              <a:t>Máme-li převést metry na centimetry, budeme počet metrů (násobit-dělit) stem.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554931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/>
              <a:t>RNDR. JAROSLAVA JUSTOVÁ. </a:t>
            </a:r>
            <a:r>
              <a:rPr lang="cs-CZ" i="1" dirty="0"/>
              <a:t>Matematika</a:t>
            </a:r>
            <a:r>
              <a:rPr lang="cs-CZ" dirty="0"/>
              <a:t>: </a:t>
            </a:r>
            <a:r>
              <a:rPr lang="cs-CZ" i="1" dirty="0"/>
              <a:t>pro 5. ročník základních škol 3. díl</a:t>
            </a:r>
            <a:r>
              <a:rPr lang="cs-CZ" dirty="0"/>
              <a:t>. čtvrté vydání. Všeň: Alter, 2008. ISBN 978-80-7245-136-4.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435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3495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  <a:ln>
          <a:solidFill>
            <a:schemeClr val="accent1"/>
          </a:solidFill>
        </a:ln>
      </a:spPr>
      <a:bodyPr wrap="square" rtlCol="0">
        <a:spAutoFit/>
      </a:bodyPr>
      <a:lstStyle>
        <a:defPPr>
          <a:defRPr sz="2400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453</TotalTime>
  <Words>644</Words>
  <Application>Microsoft Office PowerPoint</Application>
  <PresentationFormat>Předvádění na obrazovce (4:3)</PresentationFormat>
  <Paragraphs>148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47</cp:revision>
  <dcterms:created xsi:type="dcterms:W3CDTF">2012-03-18T10:24:58Z</dcterms:created>
  <dcterms:modified xsi:type="dcterms:W3CDTF">2012-04-02T16:49:55Z</dcterms:modified>
</cp:coreProperties>
</file>