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2"/>
  </p:handoutMasterIdLst>
  <p:sldIdLst>
    <p:sldId id="266" r:id="rId2"/>
    <p:sldId id="273" r:id="rId3"/>
    <p:sldId id="271" r:id="rId4"/>
    <p:sldId id="268" r:id="rId5"/>
    <p:sldId id="269" r:id="rId6"/>
    <p:sldId id="274" r:id="rId7"/>
    <p:sldId id="267" r:id="rId8"/>
    <p:sldId id="275" r:id="rId9"/>
    <p:sldId id="27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DF5FCE-EA01-4A58-8CD2-A7377E27354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A4E827-6514-4871-973B-97CD9D49F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133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154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946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278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948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553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794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452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177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829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81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268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AA5D76-ED96-42C9-8F2F-723428F1B0B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924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0842133"/>
              </p:ext>
            </p:extLst>
          </p:nvPr>
        </p:nvGraphicFramePr>
        <p:xfrm>
          <a:off x="1665288" y="2414588"/>
          <a:ext cx="5813425" cy="3430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4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Dana Motyčková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VY_32_INOVACE_3267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Obvod a obsah čtverce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 obdélníku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Obvod a obsah čtverce a obdélníku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výklad učiva  pro výpočet obvodu a obsahu čtverce a obdélníka. Je vhodné rozložit ho do dvou vyučovacích hodin. Je doplněn úkoly na procvičování učiva.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Získané poznatky využívá při řešení úloh zaměřených na výpočet obvodu a obsahu čtverce a obdélníku.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1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2322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6" y="332656"/>
            <a:ext cx="8229600" cy="1143000"/>
          </a:xfrm>
        </p:spPr>
        <p:txBody>
          <a:bodyPr/>
          <a:lstStyle/>
          <a:p>
            <a:pPr lvl="0">
              <a:spcBef>
                <a:spcPts val="0"/>
              </a:spcBef>
            </a:pPr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ea typeface="+mn-ea"/>
                <a:cs typeface="+mn-cs"/>
              </a:rPr>
              <a:t>Obvod čtverce a obdélníku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64361" y="1592796"/>
            <a:ext cx="2376264" cy="367240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91680" y="2152330"/>
            <a:ext cx="1872208" cy="1800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79631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021288"/>
            <a:ext cx="7560840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Obvod značíme  </a:t>
            </a:r>
            <a:r>
              <a:rPr lang="cs-CZ" sz="3600" b="1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  a výsledek je v </a:t>
            </a:r>
            <a:r>
              <a:rPr lang="cs-CZ" sz="2400" b="1" dirty="0" smtClean="0">
                <a:solidFill>
                  <a:srgbClr val="FF0000"/>
                </a:solidFill>
              </a:rPr>
              <a:t>jednotkách délky.</a:t>
            </a:r>
          </a:p>
        </p:txBody>
      </p:sp>
    </p:spTree>
    <p:extLst>
      <p:ext uri="{BB962C8B-B14F-4D97-AF65-F5344CB8AC3E}">
        <p14:creationId xmlns:p14="http://schemas.microsoft.com/office/powerpoint/2010/main" val="316509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3751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Obvod čtverce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sz="2000" dirty="0" smtClean="0"/>
              <a:t>Strana čtverce má délku </a:t>
            </a:r>
            <a:r>
              <a:rPr lang="cs-CZ" sz="2000" dirty="0" smtClean="0">
                <a:latin typeface="Arial Black" pitchFamily="34" charset="0"/>
              </a:rPr>
              <a:t>a</a:t>
            </a:r>
            <a:r>
              <a:rPr lang="cs-CZ" sz="2000" dirty="0" smtClean="0"/>
              <a:t> cm.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899592" y="1988840"/>
            <a:ext cx="1584176" cy="1495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339262" y="1556792"/>
            <a:ext cx="5049162" cy="255454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Vypočítej obvod:</a:t>
            </a:r>
          </a:p>
          <a:p>
            <a:r>
              <a:rPr lang="cs-CZ" sz="2400" dirty="0" smtClean="0"/>
              <a:t>Můžeme počítat dvojím způsobem: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1.sečteme délky jeho čtyř stran</a:t>
            </a:r>
          </a:p>
          <a:p>
            <a:r>
              <a:rPr lang="cs-CZ" sz="3200" dirty="0" smtClean="0"/>
              <a:t>       O = a + a + a + a</a:t>
            </a:r>
            <a:endParaRPr lang="cs-CZ" sz="3200" dirty="0"/>
          </a:p>
          <a:p>
            <a:r>
              <a:rPr lang="cs-CZ" sz="2400" dirty="0" smtClean="0"/>
              <a:t>  2.délku strany vynásobíme čtyřmi</a:t>
            </a:r>
          </a:p>
          <a:p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      </a:t>
            </a:r>
            <a:r>
              <a:rPr lang="cs-CZ" sz="3200" b="1" dirty="0" smtClean="0">
                <a:solidFill>
                  <a:srgbClr val="FF0000"/>
                </a:solidFill>
              </a:rPr>
              <a:t>O = 4 . 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83568" y="5085184"/>
            <a:ext cx="7776864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Pamatuj:</a:t>
            </a:r>
          </a:p>
          <a:p>
            <a:r>
              <a:rPr lang="cs-CZ" sz="2400" dirty="0" smtClean="0"/>
              <a:t>Obvod čtverce je součet délek všech jeho stran.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84784"/>
            <a:ext cx="216024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a</a:t>
            </a:r>
          </a:p>
        </p:txBody>
      </p:sp>
    </p:spTree>
    <p:extLst>
      <p:ext uri="{BB962C8B-B14F-4D97-AF65-F5344CB8AC3E}">
        <p14:creationId xmlns:p14="http://schemas.microsoft.com/office/powerpoint/2010/main" val="3999590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/>
      <p:bldP spid="9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32890"/>
            <a:ext cx="7920880" cy="212365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Obvod obdélníku</a:t>
            </a:r>
          </a:p>
          <a:p>
            <a:r>
              <a:rPr lang="cs-CZ" sz="2400" dirty="0" smtClean="0"/>
              <a:t>Maminka šije ubrus ve tvaru obdélníku o rozměrech 60cm a 80cm. Kolik potřebuje krajky na olemování ubrusu?</a:t>
            </a:r>
          </a:p>
          <a:p>
            <a:r>
              <a:rPr lang="cs-CZ" sz="2400" dirty="0" smtClean="0"/>
              <a:t>O = 2 .(</a:t>
            </a:r>
            <a:r>
              <a:rPr lang="cs-CZ" sz="2400" dirty="0" err="1" smtClean="0"/>
              <a:t>a+b</a:t>
            </a:r>
            <a:r>
              <a:rPr lang="cs-CZ" sz="2400" dirty="0" smtClean="0"/>
              <a:t>)          O = 2.(60 +80)             O = 280 cm</a:t>
            </a:r>
          </a:p>
          <a:p>
            <a:r>
              <a:rPr lang="cs-CZ" sz="2400" dirty="0" smtClean="0"/>
              <a:t>Potřebuje 280 cm krajky.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971600" y="3623831"/>
            <a:ext cx="1440160" cy="201622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2420888"/>
            <a:ext cx="5184576" cy="427809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Vypočítej obvod:</a:t>
            </a:r>
          </a:p>
          <a:p>
            <a:r>
              <a:rPr lang="cs-CZ" sz="2400" dirty="0" smtClean="0"/>
              <a:t>Můžeme vypočítat trojím způsobem: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1. sečteme délky všech čtyř stran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</a:t>
            </a:r>
            <a:r>
              <a:rPr lang="cs-CZ" sz="2400" b="1" dirty="0" smtClean="0"/>
              <a:t>O = a+ b + c + d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2.vynásobíme dvěma délky sousedních</a:t>
            </a:r>
          </a:p>
          <a:p>
            <a:r>
              <a:rPr lang="cs-CZ" sz="2400" dirty="0" smtClean="0"/>
              <a:t>      stran a součiny sečteme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</a:t>
            </a:r>
            <a:r>
              <a:rPr lang="cs-CZ" sz="2400" b="1" dirty="0" smtClean="0"/>
              <a:t>O = 2 . a + 2 . b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3.sečteme délky sousedních stran a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součet vynásobíme dvěma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 O = 2 . ( a + b )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3212976"/>
            <a:ext cx="2304256" cy="156966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  60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   80</a:t>
            </a:r>
          </a:p>
        </p:txBody>
      </p:sp>
    </p:spTree>
    <p:extLst>
      <p:ext uri="{BB962C8B-B14F-4D97-AF65-F5344CB8AC3E}">
        <p14:creationId xmlns:p14="http://schemas.microsoft.com/office/powerpoint/2010/main" val="2710899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Procvič si:</a:t>
            </a:r>
            <a:endParaRPr lang="cs-CZ" sz="24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3102199"/>
              </p:ext>
            </p:extLst>
          </p:nvPr>
        </p:nvGraphicFramePr>
        <p:xfrm>
          <a:off x="1475657" y="1205320"/>
          <a:ext cx="6552729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4243"/>
                <a:gridCol w="2184243"/>
                <a:gridCol w="2184243"/>
              </a:tblGrid>
              <a:tr h="329523">
                <a:tc>
                  <a:txBody>
                    <a:bodyPr/>
                    <a:lstStyle/>
                    <a:p>
                      <a:r>
                        <a:rPr lang="cs-CZ" dirty="0" smtClean="0"/>
                        <a:t>čtverec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délka strany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obvod</a:t>
                      </a:r>
                      <a:endParaRPr lang="cs-CZ" dirty="0"/>
                    </a:p>
                  </a:txBody>
                  <a:tcPr/>
                </a:tc>
              </a:tr>
              <a:tr h="329523">
                <a:tc>
                  <a:txBody>
                    <a:bodyPr/>
                    <a:lstStyle/>
                    <a:p>
                      <a:r>
                        <a:rPr lang="cs-CZ" dirty="0" smtClean="0"/>
                        <a:t>ABCD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a = 7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29523">
                <a:tc>
                  <a:txBody>
                    <a:bodyPr/>
                    <a:lstStyle/>
                    <a:p>
                      <a:r>
                        <a:rPr lang="cs-CZ" dirty="0" smtClean="0"/>
                        <a:t>KLMN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k</a:t>
                      </a:r>
                      <a:r>
                        <a:rPr lang="cs-CZ" baseline="0" dirty="0" smtClean="0"/>
                        <a:t> = 18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9523">
                <a:tc>
                  <a:txBody>
                    <a:bodyPr/>
                    <a:lstStyle/>
                    <a:p>
                      <a:r>
                        <a:rPr lang="cs-CZ" dirty="0" smtClean="0"/>
                        <a:t>CDEF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c = 120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29523">
                <a:tc>
                  <a:txBody>
                    <a:bodyPr/>
                    <a:lstStyle/>
                    <a:p>
                      <a:r>
                        <a:rPr lang="cs-CZ" dirty="0" smtClean="0"/>
                        <a:t>UVRS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s = 350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0971415"/>
              </p:ext>
            </p:extLst>
          </p:nvPr>
        </p:nvGraphicFramePr>
        <p:xfrm>
          <a:off x="1547664" y="3933056"/>
          <a:ext cx="6480720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0180"/>
                <a:gridCol w="1620180"/>
                <a:gridCol w="1620180"/>
                <a:gridCol w="1620180"/>
              </a:tblGrid>
              <a:tr h="316836">
                <a:tc>
                  <a:txBody>
                    <a:bodyPr/>
                    <a:lstStyle/>
                    <a:p>
                      <a:r>
                        <a:rPr lang="cs-CZ" dirty="0" smtClean="0"/>
                        <a:t>obdélník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d</a:t>
                      </a:r>
                      <a:r>
                        <a:rPr lang="cs-CZ" dirty="0" smtClean="0"/>
                        <a:t>élka strany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délka strany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obvod</a:t>
                      </a:r>
                      <a:endParaRPr lang="cs-CZ" dirty="0"/>
                    </a:p>
                  </a:txBody>
                  <a:tcPr/>
                </a:tc>
              </a:tr>
              <a:tr h="316836">
                <a:tc>
                  <a:txBody>
                    <a:bodyPr/>
                    <a:lstStyle/>
                    <a:p>
                      <a:r>
                        <a:rPr lang="cs-CZ" dirty="0" smtClean="0"/>
                        <a:t>ABCD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a = 20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b = 60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16836">
                <a:tc>
                  <a:txBody>
                    <a:bodyPr/>
                    <a:lstStyle/>
                    <a:p>
                      <a:r>
                        <a:rPr lang="cs-CZ" dirty="0" smtClean="0"/>
                        <a:t>EFGH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e = 5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f = 7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16836">
                <a:tc>
                  <a:txBody>
                    <a:bodyPr/>
                    <a:lstStyle/>
                    <a:p>
                      <a:r>
                        <a:rPr lang="cs-CZ" dirty="0" smtClean="0"/>
                        <a:t>UVXY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u = 16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v = 24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6836">
                <a:tc>
                  <a:txBody>
                    <a:bodyPr/>
                    <a:lstStyle/>
                    <a:p>
                      <a:r>
                        <a:rPr lang="cs-CZ" dirty="0" smtClean="0"/>
                        <a:t>MNOP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m = 250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n =</a:t>
                      </a:r>
                      <a:r>
                        <a:rPr lang="cs-CZ" baseline="0" dirty="0" smtClean="0"/>
                        <a:t> 450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823900" y="1556792"/>
            <a:ext cx="2160240" cy="180562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ts val="2800"/>
              </a:lnSpc>
            </a:pPr>
            <a:r>
              <a:rPr lang="cs-CZ" dirty="0" smtClean="0"/>
              <a:t>28 cm</a:t>
            </a:r>
          </a:p>
          <a:p>
            <a:pPr>
              <a:lnSpc>
                <a:spcPts val="2800"/>
              </a:lnSpc>
            </a:pPr>
            <a:r>
              <a:rPr lang="cs-CZ" dirty="0" smtClean="0"/>
              <a:t>72 dm</a:t>
            </a:r>
            <a:endParaRPr lang="cs-CZ" dirty="0"/>
          </a:p>
          <a:p>
            <a:pPr>
              <a:lnSpc>
                <a:spcPts val="2800"/>
              </a:lnSpc>
            </a:pPr>
            <a:r>
              <a:rPr lang="cs-CZ" dirty="0" smtClean="0"/>
              <a:t>480 m</a:t>
            </a:r>
          </a:p>
          <a:p>
            <a:pPr>
              <a:lnSpc>
                <a:spcPts val="2800"/>
              </a:lnSpc>
            </a:pPr>
            <a:r>
              <a:rPr lang="cs-CZ" dirty="0"/>
              <a:t>1 400 mm</a:t>
            </a:r>
          </a:p>
          <a:p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6444208" y="4293096"/>
            <a:ext cx="1584176" cy="149977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ts val="2800"/>
              </a:lnSpc>
            </a:pPr>
            <a:r>
              <a:rPr lang="cs-CZ" dirty="0" smtClean="0"/>
              <a:t>160 cm</a:t>
            </a:r>
          </a:p>
          <a:p>
            <a:pPr>
              <a:lnSpc>
                <a:spcPts val="2800"/>
              </a:lnSpc>
            </a:pPr>
            <a:r>
              <a:rPr lang="cs-CZ" dirty="0" smtClean="0"/>
              <a:t>24 m</a:t>
            </a:r>
          </a:p>
          <a:p>
            <a:pPr>
              <a:lnSpc>
                <a:spcPts val="2800"/>
              </a:lnSpc>
            </a:pPr>
            <a:r>
              <a:rPr lang="cs-CZ" dirty="0" smtClean="0"/>
              <a:t>80 dm</a:t>
            </a:r>
          </a:p>
          <a:p>
            <a:pPr>
              <a:lnSpc>
                <a:spcPts val="2800"/>
              </a:lnSpc>
            </a:pPr>
            <a:r>
              <a:rPr lang="cs-CZ" dirty="0" smtClean="0"/>
              <a:t>1 400 mm</a:t>
            </a:r>
          </a:p>
        </p:txBody>
      </p:sp>
    </p:spTree>
    <p:extLst>
      <p:ext uri="{BB962C8B-B14F-4D97-AF65-F5344CB8AC3E}">
        <p14:creationId xmlns:p14="http://schemas.microsoft.com/office/powerpoint/2010/main" val="1141048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19256" cy="652934"/>
          </a:xfrm>
        </p:spPr>
        <p:txBody>
          <a:bodyPr>
            <a:normAutofit fontScale="90000"/>
          </a:bodyPr>
          <a:lstStyle/>
          <a:p>
            <a:r>
              <a:rPr lang="cs-CZ" sz="53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Obsah čtverce a </a:t>
            </a:r>
            <a:r>
              <a:rPr lang="cs-CZ" sz="53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obdélníku</a:t>
            </a:r>
            <a:r>
              <a:rPr lang="cs-CZ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/>
            </a:r>
            <a:br>
              <a:rPr lang="cs-CZ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</a:b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1844824"/>
            <a:ext cx="2088232" cy="194421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04048" y="1700808"/>
            <a:ext cx="1944216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229200"/>
            <a:ext cx="792088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Obsah značíme </a:t>
            </a:r>
            <a:r>
              <a:rPr lang="cs-CZ" sz="4000" b="1" dirty="0" smtClean="0">
                <a:solidFill>
                  <a:srgbClr val="FF0000"/>
                </a:solidFill>
              </a:rPr>
              <a:t> S  </a:t>
            </a:r>
            <a:r>
              <a:rPr lang="cs-CZ" sz="2400" dirty="0" smtClean="0"/>
              <a:t>a výsledek je v </a:t>
            </a:r>
            <a:r>
              <a:rPr lang="cs-CZ" sz="2400" b="1" dirty="0" smtClean="0">
                <a:solidFill>
                  <a:srgbClr val="FF0000"/>
                </a:solidFill>
              </a:rPr>
              <a:t>jednotkách čtverečných</a:t>
            </a:r>
            <a:r>
              <a:rPr lang="cs-CZ" sz="24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0293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4471" y="620688"/>
            <a:ext cx="8280920" cy="181588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Obsah čtverce</a:t>
            </a:r>
          </a:p>
          <a:p>
            <a:endParaRPr lang="cs-CZ" sz="2400" dirty="0"/>
          </a:p>
          <a:p>
            <a:r>
              <a:rPr lang="cs-CZ" sz="2400" dirty="0" smtClean="0"/>
              <a:t>Na obrázku je čtverec  o straně </a:t>
            </a:r>
            <a:r>
              <a:rPr lang="cs-CZ" sz="2400" dirty="0" smtClean="0">
                <a:latin typeface="Arial Black" pitchFamily="34" charset="0"/>
              </a:rPr>
              <a:t>a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            a</a:t>
            </a:r>
          </a:p>
        </p:txBody>
      </p:sp>
      <p:sp>
        <p:nvSpPr>
          <p:cNvPr id="3" name="Obdélník 2"/>
          <p:cNvSpPr/>
          <p:nvPr/>
        </p:nvSpPr>
        <p:spPr>
          <a:xfrm>
            <a:off x="971600" y="2492896"/>
            <a:ext cx="1332148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2492896"/>
            <a:ext cx="5976664" cy="415498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Pamatuj:</a:t>
            </a:r>
          </a:p>
          <a:p>
            <a:r>
              <a:rPr lang="cs-CZ" sz="2400" dirty="0" smtClean="0"/>
              <a:t>Obsah čtverce vypočítáme tak, že vynásobíme</a:t>
            </a:r>
          </a:p>
          <a:p>
            <a:r>
              <a:rPr lang="cs-CZ" sz="2400" dirty="0"/>
              <a:t>d</a:t>
            </a:r>
            <a:r>
              <a:rPr lang="cs-CZ" sz="2400" dirty="0" smtClean="0"/>
              <a:t>élky dvou sousedních stran.</a:t>
            </a:r>
            <a:r>
              <a:rPr lang="cs-CZ" sz="2400" baseline="30000" dirty="0"/>
              <a:t> 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S = a . a </a:t>
            </a:r>
          </a:p>
          <a:p>
            <a:endParaRPr lang="cs-CZ" sz="2400" baseline="30000" dirty="0"/>
          </a:p>
          <a:p>
            <a:endParaRPr lang="cs-CZ" sz="2400" baseline="30000" dirty="0" smtClean="0"/>
          </a:p>
          <a:p>
            <a:r>
              <a:rPr lang="cs-CZ" sz="2400" dirty="0"/>
              <a:t>a</a:t>
            </a:r>
            <a:r>
              <a:rPr lang="cs-CZ" sz="2400" dirty="0" smtClean="0"/>
              <a:t> = 5 cm</a:t>
            </a:r>
          </a:p>
          <a:p>
            <a:r>
              <a:rPr lang="cs-CZ" sz="2400" dirty="0" smtClean="0"/>
              <a:t>S = ?             S = 5 . 5         S = 25 cm</a:t>
            </a:r>
            <a:r>
              <a:rPr lang="cs-CZ" sz="2400" baseline="30000" dirty="0" smtClean="0"/>
              <a:t>2</a:t>
            </a:r>
            <a:endParaRPr lang="cs-CZ" sz="2400" dirty="0" smtClean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96427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136904" cy="600164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Obsah obdélníku</a:t>
            </a:r>
          </a:p>
          <a:p>
            <a:endParaRPr lang="cs-CZ" sz="2400" dirty="0"/>
          </a:p>
          <a:p>
            <a:r>
              <a:rPr lang="cs-CZ" sz="2400" dirty="0" smtClean="0"/>
              <a:t>Na obrázku máme obdélník o stranách </a:t>
            </a:r>
            <a:r>
              <a:rPr lang="cs-CZ" sz="2400" dirty="0">
                <a:latin typeface="Arial Black" pitchFamily="34" charset="0"/>
                <a:cs typeface="Arial" pitchFamily="34" charset="0"/>
              </a:rPr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a</a:t>
            </a:r>
            <a:r>
              <a:rPr lang="cs-CZ" sz="2400" dirty="0" smtClean="0"/>
              <a:t> </a:t>
            </a:r>
            <a:r>
              <a:rPr lang="cs-CZ" sz="2400" dirty="0">
                <a:latin typeface="Arial Black" pitchFamily="34" charset="0"/>
              </a:rPr>
              <a:t>b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             a 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</a:t>
            </a:r>
            <a:r>
              <a:rPr lang="cs-CZ" sz="2400" b="1" dirty="0" smtClean="0"/>
              <a:t>Pamatuj: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Obsah obdélníku vypočítáme tak, že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vynásobíme délky jeho dvou sousedních</a:t>
            </a:r>
          </a:p>
          <a:p>
            <a:r>
              <a:rPr lang="cs-CZ" sz="2400" dirty="0" smtClean="0"/>
              <a:t>  b                                    stran.   </a:t>
            </a:r>
          </a:p>
          <a:p>
            <a:r>
              <a:rPr lang="cs-CZ" sz="2400" dirty="0" smtClean="0"/>
              <a:t>                                             </a:t>
            </a:r>
          </a:p>
          <a:p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                                S = a . b</a:t>
            </a:r>
          </a:p>
          <a:p>
            <a:endParaRPr lang="cs-CZ" sz="4000" b="1" dirty="0">
              <a:solidFill>
                <a:srgbClr val="FF0000"/>
              </a:solidFill>
            </a:endParaRPr>
          </a:p>
          <a:p>
            <a:r>
              <a:rPr lang="cs-CZ" sz="2400" dirty="0"/>
              <a:t>a</a:t>
            </a:r>
            <a:r>
              <a:rPr lang="cs-CZ" sz="2400" dirty="0" smtClean="0"/>
              <a:t> = 5 cm         S = 5 . 7         S = 35 cm</a:t>
            </a:r>
            <a:r>
              <a:rPr lang="cs-CZ" sz="2400" baseline="30000" dirty="0" smtClean="0"/>
              <a:t>2</a:t>
            </a:r>
            <a:endParaRPr lang="cs-CZ" sz="2400" dirty="0" smtClean="0"/>
          </a:p>
          <a:p>
            <a:r>
              <a:rPr lang="cs-CZ" sz="2400" dirty="0"/>
              <a:t>b</a:t>
            </a:r>
            <a:r>
              <a:rPr lang="cs-CZ" sz="2400" dirty="0" smtClean="0"/>
              <a:t> = 7 cm</a:t>
            </a:r>
          </a:p>
          <a:p>
            <a:r>
              <a:rPr lang="cs-CZ" sz="2400" dirty="0" smtClean="0"/>
              <a:t>S = ?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43608" y="2708920"/>
            <a:ext cx="1440160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835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7920880" cy="1178784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Procvič si:</a:t>
            </a:r>
          </a:p>
          <a:p>
            <a:endParaRPr lang="cs-CZ" sz="2400" dirty="0"/>
          </a:p>
          <a:p>
            <a:r>
              <a:rPr lang="cs-CZ" sz="2400" dirty="0" smtClean="0"/>
              <a:t>Vypočítej obsah obdélníku KLMN. Délky jeho sousedních stran</a:t>
            </a:r>
          </a:p>
          <a:p>
            <a:r>
              <a:rPr lang="cs-CZ" sz="2400" dirty="0"/>
              <a:t>j</a:t>
            </a:r>
            <a:r>
              <a:rPr lang="cs-CZ" sz="2400" dirty="0" smtClean="0"/>
              <a:t>sou k= 20 cm, l= 8 cm.</a:t>
            </a:r>
          </a:p>
          <a:p>
            <a:endParaRPr lang="cs-CZ" sz="2400" dirty="0" smtClean="0"/>
          </a:p>
          <a:p>
            <a:r>
              <a:rPr lang="cs-CZ" sz="2400" dirty="0" smtClean="0"/>
              <a:t>Kolik cm</a:t>
            </a:r>
            <a:r>
              <a:rPr lang="cs-CZ" sz="2400" baseline="30000" dirty="0" smtClean="0"/>
              <a:t>2  </a:t>
            </a:r>
            <a:r>
              <a:rPr lang="cs-CZ" sz="2400" dirty="0" smtClean="0"/>
              <a:t>hedvábí je třeba na jeden šátek, jestliže má tvar čtverce o straně délky 50 cm?</a:t>
            </a:r>
          </a:p>
          <a:p>
            <a:endParaRPr lang="cs-CZ" sz="2400" dirty="0"/>
          </a:p>
          <a:p>
            <a:r>
              <a:rPr lang="cs-CZ" sz="2400" dirty="0" smtClean="0"/>
              <a:t>Stránka učebnice má tvar obdélníku s rozměry 23 cm a 16 cm.</a:t>
            </a:r>
          </a:p>
          <a:p>
            <a:r>
              <a:rPr lang="cs-CZ" sz="2400" dirty="0" smtClean="0"/>
              <a:t>Vypočítej její obsah?</a:t>
            </a:r>
          </a:p>
          <a:p>
            <a:endParaRPr lang="cs-CZ" sz="2400" dirty="0"/>
          </a:p>
          <a:p>
            <a:r>
              <a:rPr lang="cs-CZ" sz="2400" dirty="0" smtClean="0"/>
              <a:t>Který obrazec má větší obsah?</a:t>
            </a:r>
          </a:p>
          <a:p>
            <a:r>
              <a:rPr lang="cs-CZ" sz="2400" dirty="0" smtClean="0"/>
              <a:t>a)Obdélník o straně a = 18 cm a straně b, která je dvakrát delší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než strana a.</a:t>
            </a:r>
          </a:p>
          <a:p>
            <a:r>
              <a:rPr lang="cs-CZ" sz="2400" dirty="0" smtClean="0"/>
              <a:t>b)Čtverec, jehož strana má délku 27 cm.</a:t>
            </a:r>
            <a:endParaRPr lang="cs-CZ" sz="2400" dirty="0"/>
          </a:p>
          <a:p>
            <a:r>
              <a:rPr lang="cs-CZ" sz="2400" dirty="0"/>
              <a:t> </a:t>
            </a:r>
          </a:p>
          <a:p>
            <a:endParaRPr lang="cs-CZ" sz="2400" baseline="300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1772816"/>
            <a:ext cx="1512168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160 cm</a:t>
            </a:r>
            <a:r>
              <a:rPr lang="cs-CZ" sz="2400" baseline="30000" dirty="0" smtClean="0"/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580112" y="2948227"/>
            <a:ext cx="1488794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2 500 cm</a:t>
            </a:r>
            <a:r>
              <a:rPr lang="cs-CZ" sz="2400" baseline="30000" dirty="0" smtClean="0"/>
              <a:t>2</a:t>
            </a:r>
            <a:endParaRPr lang="cs-CZ" sz="2400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5832140" y="3948897"/>
            <a:ext cx="1404156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398 cm</a:t>
            </a:r>
            <a:r>
              <a:rPr lang="cs-CZ" sz="2400" baseline="30000" dirty="0" smtClean="0"/>
              <a:t>2</a:t>
            </a:r>
            <a:endParaRPr lang="cs-CZ" sz="2400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6012160" y="5661248"/>
            <a:ext cx="2520280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bdélník   648 cm</a:t>
            </a:r>
            <a:r>
              <a:rPr lang="cs-CZ" sz="2400" baseline="30000" dirty="0" smtClean="0"/>
              <a:t>2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594312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39870"/>
            <a:ext cx="6768752" cy="160043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Použité zdroje: Archiv autora</a:t>
            </a:r>
            <a:endParaRPr lang="cs-CZ" sz="1400" dirty="0"/>
          </a:p>
          <a:p>
            <a:r>
              <a:rPr lang="cs-CZ" sz="1400" dirty="0" smtClean="0"/>
              <a:t>                           </a:t>
            </a:r>
            <a:r>
              <a:rPr lang="cs-CZ" sz="1400" dirty="0"/>
              <a:t>RNDR. RŮŽENA BLAŽKOVÁ, </a:t>
            </a:r>
            <a:r>
              <a:rPr lang="cs-CZ" sz="1400" dirty="0" smtClean="0"/>
              <a:t>CSc</a:t>
            </a:r>
            <a:r>
              <a:rPr lang="cs-CZ" sz="1400" dirty="0"/>
              <a:t>.- RNDr. Květoslava Matoušková, </a:t>
            </a:r>
            <a:r>
              <a:rPr lang="cs-CZ" sz="1400" dirty="0" smtClean="0"/>
              <a:t>CSc</a:t>
            </a:r>
            <a:r>
              <a:rPr lang="cs-CZ" sz="1400" dirty="0"/>
              <a:t>.- RNDr. Milena Vaňurová, </a:t>
            </a:r>
            <a:r>
              <a:rPr lang="cs-CZ" sz="1400" dirty="0" smtClean="0"/>
              <a:t>CSc. </a:t>
            </a:r>
            <a:r>
              <a:rPr lang="cs-CZ" sz="1400" i="1" dirty="0"/>
              <a:t>Matematika</a:t>
            </a:r>
            <a:r>
              <a:rPr lang="cs-CZ" sz="1400" dirty="0"/>
              <a:t>: </a:t>
            </a:r>
            <a:r>
              <a:rPr lang="cs-CZ" sz="1400" i="1" dirty="0"/>
              <a:t>pro 4. ročník základních škol 2.díl</a:t>
            </a:r>
            <a:r>
              <a:rPr lang="cs-CZ" sz="1400" dirty="0"/>
              <a:t>. třetí vydání. Všeň: Alter, 1996. ISBN 80-85775-96-4. </a:t>
            </a:r>
            <a:endParaRPr lang="cs-CZ" sz="1400" dirty="0" smtClean="0"/>
          </a:p>
          <a:p>
            <a:r>
              <a:rPr lang="cs-CZ" sz="1400" dirty="0"/>
              <a:t>RNDR. RŮŽENA BLAŽKOVÁ, </a:t>
            </a:r>
            <a:r>
              <a:rPr lang="cs-CZ" sz="1400" dirty="0" smtClean="0"/>
              <a:t>CSc</a:t>
            </a:r>
            <a:r>
              <a:rPr lang="cs-CZ" sz="1400" dirty="0"/>
              <a:t>.- RNDr. Květoslava Matoušková, </a:t>
            </a:r>
            <a:r>
              <a:rPr lang="cs-CZ" sz="1400" dirty="0" smtClean="0"/>
              <a:t>CSc</a:t>
            </a:r>
            <a:r>
              <a:rPr lang="cs-CZ" sz="1400" dirty="0"/>
              <a:t>.- RNDr. Milena Vaňurová</a:t>
            </a:r>
            <a:r>
              <a:rPr lang="cs-CZ" sz="1400"/>
              <a:t>, </a:t>
            </a:r>
            <a:r>
              <a:rPr lang="cs-CZ" sz="1400" smtClean="0"/>
              <a:t>CSc</a:t>
            </a:r>
            <a:r>
              <a:rPr lang="cs-CZ" sz="1400" dirty="0"/>
              <a:t>. </a:t>
            </a:r>
            <a:r>
              <a:rPr lang="cs-CZ" sz="1400" i="1" dirty="0"/>
              <a:t>Matematika</a:t>
            </a:r>
            <a:r>
              <a:rPr lang="cs-CZ" sz="1400" dirty="0"/>
              <a:t>: </a:t>
            </a:r>
            <a:r>
              <a:rPr lang="cs-CZ" sz="1400" i="1" dirty="0"/>
              <a:t>pro 4. ročník základních škol 3.díl</a:t>
            </a:r>
            <a:r>
              <a:rPr lang="cs-CZ" sz="1400" dirty="0"/>
              <a:t>. druhé vydání. Všeň: Alter, 1997. ISBN 80-85775-98-0. 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423495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  <a:ln>
          <a:noFill/>
        </a:ln>
      </a:spPr>
      <a:bodyPr wrap="square" rtlCol="0">
        <a:spAutoFit/>
      </a:bodyPr>
      <a:lstStyle>
        <a:defPPr>
          <a:defRPr sz="4000" b="1" dirty="0" smtClean="0">
            <a:solidFill>
              <a:srgbClr val="FF0000"/>
            </a:solidFill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816</TotalTime>
  <Words>690</Words>
  <Application>Microsoft Office PowerPoint</Application>
  <PresentationFormat>Předvádění na obrazovce (4:3)</PresentationFormat>
  <Paragraphs>153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Obvod čtverce a obdélníku</vt:lpstr>
      <vt:lpstr>Obvod čtverce Strana čtverce má délku a cm. </vt:lpstr>
      <vt:lpstr>Prezentace aplikace PowerPoint</vt:lpstr>
      <vt:lpstr>Procvič si:</vt:lpstr>
      <vt:lpstr>Obsah čtverce a obdélníku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92</cp:revision>
  <dcterms:created xsi:type="dcterms:W3CDTF">2012-03-18T10:24:58Z</dcterms:created>
  <dcterms:modified xsi:type="dcterms:W3CDTF">2012-04-03T18:17:23Z</dcterms:modified>
</cp:coreProperties>
</file>