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5"/>
  </p:notesMasterIdLst>
  <p:sldIdLst>
    <p:sldId id="257" r:id="rId2"/>
    <p:sldId id="258" r:id="rId3"/>
    <p:sldId id="259" r:id="rId4"/>
    <p:sldId id="266" r:id="rId5"/>
    <p:sldId id="272" r:id="rId6"/>
    <p:sldId id="267" r:id="rId7"/>
    <p:sldId id="274" r:id="rId8"/>
    <p:sldId id="271" r:id="rId9"/>
    <p:sldId id="273" r:id="rId10"/>
    <p:sldId id="269" r:id="rId11"/>
    <p:sldId id="270" r:id="rId12"/>
    <p:sldId id="264" r:id="rId13"/>
    <p:sldId id="265" r:id="rId14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FF"/>
    <a:srgbClr val="FFCC66"/>
    <a:srgbClr val="FF33CC"/>
    <a:srgbClr val="FFCCFF"/>
    <a:srgbClr val="66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01" autoAdjust="0"/>
    <p:restoredTop sz="94660"/>
  </p:normalViewPr>
  <p:slideViewPr>
    <p:cSldViewPr>
      <p:cViewPr>
        <p:scale>
          <a:sx n="77" d="100"/>
          <a:sy n="77" d="100"/>
        </p:scale>
        <p:origin x="-27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19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19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084070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639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Počítáme do 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dvaceti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-trénují 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a zapisují čísla od 0 do 20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porovnávají čísla do 20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12776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dnes budeme počítat do 20.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20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-171400"/>
            <a:ext cx="9684568" cy="60486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vynechaná čísla.</a:t>
            </a:r>
            <a:endParaRPr lang="cs-CZ" sz="2000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1988281"/>
              </p:ext>
            </p:extLst>
          </p:nvPr>
        </p:nvGraphicFramePr>
        <p:xfrm>
          <a:off x="1547664" y="1844824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4664"/>
                <a:gridCol w="614536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038499"/>
              </p:ext>
            </p:extLst>
          </p:nvPr>
        </p:nvGraphicFramePr>
        <p:xfrm>
          <a:off x="7668344" y="1844824"/>
          <a:ext cx="52772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720"/>
              </a:tblGrid>
              <a:tr h="349985">
                <a:tc>
                  <a:txBody>
                    <a:bodyPr/>
                    <a:lstStyle/>
                    <a:p>
                      <a:r>
                        <a:rPr lang="cs-CZ" dirty="0" smtClean="0"/>
                        <a:t> 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1467246"/>
              </p:ext>
            </p:extLst>
          </p:nvPr>
        </p:nvGraphicFramePr>
        <p:xfrm>
          <a:off x="1547664" y="2708920"/>
          <a:ext cx="669674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  <a:gridCol w="66967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6096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712968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otazníky podle počtu.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0514843"/>
              </p:ext>
            </p:extLst>
          </p:nvPr>
        </p:nvGraphicFramePr>
        <p:xfrm>
          <a:off x="1043608" y="2276872"/>
          <a:ext cx="6552728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604867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? ? ? ? ? ? ? ? ?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  <a:tr h="3492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FF00"/>
                          </a:solidFill>
                        </a:rPr>
                        <a:t>? ? ? ? ? ? ? ? ? ?</a:t>
                      </a:r>
                      <a:endParaRPr lang="cs-CZ" sz="2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B050"/>
                          </a:solidFill>
                        </a:rPr>
                        <a:t>? ? ? ? ? ? ? ? ? ?</a:t>
                      </a:r>
                      <a:endParaRPr lang="cs-CZ" sz="2000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 ? ? ? ? ? ? ? ? ? ?</a:t>
                      </a:r>
                      <a:endParaRPr lang="cs-CZ" sz="2000" dirty="0"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  <a:tr h="149735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? ? ? ? ? ? ? ? ? ?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4757803"/>
              </p:ext>
            </p:extLst>
          </p:nvPr>
        </p:nvGraphicFramePr>
        <p:xfrm>
          <a:off x="1043608" y="4221089"/>
          <a:ext cx="6552728" cy="468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6048672"/>
              </a:tblGrid>
              <a:tr h="468248"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? ? ? ? ? ? ? ? ? ?</a:t>
                      </a:r>
                      <a:endParaRPr lang="cs-CZ" sz="2000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3816887"/>
              </p:ext>
            </p:extLst>
          </p:nvPr>
        </p:nvGraphicFramePr>
        <p:xfrm>
          <a:off x="1043608" y="4581128"/>
          <a:ext cx="6552728" cy="39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604867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18</a:t>
                      </a:r>
                      <a:endParaRPr lang="cs-CZ" sz="2000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B0F0"/>
                          </a:solidFill>
                        </a:rPr>
                        <a:t>? ? ? ? ? ? ?</a:t>
                      </a:r>
                      <a:r>
                        <a:rPr lang="cs-CZ" sz="2000" baseline="0" dirty="0" smtClean="0">
                          <a:solidFill>
                            <a:srgbClr val="00B0F0"/>
                          </a:solidFill>
                        </a:rPr>
                        <a:t> ? ? ?</a:t>
                      </a:r>
                      <a:endParaRPr lang="cs-CZ" sz="2000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6364973"/>
              </p:ext>
            </p:extLst>
          </p:nvPr>
        </p:nvGraphicFramePr>
        <p:xfrm>
          <a:off x="1043608" y="4941168"/>
          <a:ext cx="6552728" cy="5402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6048672"/>
              </a:tblGrid>
              <a:tr h="540256"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92D050"/>
                          </a:solidFill>
                        </a:rPr>
                        <a:t>? ? ? ? ? ? ? ? ? ?</a:t>
                      </a:r>
                      <a:endParaRPr lang="cs-CZ" sz="2000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5345314"/>
              </p:ext>
            </p:extLst>
          </p:nvPr>
        </p:nvGraphicFramePr>
        <p:xfrm>
          <a:off x="1043608" y="5367497"/>
          <a:ext cx="6552728" cy="39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6048672"/>
              </a:tblGrid>
              <a:tr h="288032"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>
                    <a:solidFill>
                      <a:srgbClr val="FF33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? ? ? ? ? ? ? ? ? ?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4763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Vypočítej.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                    </a:t>
            </a: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     </a:t>
            </a:r>
            <a:endParaRPr lang="cs-CZ" sz="2000" dirty="0">
              <a:solidFill>
                <a:srgbClr val="FF0000"/>
              </a:soli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561696"/>
              </p:ext>
            </p:extLst>
          </p:nvPr>
        </p:nvGraphicFramePr>
        <p:xfrm>
          <a:off x="1524000" y="1381865"/>
          <a:ext cx="6096000" cy="37198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16 +3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17 – 5 =</a:t>
                      </a:r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18 +2 =</a:t>
                      </a:r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20 – 4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15 + 4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19 – 3</a:t>
                      </a:r>
                      <a:r>
                        <a:rPr lang="cs-CZ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12 +6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20 – 10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17 + 3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15 –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14 + 3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18 – 3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16 + 4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14 – 4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  <a:tr h="38735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13 + 5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17 – 1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11 + 9 =</a:t>
                      </a:r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20 – 2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  <a:tr h="35062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10 + 10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13 – 3 =</a:t>
                      </a:r>
                      <a:endParaRPr lang="cs-CZ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1329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Vypočítej.</a:t>
            </a:r>
            <a:endParaRPr lang="cs-CZ" sz="20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4754170"/>
              </p:ext>
            </p:extLst>
          </p:nvPr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 – 1 – 4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17 – 4 – 2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 – 2 – 4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 – 3 – 4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 – 1</a:t>
                      </a:r>
                      <a:r>
                        <a:rPr lang="cs-CZ" baseline="0" dirty="0" smtClean="0"/>
                        <a:t> – 3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– 2 – 5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 – 3 – 4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– 3</a:t>
                      </a:r>
                      <a:r>
                        <a:rPr lang="cs-CZ" baseline="0" dirty="0" smtClean="0"/>
                        <a:t> – 4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 – 2 – 5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– 1 – 3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19 – 1 – 3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 – 2 –</a:t>
                      </a:r>
                      <a:r>
                        <a:rPr lang="cs-CZ" baseline="0" dirty="0" smtClean="0"/>
                        <a:t> 3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19 – 2 – 1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 – 5 – 1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19 – 2</a:t>
                      </a:r>
                      <a:r>
                        <a:rPr lang="cs-CZ" baseline="0" dirty="0" smtClean="0"/>
                        <a:t> – 5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 – 2 – 2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19 – 2 – 1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 – 3 – 5</a:t>
                      </a:r>
                      <a:r>
                        <a:rPr lang="cs-CZ" baseline="0" dirty="0" smtClean="0"/>
                        <a:t>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18 – 5 – 3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r>
                        <a:rPr lang="cs-CZ" baseline="0" dirty="0" smtClean="0"/>
                        <a:t> – 2 – 4 =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3596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02529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Doplň.</a:t>
            </a:r>
            <a:endParaRPr lang="cs-CZ" sz="2000" dirty="0"/>
          </a:p>
        </p:txBody>
      </p:sp>
      <p:sp>
        <p:nvSpPr>
          <p:cNvPr id="19" name="Rovnoramenný trojúhelník 18"/>
          <p:cNvSpPr/>
          <p:nvPr/>
        </p:nvSpPr>
        <p:spPr>
          <a:xfrm>
            <a:off x="7452320" y="1349516"/>
            <a:ext cx="1060704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20" name="Rovnoramenný trojúhelník 19"/>
          <p:cNvSpPr/>
          <p:nvPr/>
        </p:nvSpPr>
        <p:spPr>
          <a:xfrm>
            <a:off x="5004048" y="1349516"/>
            <a:ext cx="1060704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19</a:t>
            </a:r>
            <a:endParaRPr lang="cs-CZ" sz="2400" dirty="0"/>
          </a:p>
        </p:txBody>
      </p:sp>
      <p:sp>
        <p:nvSpPr>
          <p:cNvPr id="21" name="Rovnoramenný trojúhelník 20"/>
          <p:cNvSpPr/>
          <p:nvPr/>
        </p:nvSpPr>
        <p:spPr>
          <a:xfrm>
            <a:off x="2564693" y="1288829"/>
            <a:ext cx="1060704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17</a:t>
            </a:r>
            <a:endParaRPr lang="cs-CZ" sz="2400" dirty="0"/>
          </a:p>
        </p:txBody>
      </p:sp>
      <p:sp>
        <p:nvSpPr>
          <p:cNvPr id="22" name="Rovnoramenný trojúhelník 21"/>
          <p:cNvSpPr/>
          <p:nvPr/>
        </p:nvSpPr>
        <p:spPr>
          <a:xfrm>
            <a:off x="611560" y="1340768"/>
            <a:ext cx="1060704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16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611560" y="2255168"/>
            <a:ext cx="1060704" cy="19659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</a:t>
            </a:r>
          </a:p>
          <a:p>
            <a:pPr algn="ctr"/>
            <a:r>
              <a:rPr lang="cs-CZ" dirty="0" smtClean="0"/>
              <a:t>11+</a:t>
            </a:r>
          </a:p>
          <a:p>
            <a:pPr algn="ctr"/>
            <a:r>
              <a:rPr lang="cs-CZ" dirty="0" smtClean="0"/>
              <a:t>13+</a:t>
            </a:r>
          </a:p>
          <a:p>
            <a:pPr algn="ctr"/>
            <a:r>
              <a:rPr lang="cs-CZ" dirty="0" smtClean="0"/>
              <a:t>12+</a:t>
            </a:r>
          </a:p>
          <a:p>
            <a:pPr algn="ctr"/>
            <a:r>
              <a:rPr lang="cs-CZ" dirty="0" smtClean="0"/>
              <a:t>14+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2564693" y="2203229"/>
            <a:ext cx="1060704" cy="199210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12+</a:t>
            </a:r>
          </a:p>
          <a:p>
            <a:pPr algn="ctr"/>
            <a:r>
              <a:rPr lang="cs-CZ" dirty="0" smtClean="0"/>
              <a:t>11+</a:t>
            </a:r>
          </a:p>
          <a:p>
            <a:pPr algn="ctr"/>
            <a:r>
              <a:rPr lang="cs-CZ" dirty="0" smtClean="0"/>
              <a:t>13+</a:t>
            </a:r>
          </a:p>
          <a:p>
            <a:pPr algn="ctr"/>
            <a:r>
              <a:rPr lang="cs-CZ" dirty="0" smtClean="0"/>
              <a:t>14+</a:t>
            </a:r>
          </a:p>
          <a:p>
            <a:pPr algn="ctr"/>
            <a:r>
              <a:rPr lang="cs-CZ" dirty="0" smtClean="0"/>
              <a:t>10+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5004048" y="2255168"/>
            <a:ext cx="1060704" cy="19659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15+</a:t>
            </a:r>
          </a:p>
          <a:p>
            <a:pPr algn="ctr"/>
            <a:r>
              <a:rPr lang="cs-CZ" dirty="0" smtClean="0"/>
              <a:t>11+</a:t>
            </a:r>
          </a:p>
          <a:p>
            <a:pPr algn="ctr"/>
            <a:r>
              <a:rPr lang="cs-CZ" dirty="0" smtClean="0"/>
              <a:t>16+</a:t>
            </a:r>
          </a:p>
          <a:p>
            <a:pPr algn="ctr"/>
            <a:r>
              <a:rPr lang="cs-CZ" dirty="0" smtClean="0"/>
              <a:t>17+</a:t>
            </a:r>
          </a:p>
          <a:p>
            <a:pPr algn="ctr"/>
            <a:r>
              <a:rPr lang="cs-CZ" dirty="0" smtClean="0"/>
              <a:t>12+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7452320" y="2263916"/>
            <a:ext cx="1060704" cy="1957171"/>
          </a:xfrm>
          <a:prstGeom prst="rect">
            <a:avLst/>
          </a:prstGeom>
          <a:solidFill>
            <a:srgbClr val="00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16+</a:t>
            </a:r>
          </a:p>
          <a:p>
            <a:pPr algn="ctr"/>
            <a:r>
              <a:rPr lang="cs-CZ" dirty="0" smtClean="0"/>
              <a:t>12+</a:t>
            </a:r>
          </a:p>
          <a:p>
            <a:pPr algn="ctr"/>
            <a:r>
              <a:rPr lang="cs-CZ" dirty="0" smtClean="0"/>
              <a:t>17+</a:t>
            </a:r>
          </a:p>
          <a:p>
            <a:pPr algn="ctr"/>
            <a:r>
              <a:rPr lang="cs-CZ" dirty="0" smtClean="0"/>
              <a:t>13+</a:t>
            </a:r>
          </a:p>
          <a:p>
            <a:pPr algn="ctr"/>
            <a:r>
              <a:rPr lang="cs-CZ" dirty="0" smtClean="0"/>
              <a:t>18+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940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15616" y="1844824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11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030016" y="1844824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1572816" y="909378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5990456" y="1916832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12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6904856" y="1916832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6447656" y="1002432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14" name="Obdélník 13"/>
          <p:cNvSpPr/>
          <p:nvPr/>
        </p:nvSpPr>
        <p:spPr>
          <a:xfrm>
            <a:off x="3401616" y="47488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3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315059" y="47488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7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229459" y="47488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3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703001" y="38344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637730" y="3834421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139952" y="2924944"/>
            <a:ext cx="91440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171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4629" y="0"/>
            <a:ext cx="8229600" cy="6408712"/>
          </a:xfrm>
          <a:solidFill>
            <a:schemeClr val="bg1">
              <a:lumMod val="6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Spočítej a napiš kolik je zde křížků.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6848912" y="5085184"/>
            <a:ext cx="1440737" cy="1155576"/>
          </a:xfrm>
          <a:prstGeom prst="rect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16" name="Plus 15"/>
          <p:cNvSpPr/>
          <p:nvPr/>
        </p:nvSpPr>
        <p:spPr>
          <a:xfrm>
            <a:off x="551710" y="523528"/>
            <a:ext cx="914400" cy="914400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lus 18"/>
          <p:cNvSpPr/>
          <p:nvPr/>
        </p:nvSpPr>
        <p:spPr>
          <a:xfrm>
            <a:off x="1669976" y="523528"/>
            <a:ext cx="914400" cy="914400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lus 19"/>
          <p:cNvSpPr/>
          <p:nvPr/>
        </p:nvSpPr>
        <p:spPr>
          <a:xfrm>
            <a:off x="2868960" y="569408"/>
            <a:ext cx="914400" cy="914400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lus 20"/>
          <p:cNvSpPr/>
          <p:nvPr/>
        </p:nvSpPr>
        <p:spPr>
          <a:xfrm>
            <a:off x="4089648" y="569408"/>
            <a:ext cx="914400" cy="914400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lus 21"/>
          <p:cNvSpPr/>
          <p:nvPr/>
        </p:nvSpPr>
        <p:spPr>
          <a:xfrm>
            <a:off x="5553206" y="548959"/>
            <a:ext cx="914400" cy="914400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lus 22"/>
          <p:cNvSpPr/>
          <p:nvPr/>
        </p:nvSpPr>
        <p:spPr>
          <a:xfrm>
            <a:off x="584436" y="1725960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lus 23"/>
          <p:cNvSpPr/>
          <p:nvPr/>
        </p:nvSpPr>
        <p:spPr>
          <a:xfrm>
            <a:off x="1800380" y="1725960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lus 25"/>
          <p:cNvSpPr/>
          <p:nvPr/>
        </p:nvSpPr>
        <p:spPr>
          <a:xfrm>
            <a:off x="3009528" y="1788840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lus 28"/>
          <p:cNvSpPr/>
          <p:nvPr/>
        </p:nvSpPr>
        <p:spPr>
          <a:xfrm>
            <a:off x="5673824" y="1652916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lus 29"/>
          <p:cNvSpPr/>
          <p:nvPr/>
        </p:nvSpPr>
        <p:spPr>
          <a:xfrm>
            <a:off x="4381128" y="1725960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lus 30"/>
          <p:cNvSpPr/>
          <p:nvPr/>
        </p:nvSpPr>
        <p:spPr>
          <a:xfrm>
            <a:off x="755576" y="3263280"/>
            <a:ext cx="914400" cy="914400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lus 31"/>
          <p:cNvSpPr/>
          <p:nvPr/>
        </p:nvSpPr>
        <p:spPr>
          <a:xfrm>
            <a:off x="2000281" y="3263280"/>
            <a:ext cx="914400" cy="914400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lus 33"/>
          <p:cNvSpPr/>
          <p:nvPr/>
        </p:nvSpPr>
        <p:spPr>
          <a:xfrm>
            <a:off x="3183778" y="3128013"/>
            <a:ext cx="914400" cy="914400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>
            <a:off x="5842992" y="3074600"/>
            <a:ext cx="914400" cy="914400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>
            <a:off x="683568" y="4581128"/>
            <a:ext cx="914400" cy="914400"/>
          </a:xfrm>
          <a:prstGeom prst="mathPl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>
            <a:off x="3009528" y="4767486"/>
            <a:ext cx="914400" cy="914400"/>
          </a:xfrm>
          <a:prstGeom prst="mathPl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lus 38"/>
          <p:cNvSpPr/>
          <p:nvPr/>
        </p:nvSpPr>
        <p:spPr>
          <a:xfrm>
            <a:off x="5708702" y="4509120"/>
            <a:ext cx="914400" cy="914400"/>
          </a:xfrm>
          <a:prstGeom prst="mathPl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lus 40"/>
          <p:cNvSpPr/>
          <p:nvPr/>
        </p:nvSpPr>
        <p:spPr>
          <a:xfrm>
            <a:off x="4289429" y="4581128"/>
            <a:ext cx="914400" cy="914400"/>
          </a:xfrm>
          <a:prstGeom prst="mathPl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lus 41"/>
          <p:cNvSpPr/>
          <p:nvPr/>
        </p:nvSpPr>
        <p:spPr>
          <a:xfrm>
            <a:off x="1835937" y="4581128"/>
            <a:ext cx="914400" cy="914400"/>
          </a:xfrm>
          <a:prstGeom prst="mathPlu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lus 42"/>
          <p:cNvSpPr/>
          <p:nvPr/>
        </p:nvSpPr>
        <p:spPr>
          <a:xfrm>
            <a:off x="4746629" y="3263280"/>
            <a:ext cx="914400" cy="914400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482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3832" y="188640"/>
            <a:ext cx="8136904" cy="58941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znaménka </a:t>
            </a:r>
            <a:r>
              <a:rPr lang="en-US" sz="2000" dirty="0" smtClean="0"/>
              <a:t>&lt;,&gt;,</a:t>
            </a:r>
            <a:r>
              <a:rPr lang="cs-CZ" sz="2000" dirty="0"/>
              <a:t>=</a:t>
            </a:r>
          </a:p>
        </p:txBody>
      </p:sp>
      <p:sp>
        <p:nvSpPr>
          <p:cNvPr id="2" name="Vývojový diagram: rozhodnutí 1"/>
          <p:cNvSpPr/>
          <p:nvPr/>
        </p:nvSpPr>
        <p:spPr>
          <a:xfrm>
            <a:off x="1367076" y="1673950"/>
            <a:ext cx="2196812" cy="1530460"/>
          </a:xfrm>
          <a:prstGeom prst="flowChartDecision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20      11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Vývojový diagram: rozhodnutí 4"/>
          <p:cNvSpPr/>
          <p:nvPr/>
        </p:nvSpPr>
        <p:spPr>
          <a:xfrm>
            <a:off x="5292080" y="1340768"/>
            <a:ext cx="2426568" cy="2196824"/>
          </a:xfrm>
          <a:prstGeom prst="flowChartDecision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19       17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Vývojový diagram: rozhodnutí 9"/>
          <p:cNvSpPr/>
          <p:nvPr/>
        </p:nvSpPr>
        <p:spPr>
          <a:xfrm>
            <a:off x="251520" y="4365104"/>
            <a:ext cx="2451720" cy="1872208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12       13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Vývojový diagram: rozhodnutí 11"/>
          <p:cNvSpPr/>
          <p:nvPr/>
        </p:nvSpPr>
        <p:spPr>
          <a:xfrm>
            <a:off x="3203848" y="3185401"/>
            <a:ext cx="2160240" cy="1868162"/>
          </a:xfrm>
          <a:prstGeom prst="flowChartDecision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20      20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Vývojový diagram: rozhodnutí 13"/>
          <p:cNvSpPr/>
          <p:nvPr/>
        </p:nvSpPr>
        <p:spPr>
          <a:xfrm>
            <a:off x="5292080" y="4527412"/>
            <a:ext cx="2498576" cy="2141948"/>
          </a:xfrm>
          <a:prstGeom prst="flowChartDecision">
            <a:avLst/>
          </a:prstGeom>
          <a:solidFill>
            <a:srgbClr val="00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15          14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999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663</TotalTime>
  <Words>506</Words>
  <Application>Microsoft Office PowerPoint</Application>
  <PresentationFormat>Předvádění na obrazovce (4:3)</PresentationFormat>
  <Paragraphs>143</Paragraphs>
  <Slides>13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73</cp:revision>
  <cp:lastPrinted>2011-11-07T13:07:31Z</cp:lastPrinted>
  <dcterms:created xsi:type="dcterms:W3CDTF">2011-11-02T10:29:00Z</dcterms:created>
  <dcterms:modified xsi:type="dcterms:W3CDTF">2012-06-09T20:11:03Z</dcterms:modified>
</cp:coreProperties>
</file>