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74" r:id="rId3"/>
    <p:sldId id="261" r:id="rId4"/>
    <p:sldId id="272" r:id="rId5"/>
    <p:sldId id="263" r:id="rId6"/>
    <p:sldId id="270" r:id="rId7"/>
    <p:sldId id="264" r:id="rId8"/>
    <p:sldId id="265" r:id="rId9"/>
    <p:sldId id="267" r:id="rId10"/>
    <p:sldId id="268" r:id="rId11"/>
    <p:sldId id="266" r:id="rId12"/>
    <p:sldId id="262" r:id="rId13"/>
    <p:sldId id="260" r:id="rId14"/>
    <p:sldId id="269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7DC34-F4F8-4FC8-9BFB-101D159EC99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B2D3B-EE3B-4C77-B543-51A4EC2633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797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7DC34-F4F8-4FC8-9BFB-101D159EC99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B2D3B-EE3B-4C77-B543-51A4EC2633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53652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7DC34-F4F8-4FC8-9BFB-101D159EC99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B2D3B-EE3B-4C77-B543-51A4EC2633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78342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7DC34-F4F8-4FC8-9BFB-101D159EC99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B2D3B-EE3B-4C77-B543-51A4EC2633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62178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7DC34-F4F8-4FC8-9BFB-101D159EC99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B2D3B-EE3B-4C77-B543-51A4EC2633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46383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7DC34-F4F8-4FC8-9BFB-101D159EC99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B2D3B-EE3B-4C77-B543-51A4EC2633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39135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7DC34-F4F8-4FC8-9BFB-101D159EC99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B2D3B-EE3B-4C77-B543-51A4EC2633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5309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7DC34-F4F8-4FC8-9BFB-101D159EC99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B2D3B-EE3B-4C77-B543-51A4EC2633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72637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7DC34-F4F8-4FC8-9BFB-101D159EC99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B2D3B-EE3B-4C77-B543-51A4EC2633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13887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7DC34-F4F8-4FC8-9BFB-101D159EC99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B2D3B-EE3B-4C77-B543-51A4EC2633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0043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7DC34-F4F8-4FC8-9BFB-101D159EC99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B2D3B-EE3B-4C77-B543-51A4EC2633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41638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67DC34-F4F8-4FC8-9BFB-101D159EC99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CB2D3B-EE3B-4C77-B543-51A4EC2633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68412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oln%C3%A9_d%C3%ADlo" TargetMode="External"/><Relationship Id="rId2" Type="http://schemas.openxmlformats.org/officeDocument/2006/relationships/hyperlink" Target="http://commons.wikimedia.org/wiki/File:H._Rigaud_%E2%80%93_Louis_XIV.jpeg?uselang=cs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138" y="438150"/>
            <a:ext cx="7705725" cy="598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075852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298" y="116632"/>
            <a:ext cx="8229600" cy="11430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ZAMYŠLENÍ - DISKUSE</a:t>
            </a:r>
            <a:endParaRPr lang="cs-CZ" b="1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05830" y="5301208"/>
            <a:ext cx="8222208" cy="111040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Dokázali byste se svými spolužáky přežít na neznámém ostrově?</a:t>
            </a:r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73857" y="3717032"/>
            <a:ext cx="8213626" cy="136815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500" dirty="0" smtClean="0"/>
              <a:t>Můžeme se např. ztratit v horách či vlivem živelní pohromy být s několika lidmi odříznuti od světa. </a:t>
            </a:r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73857" y="1399630"/>
            <a:ext cx="8229600" cy="20882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Člověk žije ve společnosti druhých lidí. V životě se můžeme dostat do situace, kdy na umění domluvit se a spolupracovat bude závislé naše přežití.</a:t>
            </a:r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413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„ZTROSKOTÁNÍ NA OSTROVĚ“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8431" y="1556792"/>
            <a:ext cx="8229600" cy="4968552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endParaRPr lang="cs-CZ" sz="900" dirty="0" smtClean="0"/>
          </a:p>
          <a:p>
            <a:r>
              <a:rPr lang="cs-CZ" dirty="0" smtClean="0"/>
              <a:t>Jak zorganizujete život v prvních dnech?</a:t>
            </a:r>
          </a:p>
          <a:p>
            <a:r>
              <a:rPr lang="cs-CZ" dirty="0" smtClean="0"/>
              <a:t>Jak si rozdělíte práci?</a:t>
            </a:r>
          </a:p>
          <a:p>
            <a:r>
              <a:rPr lang="cs-CZ" dirty="0" smtClean="0"/>
              <a:t>Na jakých pravidlech soužití se domluvíte?</a:t>
            </a:r>
          </a:p>
          <a:p>
            <a:r>
              <a:rPr lang="cs-CZ" dirty="0" smtClean="0"/>
              <a:t>Kdo se bude podílet na řízení společného života a kdo bude stát v čele vašeho společenství?</a:t>
            </a:r>
          </a:p>
          <a:p>
            <a:r>
              <a:rPr lang="cs-CZ" dirty="0" smtClean="0"/>
              <a:t>Jak budete řešit sporné otázky?</a:t>
            </a:r>
          </a:p>
        </p:txBody>
      </p:sp>
      <p:sp>
        <p:nvSpPr>
          <p:cNvPr id="4" name="Obdélník 3"/>
          <p:cNvSpPr/>
          <p:nvPr/>
        </p:nvSpPr>
        <p:spPr>
          <a:xfrm>
            <a:off x="395536" y="5877272"/>
            <a:ext cx="8219702" cy="648072"/>
          </a:xfrm>
          <a:prstGeom prst="rect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200" dirty="0"/>
              <a:t>Četba ukázky z knihy Dva roky </a:t>
            </a:r>
            <a:r>
              <a:rPr lang="cs-CZ" sz="3200" dirty="0" smtClean="0"/>
              <a:t>prázdnin.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766367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3645024"/>
            <a:ext cx="7772400" cy="1470025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Kterými složkami je stát tvořen?</a:t>
            </a:r>
            <a:br>
              <a:rPr lang="cs-CZ" dirty="0"/>
            </a:b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11560" y="1303734"/>
            <a:ext cx="7772400" cy="147002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Pokus se vlastními slovy vysvětlit, co je to stát.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26681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822075"/>
            <a:ext cx="7704856" cy="129614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Občané (obyvatelé)</a:t>
            </a:r>
            <a:endParaRPr lang="cs-CZ" sz="40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2708920"/>
            <a:ext cx="7704856" cy="129614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Ohraničené území</a:t>
            </a:r>
            <a:endParaRPr lang="cs-CZ" sz="4000" b="1" dirty="0"/>
          </a:p>
        </p:txBody>
      </p:sp>
      <p:sp>
        <p:nvSpPr>
          <p:cNvPr id="4" name="Obdélník 3"/>
          <p:cNvSpPr/>
          <p:nvPr/>
        </p:nvSpPr>
        <p:spPr>
          <a:xfrm>
            <a:off x="755576" y="4509120"/>
            <a:ext cx="7704856" cy="1944216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Státní moc</a:t>
            </a:r>
          </a:p>
          <a:p>
            <a:pPr algn="ctr"/>
            <a:r>
              <a:rPr lang="cs-CZ" sz="2800" dirty="0" smtClean="0"/>
              <a:t>řídící orgány</a:t>
            </a:r>
          </a:p>
          <a:p>
            <a:pPr algn="ctr"/>
            <a:r>
              <a:rPr lang="cs-CZ" sz="2800" dirty="0" smtClean="0"/>
              <a:t>ozbrojená moc</a:t>
            </a:r>
          </a:p>
          <a:p>
            <a:pPr algn="ctr"/>
            <a:r>
              <a:rPr lang="cs-CZ" sz="2800" dirty="0" smtClean="0"/>
              <a:t>administrativní aparát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978996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PRO CHYTRÉ HLAVY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Víte, kdo řekl známý výrok </a:t>
            </a:r>
          </a:p>
          <a:p>
            <a:pPr marL="0" indent="0"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„Stát jsem já“</a:t>
            </a:r>
            <a:r>
              <a:rPr lang="cs-CZ" sz="3600" dirty="0"/>
              <a:t>?</a:t>
            </a:r>
            <a:endParaRPr lang="cs-CZ" sz="3600" b="1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3600" dirty="0" smtClean="0"/>
              <a:t>Co tím měl na mysli?</a:t>
            </a:r>
          </a:p>
          <a:p>
            <a:pPr marL="0" indent="0">
              <a:buNone/>
            </a:pPr>
            <a:r>
              <a:rPr lang="cs-CZ" sz="3600" i="1" dirty="0" smtClean="0"/>
              <a:t>Úkol:</a:t>
            </a:r>
          </a:p>
          <a:p>
            <a:pPr marL="0" indent="0">
              <a:buNone/>
            </a:pPr>
            <a:r>
              <a:rPr lang="cs-CZ" sz="3600" dirty="0" smtClean="0"/>
              <a:t>Zjisti o tomto panovníkovi</a:t>
            </a:r>
          </a:p>
          <a:p>
            <a:pPr marL="0" indent="0">
              <a:buNone/>
            </a:pPr>
            <a:r>
              <a:rPr lang="cs-CZ" sz="3600" dirty="0" smtClean="0"/>
              <a:t>bližší informace.             </a:t>
            </a:r>
            <a:r>
              <a:rPr lang="cs-CZ" sz="1200" dirty="0" smtClean="0"/>
              <a:t>         1)   </a:t>
            </a:r>
            <a:endParaRPr lang="cs-CZ" sz="1200" dirty="0"/>
          </a:p>
        </p:txBody>
      </p:sp>
      <p:pic>
        <p:nvPicPr>
          <p:cNvPr id="3074" name="Picture 2" descr="File:H. Rigaud – Louis XIV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556792"/>
            <a:ext cx="3312368" cy="4668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69806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JMENUJ ÚKOLY STÁTU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040560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endParaRPr lang="cs-CZ" sz="500" dirty="0" smtClean="0"/>
          </a:p>
          <a:p>
            <a:endParaRPr lang="cs-CZ" dirty="0" smtClean="0"/>
          </a:p>
          <a:p>
            <a:r>
              <a:rPr lang="cs-CZ" sz="3600" dirty="0" smtClean="0"/>
              <a:t>péče o životní úroveň</a:t>
            </a:r>
            <a:endParaRPr lang="cs-CZ" sz="3600" dirty="0"/>
          </a:p>
          <a:p>
            <a:r>
              <a:rPr lang="cs-CZ" sz="3600" dirty="0" smtClean="0"/>
              <a:t>hospodářský rozvoj</a:t>
            </a:r>
          </a:p>
          <a:p>
            <a:r>
              <a:rPr lang="cs-CZ" sz="3600" dirty="0" smtClean="0"/>
              <a:t>ochrana životního prostředí</a:t>
            </a:r>
          </a:p>
          <a:p>
            <a:r>
              <a:rPr lang="cs-CZ" sz="3600" dirty="0" smtClean="0"/>
              <a:t>podpora a pomoc v oblasti sociální a kulturní</a:t>
            </a:r>
          </a:p>
          <a:p>
            <a:r>
              <a:rPr lang="cs-CZ" sz="3600" dirty="0" smtClean="0"/>
              <a:t>organizace života na svém území</a:t>
            </a:r>
          </a:p>
          <a:p>
            <a:r>
              <a:rPr lang="cs-CZ" sz="3600" dirty="0" smtClean="0"/>
              <a:t>vytváření pravidel, kontrola jejich dodržování</a:t>
            </a:r>
          </a:p>
          <a:p>
            <a:r>
              <a:rPr lang="cs-CZ" sz="3600" dirty="0" smtClean="0"/>
              <a:t>postihy za porušování pravidel</a:t>
            </a:r>
          </a:p>
          <a:p>
            <a:r>
              <a:rPr lang="cs-CZ" sz="3600" dirty="0" smtClean="0"/>
              <a:t>ochrana zájmů obyvatel</a:t>
            </a:r>
          </a:p>
          <a:p>
            <a:r>
              <a:rPr lang="cs-CZ" sz="3600" dirty="0" smtClean="0"/>
              <a:t>prosazování státních zájmů v mezinárodních vztazích</a:t>
            </a:r>
          </a:p>
          <a:p>
            <a:r>
              <a:rPr lang="cs-CZ" sz="3600" dirty="0" smtClean="0"/>
              <a:t>ochrana a obrana míru, pořádku a bezpečnosti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173382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SAMOSTATNÁ PRÁCE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400" dirty="0" smtClean="0"/>
              <a:t>Které z uvedených úkolů považuješ za nejdůležitější?</a:t>
            </a:r>
          </a:p>
          <a:p>
            <a:r>
              <a:rPr lang="cs-CZ" sz="4400" dirty="0" smtClean="0"/>
              <a:t>Uspořádej podle důležitosti.</a:t>
            </a:r>
          </a:p>
          <a:p>
            <a:r>
              <a:rPr lang="cs-CZ" sz="4400" dirty="0" smtClean="0"/>
              <a:t>Porovnej svůj žebříček se spolužákem v lavici, ve skupině, ve třídě.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5690916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FORMY STÁTU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0120" y="1746124"/>
            <a:ext cx="8229600" cy="4525963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pPr marL="0" indent="0" algn="ctr">
              <a:buNone/>
            </a:pPr>
            <a:r>
              <a:rPr lang="cs-CZ" sz="3600" dirty="0" smtClean="0"/>
              <a:t>KDO VYKONÁVÁ MOC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sz="3600" dirty="0" smtClean="0"/>
              <a:t>demokratický                           autokratický</a:t>
            </a:r>
            <a:endParaRPr lang="cs-CZ" sz="3600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1907704" y="2492896"/>
            <a:ext cx="1872208" cy="158417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5004048" y="2492896"/>
            <a:ext cx="2088232" cy="158417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424135" y="5686173"/>
            <a:ext cx="8340352" cy="648072"/>
          </a:xfrm>
          <a:prstGeom prst="rect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Vysvětli pojmy – pracuj s učebnicí str. 47 a se SCS.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1242706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FORMY STÁTU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6714" y="1598066"/>
            <a:ext cx="8229600" cy="4525963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pPr marL="0" indent="0" algn="ctr">
              <a:buNone/>
            </a:pPr>
            <a:r>
              <a:rPr lang="cs-CZ" sz="3600" dirty="0" smtClean="0"/>
              <a:t>KDO STOJÍ V ČELE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sz="3600" dirty="0" smtClean="0"/>
              <a:t>republika        monarchie              teokracie</a:t>
            </a:r>
            <a:endParaRPr lang="cs-CZ" sz="3600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1691680" y="2357264"/>
            <a:ext cx="2016224" cy="143596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5220072" y="2357264"/>
            <a:ext cx="2016224" cy="152722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484138" y="5519489"/>
            <a:ext cx="8340352" cy="648072"/>
          </a:xfrm>
          <a:prstGeom prst="rect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Vysvětli pojmy – pracuj s učebnicí str. 47 a se SCS.</a:t>
            </a:r>
            <a:endParaRPr lang="cs-CZ" sz="3200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4355976" y="2357264"/>
            <a:ext cx="0" cy="150378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82740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finsterlova.nbook-02\AppData\Local\Microsoft\Windows\Temporary Internet Files\Content.IE5\AM1I8PN9\MP90040713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429000"/>
            <a:ext cx="4095404" cy="327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97768"/>
            <a:ext cx="8229600" cy="11430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smtClean="0"/>
              <a:t>POZNÁŠ STÁTY NA OBRÁZKU?</a:t>
            </a:r>
            <a:br>
              <a:rPr lang="cs-CZ" b="1" dirty="0" smtClean="0"/>
            </a:br>
            <a:r>
              <a:rPr lang="cs-CZ" b="1" dirty="0" smtClean="0"/>
              <a:t>JAK BY SE TI V DANÉM STÁTĚ ŽILO?</a:t>
            </a:r>
            <a:endParaRPr lang="cs-CZ" b="1" dirty="0"/>
          </a:p>
        </p:txBody>
      </p:sp>
      <p:pic>
        <p:nvPicPr>
          <p:cNvPr id="2050" name="Picture 2" descr="C:\Users\finsterlova.nbook-02\AppData\Local\Microsoft\Windows\Temporary Internet Files\Content.IE5\S7687CZ2\MP90040357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5" y="1628800"/>
            <a:ext cx="3456384" cy="2303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finsterlova.nbook-02\AppData\Local\Microsoft\Windows\Temporary Internet Files\Content.IE5\S7687CZ2\MC9004124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2223" y="1897062"/>
            <a:ext cx="4049713" cy="306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572000" y="5693763"/>
            <a:ext cx="4381723" cy="980728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STAROVĚKÝ EGYPT, ANTICKÝ ŘÍM, SOUČASNÁ ČR</a:t>
            </a:r>
            <a:endParaRPr lang="cs-CZ" sz="2800" dirty="0">
              <a:solidFill>
                <a:schemeClr val="tx1"/>
              </a:solidFill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4579932" y="5084874"/>
            <a:ext cx="4381723" cy="1589617"/>
            <a:chOff x="4571999" y="5040560"/>
            <a:chExt cx="4381723" cy="1589617"/>
          </a:xfrm>
        </p:grpSpPr>
        <p:sp>
          <p:nvSpPr>
            <p:cNvPr id="10" name="Obdélník 9"/>
            <p:cNvSpPr/>
            <p:nvPr/>
          </p:nvSpPr>
          <p:spPr>
            <a:xfrm>
              <a:off x="4571999" y="5649449"/>
              <a:ext cx="4381723" cy="98072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schemeClr val="tx1"/>
                  </a:solidFill>
                </a:rPr>
                <a:t>ODPOVĚĎ</a:t>
              </a:r>
              <a:endParaRPr lang="cs-CZ" sz="2800" dirty="0">
                <a:solidFill>
                  <a:schemeClr val="tx1"/>
                </a:solidFill>
              </a:endParaRPr>
            </a:p>
          </p:txBody>
        </p:sp>
        <p:sp>
          <p:nvSpPr>
            <p:cNvPr id="7" name="Šipka dolů 6"/>
            <p:cNvSpPr/>
            <p:nvPr/>
          </p:nvSpPr>
          <p:spPr>
            <a:xfrm rot="10800000">
              <a:off x="6442792" y="5040560"/>
              <a:ext cx="648071" cy="608889"/>
            </a:xfrm>
            <a:prstGeom prst="downArrow">
              <a:avLst/>
            </a:prstGeom>
            <a:solidFill>
              <a:schemeClr val="bg1"/>
            </a:solidFill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7800916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4896544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l"/>
            <a:r>
              <a:rPr lang="cs-CZ" sz="800" dirty="0" smtClean="0"/>
              <a:t/>
            </a:r>
            <a:br>
              <a:rPr lang="cs-CZ" sz="800" dirty="0" smtClean="0"/>
            </a:br>
            <a:r>
              <a:rPr lang="cs-CZ" sz="800" dirty="0"/>
              <a:t/>
            </a:r>
            <a:br>
              <a:rPr lang="cs-CZ" sz="800" dirty="0"/>
            </a:br>
            <a:r>
              <a:rPr lang="cs-CZ" sz="800" dirty="0" smtClean="0"/>
              <a:t/>
            </a:r>
            <a:br>
              <a:rPr lang="cs-CZ" sz="800" dirty="0" smtClean="0"/>
            </a:br>
            <a:r>
              <a:rPr lang="cs-CZ" sz="800" dirty="0"/>
              <a:t/>
            </a:r>
            <a:br>
              <a:rPr lang="cs-CZ" sz="800" dirty="0"/>
            </a:br>
            <a:r>
              <a:rPr lang="cs-CZ" sz="800" dirty="0" smtClean="0"/>
              <a:t/>
            </a:r>
            <a:br>
              <a:rPr lang="cs-CZ" sz="800" dirty="0" smtClean="0"/>
            </a:br>
            <a:r>
              <a:rPr lang="cs-CZ" dirty="0" smtClean="0"/>
              <a:t>Jedním z nejdůležitějších pudů, je pud sebezáchovy – snaha přežít. Všichni hájíme své zájmy, které se vzájemně střetávají a dochází ke konfliktu. Potřebujeme někoho, kdo rozhodne, na čí straně je právo. Potřebujeme pravidla, která stanoví mez, za niž nesmíme zajít.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5517232"/>
            <a:ext cx="8229600" cy="864096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dirty="0" smtClean="0"/>
              <a:t>Touto autoritou je </a:t>
            </a:r>
            <a:r>
              <a:rPr lang="cs-CZ" sz="4000" b="1" dirty="0" smtClean="0"/>
              <a:t>stát</a:t>
            </a:r>
            <a:r>
              <a:rPr lang="cs-CZ" sz="4000" dirty="0" smtClean="0"/>
              <a:t>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9138049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844824"/>
            <a:ext cx="7848872" cy="1431032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LP čl. 15</a:t>
            </a:r>
            <a:br>
              <a:rPr lang="cs-CZ" dirty="0" smtClean="0"/>
            </a:br>
            <a:r>
              <a:rPr lang="cs-CZ" dirty="0" smtClean="0"/>
              <a:t>Každý má právo na státní příslušnost.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97855" y="3885059"/>
            <a:ext cx="7848872" cy="1900808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4000" dirty="0" smtClean="0"/>
              <a:t>DP čl. 7</a:t>
            </a:r>
          </a:p>
          <a:p>
            <a:pPr marL="0" indent="0" algn="ctr">
              <a:buNone/>
            </a:pPr>
            <a:r>
              <a:rPr lang="cs-CZ" sz="4000" dirty="0" smtClean="0"/>
              <a:t>Děti mají právo na jméno a státní příslušnost.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7645321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48680"/>
            <a:ext cx="8496944" cy="11430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ZÁVĚR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988840"/>
            <a:ext cx="8435280" cy="4137323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4400" b="1" dirty="0" smtClean="0"/>
              <a:t>Stát </a:t>
            </a:r>
            <a:r>
              <a:rPr lang="cs-CZ" sz="4400" dirty="0" smtClean="0"/>
              <a:t>je organizované společenství lidí žijících na určitém ohraničeném území. Vymezuje pravidla platná pro všechny, pečuje o všestranný rozvoj a stará se o pořádek a bezpečnost.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5915821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982176"/>
            <a:ext cx="8064896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 smtClean="0"/>
              <a:t>Zdroj:</a:t>
            </a:r>
          </a:p>
          <a:p>
            <a:endParaRPr lang="cs-CZ" u="sng" dirty="0" smtClean="0"/>
          </a:p>
          <a:p>
            <a:r>
              <a:rPr lang="cs-CZ" sz="1600" dirty="0" smtClean="0"/>
              <a:t>1)  </a:t>
            </a:r>
          </a:p>
          <a:p>
            <a:r>
              <a:rPr lang="cs-CZ" sz="1600" dirty="0" smtClean="0"/>
              <a:t>[cit</a:t>
            </a:r>
            <a:r>
              <a:rPr lang="cs-CZ" sz="1600" dirty="0"/>
              <a:t>. </a:t>
            </a:r>
            <a:r>
              <a:rPr lang="cs-CZ" sz="1600" dirty="0" smtClean="0"/>
              <a:t>2012-06-19]. </a:t>
            </a:r>
            <a:r>
              <a:rPr lang="cs-CZ" sz="1600" dirty="0"/>
              <a:t>Dostupný pod licencí </a:t>
            </a:r>
            <a:r>
              <a:rPr lang="cs-CZ" sz="1600" dirty="0" err="1"/>
              <a:t>Creative</a:t>
            </a:r>
            <a:r>
              <a:rPr lang="cs-CZ" sz="1600" dirty="0"/>
              <a:t> </a:t>
            </a:r>
            <a:r>
              <a:rPr lang="cs-CZ" sz="1600" dirty="0" err="1"/>
              <a:t>Commons</a:t>
            </a:r>
            <a:r>
              <a:rPr lang="cs-CZ" sz="1600" dirty="0"/>
              <a:t> na WWW</a:t>
            </a:r>
            <a:r>
              <a:rPr lang="cs-CZ" sz="1600" dirty="0" smtClean="0"/>
              <a:t>:</a:t>
            </a:r>
          </a:p>
          <a:p>
            <a:r>
              <a:rPr lang="cs-CZ" sz="1600" dirty="0" smtClean="0">
                <a:hlinkClick r:id="rId2"/>
              </a:rPr>
              <a:t>http</a:t>
            </a:r>
            <a:r>
              <a:rPr lang="cs-CZ" sz="1600" dirty="0">
                <a:hlinkClick r:id="rId2"/>
              </a:rPr>
              <a:t>://commons.wikimedia.org/wiki/File:H._Rigaud_%</a:t>
            </a:r>
            <a:r>
              <a:rPr lang="cs-CZ" sz="1600" dirty="0" smtClean="0">
                <a:hlinkClick r:id="rId2"/>
              </a:rPr>
              <a:t>E2%80%93_Louis_XIV.jpeg?uselang=cs</a:t>
            </a:r>
            <a:r>
              <a:rPr lang="cs-CZ" sz="1600" dirty="0" smtClean="0"/>
              <a:t> </a:t>
            </a:r>
            <a:r>
              <a:rPr lang="cs-CZ" sz="1600" dirty="0" err="1" smtClean="0"/>
              <a:t>Hyacinthe</a:t>
            </a:r>
            <a:r>
              <a:rPr lang="cs-CZ" sz="1600" dirty="0" smtClean="0"/>
              <a:t> </a:t>
            </a:r>
            <a:r>
              <a:rPr lang="cs-CZ" sz="1600" dirty="0" err="1"/>
              <a:t>Rigaud</a:t>
            </a:r>
            <a:r>
              <a:rPr lang="cs-CZ" sz="1600" dirty="0"/>
              <a:t> [Public </a:t>
            </a:r>
            <a:r>
              <a:rPr lang="cs-CZ" sz="1600" dirty="0" err="1"/>
              <a:t>domain</a:t>
            </a:r>
            <a:r>
              <a:rPr lang="cs-CZ" sz="1600" dirty="0"/>
              <a:t>], prostřednictvím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 smtClean="0"/>
              <a:t>Commons</a:t>
            </a:r>
            <a:endParaRPr lang="cs-CZ" sz="1600" dirty="0"/>
          </a:p>
          <a:p>
            <a:r>
              <a:rPr lang="cs-CZ" sz="1600" i="1" dirty="0"/>
              <a:t>Tento soubor je </a:t>
            </a:r>
            <a:r>
              <a:rPr lang="cs-CZ" sz="1600" b="1" i="1" dirty="0">
                <a:hlinkClick r:id="rId3" tooltip="cs:Volné dílo"/>
              </a:rPr>
              <a:t>volné dílo</a:t>
            </a:r>
            <a:r>
              <a:rPr lang="cs-CZ" sz="1600" i="1" dirty="0"/>
              <a:t> ve Spojených státech a těch zemích, ve kterých ochrana autorských práv trvá po dobu života autora a </a:t>
            </a:r>
            <a:r>
              <a:rPr lang="cs-CZ" sz="1600" b="1" i="1" dirty="0"/>
              <a:t>100</a:t>
            </a:r>
            <a:r>
              <a:rPr lang="cs-CZ" sz="1600" i="1" dirty="0"/>
              <a:t> let nebo méně</a:t>
            </a:r>
            <a:r>
              <a:rPr lang="cs-CZ" sz="1600" i="1" dirty="0" smtClean="0"/>
              <a:t>.</a:t>
            </a:r>
          </a:p>
          <a:p>
            <a:endParaRPr lang="cs-CZ" sz="1600" i="1" dirty="0"/>
          </a:p>
          <a:p>
            <a:endParaRPr lang="cs-CZ" sz="1600" dirty="0"/>
          </a:p>
          <a:p>
            <a:endParaRPr lang="cs-CZ" sz="1600" dirty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11560" y="3213556"/>
            <a:ext cx="7820297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JANOŠKOVÁ, D., ONDRÁČKOVÁ, M.</a:t>
            </a:r>
            <a:r>
              <a:rPr lang="cs-CZ" sz="1600" i="1" dirty="0"/>
              <a:t> Občanská výchova 7 učebnice pro základní školy </a:t>
            </a:r>
            <a:endParaRPr lang="cs-CZ" sz="1600" i="1" dirty="0" smtClean="0"/>
          </a:p>
          <a:p>
            <a:r>
              <a:rPr lang="cs-CZ" sz="1600" i="1" dirty="0" smtClean="0"/>
              <a:t>a </a:t>
            </a:r>
            <a:r>
              <a:rPr lang="cs-CZ" sz="1600" i="1" dirty="0"/>
              <a:t>víceletá gymnázia.</a:t>
            </a:r>
            <a:r>
              <a:rPr lang="cs-CZ" sz="1600" dirty="0"/>
              <a:t> 1. vyd. Plzeň: Fraus. 2004</a:t>
            </a:r>
          </a:p>
          <a:p>
            <a:r>
              <a:rPr lang="cs-CZ" sz="1600" dirty="0"/>
              <a:t>ISBN 80-7238-325-6</a:t>
            </a:r>
          </a:p>
          <a:p>
            <a:endParaRPr lang="cs-CZ" sz="1600" b="1" dirty="0"/>
          </a:p>
          <a:p>
            <a:r>
              <a:rPr lang="cs-CZ" sz="1600" dirty="0"/>
              <a:t>JANOŠKOVÁ, D., ONDRÁČKOVÁ, M. </a:t>
            </a:r>
            <a:r>
              <a:rPr lang="cs-CZ" sz="1600" i="1" dirty="0"/>
              <a:t>Občanská výchova 7 příručka učitele pro základní školy </a:t>
            </a:r>
            <a:endParaRPr lang="cs-CZ" sz="1600" i="1" dirty="0" smtClean="0"/>
          </a:p>
          <a:p>
            <a:r>
              <a:rPr lang="cs-CZ" sz="1600" i="1" dirty="0" smtClean="0"/>
              <a:t>a </a:t>
            </a:r>
            <a:r>
              <a:rPr lang="cs-CZ" sz="1600" i="1" dirty="0"/>
              <a:t>víceletá gymnázia</a:t>
            </a:r>
            <a:r>
              <a:rPr lang="cs-CZ" sz="1600" dirty="0"/>
              <a:t>. 1. vyd. Plzeň: Fraus. 2004</a:t>
            </a:r>
          </a:p>
          <a:p>
            <a:r>
              <a:rPr lang="cs-CZ" sz="1600" dirty="0"/>
              <a:t>ISBN 80-7238-326-4</a:t>
            </a:r>
          </a:p>
        </p:txBody>
      </p:sp>
      <p:sp>
        <p:nvSpPr>
          <p:cNvPr id="7" name="Obdélník 6"/>
          <p:cNvSpPr/>
          <p:nvPr/>
        </p:nvSpPr>
        <p:spPr>
          <a:xfrm>
            <a:off x="611560" y="5301208"/>
            <a:ext cx="818430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obrázky </a:t>
            </a:r>
            <a:r>
              <a:rPr lang="cs-CZ" sz="1600" dirty="0" smtClean="0"/>
              <a:t>(snímek 9) jsou </a:t>
            </a:r>
            <a:r>
              <a:rPr lang="cs-CZ" sz="1600" dirty="0"/>
              <a:t>z aplikace Microsoft Word - licence zakoupena Základní </a:t>
            </a:r>
            <a:r>
              <a:rPr lang="cs-CZ" sz="1600" dirty="0" smtClean="0"/>
              <a:t>školou Jevíčko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41265563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330</TotalTime>
  <Words>486</Words>
  <Application>Microsoft Office PowerPoint</Application>
  <PresentationFormat>Předvádění na obrazovce (4:3)</PresentationFormat>
  <Paragraphs>86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ZAMYŠLENÍ - DISKUSE</vt:lpstr>
      <vt:lpstr>„ZTROSKOTÁNÍ NA OSTROVĚ“</vt:lpstr>
      <vt:lpstr>Kterými složkami je stát tvořen? </vt:lpstr>
      <vt:lpstr>Prezentace aplikace PowerPoint</vt:lpstr>
      <vt:lpstr>PRO CHYTRÉ HLAVY</vt:lpstr>
      <vt:lpstr>JMENUJ ÚKOLY STÁTU</vt:lpstr>
      <vt:lpstr>SAMOSTATNÁ PRÁCE</vt:lpstr>
      <vt:lpstr>FORMY STÁTU</vt:lpstr>
      <vt:lpstr>FORMY STÁTU</vt:lpstr>
      <vt:lpstr>POZNÁŠ STÁTY NA OBRÁZKU? JAK BY SE TI V DANÉM STÁTĚ ŽILO?</vt:lpstr>
      <vt:lpstr>     Jedním z nejdůležitějších pudů, je pud sebezáchovy – snaha přežít. Všichni hájíme své zájmy, které se vzájemně střetávají a dochází ke konfliktu. Potřebujeme někoho, kdo rozhodne, na čí straně je právo. Potřebujeme pravidla, která stanoví mez, za niž nesmíme zajít.  </vt:lpstr>
      <vt:lpstr>LP čl. 15 Každý má právo na státní příslušnost.</vt:lpstr>
      <vt:lpstr>ZÁVĚR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fbhit</dc:title>
  <dc:creator>Jiřina Finsterlova</dc:creator>
  <cp:lastModifiedBy>Jiřina Finsterlova</cp:lastModifiedBy>
  <cp:revision>33</cp:revision>
  <dcterms:created xsi:type="dcterms:W3CDTF">2012-06-18T17:42:45Z</dcterms:created>
  <dcterms:modified xsi:type="dcterms:W3CDTF">2012-06-24T12:04:35Z</dcterms:modified>
</cp:coreProperties>
</file>