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notesMasterIdLst>
    <p:notesMasterId r:id="rId15"/>
  </p:notesMasterIdLst>
  <p:sldIdLst>
    <p:sldId id="264" r:id="rId2"/>
    <p:sldId id="256" r:id="rId3"/>
    <p:sldId id="257" r:id="rId4"/>
    <p:sldId id="265" r:id="rId5"/>
    <p:sldId id="266" r:id="rId6"/>
    <p:sldId id="267" r:id="rId7"/>
    <p:sldId id="258" r:id="rId8"/>
    <p:sldId id="259" r:id="rId9"/>
    <p:sldId id="260" r:id="rId10"/>
    <p:sldId id="261" r:id="rId11"/>
    <p:sldId id="262" r:id="rId12"/>
    <p:sldId id="263" r:id="rId13"/>
    <p:sldId id="26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66"/>
    <a:srgbClr val="FF6600"/>
    <a:srgbClr val="F4EBA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5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4340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43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43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43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4B1680C-D5D7-40A6-8C13-07690E72118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88842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4210CE1-AFCF-4EBB-A840-EE08EB73A041}" type="slidenum">
              <a:rPr lang="cs-CZ"/>
              <a:pPr/>
              <a:t>1</a:t>
            </a:fld>
            <a:endParaRPr lang="cs-CZ"/>
          </a:p>
        </p:txBody>
      </p:sp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2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E76F86B3-DE7C-4EAA-BA48-F7AD35D8FFD9}" type="slidenum">
              <a:rPr lang="cs-CZ" sz="1200">
                <a:solidFill>
                  <a:srgbClr val="000000"/>
                </a:solidFill>
                <a:latin typeface="+mn-lt"/>
              </a:rPr>
              <a:pPr algn="r">
                <a:defRPr/>
              </a:pPr>
              <a:t>1</a:t>
            </a:fld>
            <a:endParaRPr lang="cs-CZ" sz="1200">
              <a:solidFill>
                <a:srgbClr val="000000"/>
              </a:solidFill>
              <a:latin typeface="+mn-lt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E7360A7-1900-475B-8781-03BC4ED622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cover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3BE90D6-1585-418C-B155-4FC29DBD7F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cover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BD36170-7E88-4BEF-BDBE-D505D68096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cover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E72A3-64BC-4CD4-902A-5FCEA7D8C8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cover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C9358BFE-74BE-4A7B-AF6D-ABDF784B79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cover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2BEBA52-C918-403E-AFAA-94A580C95A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0847973-BDFB-4210-B5E7-BD05E864D7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D9DC908-E78B-47E8-9F0C-998F767D6F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cover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D63C227-ADBF-4DA9-B3F1-E1E605F517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3BB36-B422-4BA5-9639-2D2A4866DE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cover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1CA6213-15D7-4E38-B738-EE5F31BB80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cover dir="d"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B80679E3-DF3E-4924-990F-204ECDEA02F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0438548"/>
      </p:ext>
    </p:extLst>
  </p:cSld>
  <p:clrMapOvr>
    <a:masterClrMapping/>
  </p:clrMapOvr>
  <p:transition spd="med">
    <p:cover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2D22FA6-E135-4F66-ADB8-F66D5339C3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</p:sldLayoutIdLst>
  <p:transition spd="med">
    <p:cover dir="d"/>
  </p:transition>
  <p:timing>
    <p:tnLst>
      <p:par>
        <p:cTn id="1" dur="indefinite" restart="never" nodeType="tmRoot"/>
      </p:par>
    </p:tnLst>
  </p:timing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apy.cz/" TargetMode="Externa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3315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TextovéPole 2"/>
          <p:cNvSpPr txBox="1">
            <a:spLocks noChangeArrowheads="1"/>
          </p:cNvSpPr>
          <p:nvPr/>
        </p:nvSpPr>
        <p:spPr bwMode="auto">
          <a:xfrm>
            <a:off x="4355976" y="2500313"/>
            <a:ext cx="24050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 dirty="0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13317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cs-CZ">
              <a:latin typeface="Calibri" pitchFamily="34" charset="0"/>
            </a:endParaRPr>
          </a:p>
        </p:txBody>
      </p:sp>
      <p:sp>
        <p:nvSpPr>
          <p:cNvPr id="13318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cs-CZ">
              <a:latin typeface="Calibri" pitchFamily="34" charset="0"/>
            </a:endParaRPr>
          </a:p>
        </p:txBody>
      </p:sp>
      <p:sp>
        <p:nvSpPr>
          <p:cNvPr id="13319" name="Text Box 7"/>
          <p:cNvSpPr txBox="1">
            <a:spLocks noChangeArrowheads="1"/>
          </p:cNvSpPr>
          <p:nvPr/>
        </p:nvSpPr>
        <p:spPr bwMode="auto">
          <a:xfrm>
            <a:off x="2916238" y="1341438"/>
            <a:ext cx="4608512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RNDr.Ivana Řehková</a:t>
            </a:r>
          </a:p>
        </p:txBody>
      </p:sp>
      <p:sp>
        <p:nvSpPr>
          <p:cNvPr id="13320" name="Text Box 8"/>
          <p:cNvSpPr txBox="1">
            <a:spLocks noChangeArrowheads="1"/>
          </p:cNvSpPr>
          <p:nvPr/>
        </p:nvSpPr>
        <p:spPr bwMode="auto">
          <a:xfrm>
            <a:off x="4941094" y="1700213"/>
            <a:ext cx="331152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/>
              <a:t>3.2.7.2.R01_Podobnost</a:t>
            </a:r>
          </a:p>
        </p:txBody>
      </p:sp>
      <p:sp>
        <p:nvSpPr>
          <p:cNvPr id="13321" name="Text Box 9"/>
          <p:cNvSpPr txBox="1">
            <a:spLocks noChangeArrowheads="1"/>
          </p:cNvSpPr>
          <p:nvPr/>
        </p:nvSpPr>
        <p:spPr bwMode="auto">
          <a:xfrm>
            <a:off x="2700338" y="2133600"/>
            <a:ext cx="38163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Matematika 9.ročník</a:t>
            </a:r>
          </a:p>
        </p:txBody>
      </p:sp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cs-CZ" sz="2100" dirty="0" smtClean="0"/>
              <a:t>Prezentace je určena na </a:t>
            </a:r>
            <a:r>
              <a:rPr lang="cs-CZ" sz="2100" dirty="0"/>
              <a:t>úvod do tématu podobnost.</a:t>
            </a:r>
          </a:p>
          <a:p>
            <a:pPr>
              <a:lnSpc>
                <a:spcPct val="80000"/>
              </a:lnSpc>
            </a:pPr>
            <a:r>
              <a:rPr lang="cs-CZ" sz="2100" dirty="0"/>
              <a:t>Žáci si zopakují poznatky z minulých ročníků o shodnosti a o </a:t>
            </a:r>
            <a:r>
              <a:rPr lang="cs-CZ" sz="2100" dirty="0" smtClean="0"/>
              <a:t>poměru. </a:t>
            </a:r>
            <a:r>
              <a:rPr lang="cs-CZ" sz="2100" dirty="0"/>
              <a:t>Na základě obrázků a příkladů z praxe odvodí definici podobnosti.</a:t>
            </a:r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Anotace:</a:t>
            </a:r>
          </a:p>
        </p:txBody>
      </p:sp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Zopakujte si: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/>
              <a:t>Kdy jste se setkali s pojmem </a:t>
            </a:r>
            <a:r>
              <a:rPr lang="cs-CZ">
                <a:solidFill>
                  <a:schemeClr val="accent2"/>
                </a:solidFill>
              </a:rPr>
              <a:t>SHODNOST</a:t>
            </a:r>
            <a:r>
              <a:rPr lang="cs-CZ"/>
              <a:t>.</a:t>
            </a:r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endParaRPr lang="cs-CZ"/>
          </a:p>
        </p:txBody>
      </p:sp>
      <p:sp>
        <p:nvSpPr>
          <p:cNvPr id="3076" name="Line 4"/>
          <p:cNvSpPr>
            <a:spLocks noChangeShapeType="1"/>
          </p:cNvSpPr>
          <p:nvPr/>
        </p:nvSpPr>
        <p:spPr bwMode="auto">
          <a:xfrm>
            <a:off x="2987675" y="2492375"/>
            <a:ext cx="0" cy="25923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1403350" y="2997200"/>
            <a:ext cx="936625" cy="863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8" name="Rectangle 6"/>
          <p:cNvSpPr>
            <a:spLocks noChangeArrowheads="1"/>
          </p:cNvSpPr>
          <p:nvPr/>
        </p:nvSpPr>
        <p:spPr bwMode="auto">
          <a:xfrm>
            <a:off x="3635375" y="2997200"/>
            <a:ext cx="935038" cy="863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" name="Zaoblený obdélníkový popisek 1"/>
          <p:cNvSpPr/>
          <p:nvPr/>
        </p:nvSpPr>
        <p:spPr>
          <a:xfrm>
            <a:off x="5220072" y="4581128"/>
            <a:ext cx="2952328" cy="1296144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Osová souměrnost</a:t>
            </a:r>
            <a:endParaRPr lang="cs-CZ" sz="2400" dirty="0"/>
          </a:p>
        </p:txBody>
      </p:sp>
    </p:spTree>
  </p:cSld>
  <p:clrMapOvr>
    <a:masterClrMapping/>
  </p:clrMapOvr>
  <p:transition spd="med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Zopakujte si: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/>
              <a:t>Kdy jste se setkali s pojmem </a:t>
            </a:r>
            <a:r>
              <a:rPr lang="cs-CZ">
                <a:solidFill>
                  <a:srgbClr val="00CC66"/>
                </a:solidFill>
              </a:rPr>
              <a:t>SHODNOST</a:t>
            </a:r>
          </a:p>
        </p:txBody>
      </p:sp>
      <p:sp>
        <p:nvSpPr>
          <p:cNvPr id="16388" name="AutoShape 4"/>
          <p:cNvSpPr>
            <a:spLocks noChangeArrowheads="1"/>
          </p:cNvSpPr>
          <p:nvPr/>
        </p:nvSpPr>
        <p:spPr bwMode="auto">
          <a:xfrm>
            <a:off x="1835150" y="2852738"/>
            <a:ext cx="1800225" cy="2089150"/>
          </a:xfrm>
          <a:prstGeom prst="triangle">
            <a:avLst>
              <a:gd name="adj" fmla="val 50000"/>
            </a:avLst>
          </a:prstGeom>
          <a:solidFill>
            <a:srgbClr val="339966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6389" name="AutoShape 5"/>
          <p:cNvSpPr>
            <a:spLocks noChangeArrowheads="1"/>
          </p:cNvSpPr>
          <p:nvPr/>
        </p:nvSpPr>
        <p:spPr bwMode="auto">
          <a:xfrm rot="10800000">
            <a:off x="5364163" y="3716338"/>
            <a:ext cx="1800225" cy="2089150"/>
          </a:xfrm>
          <a:prstGeom prst="triangle">
            <a:avLst>
              <a:gd name="adj" fmla="val 50000"/>
            </a:avLst>
          </a:prstGeom>
          <a:solidFill>
            <a:srgbClr val="339966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6390" name="Line 6"/>
          <p:cNvSpPr>
            <a:spLocks noChangeShapeType="1"/>
          </p:cNvSpPr>
          <p:nvPr/>
        </p:nvSpPr>
        <p:spPr bwMode="auto">
          <a:xfrm>
            <a:off x="2700338" y="2852738"/>
            <a:ext cx="3600450" cy="29527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6391" name="Line 7"/>
          <p:cNvSpPr>
            <a:spLocks noChangeShapeType="1"/>
          </p:cNvSpPr>
          <p:nvPr/>
        </p:nvSpPr>
        <p:spPr bwMode="auto">
          <a:xfrm flipV="1">
            <a:off x="3563938" y="3716338"/>
            <a:ext cx="1800225" cy="12255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6392" name="Line 8"/>
          <p:cNvSpPr>
            <a:spLocks noChangeShapeType="1"/>
          </p:cNvSpPr>
          <p:nvPr/>
        </p:nvSpPr>
        <p:spPr bwMode="auto">
          <a:xfrm flipV="1">
            <a:off x="1835150" y="3716338"/>
            <a:ext cx="5329238" cy="12255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" name="Zaoblený obdélníkový popisek 1"/>
          <p:cNvSpPr/>
          <p:nvPr/>
        </p:nvSpPr>
        <p:spPr>
          <a:xfrm>
            <a:off x="5076056" y="2276872"/>
            <a:ext cx="3384376" cy="100811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Středová souměrnost</a:t>
            </a:r>
            <a:endParaRPr lang="cs-CZ" sz="2400" dirty="0"/>
          </a:p>
        </p:txBody>
      </p:sp>
    </p:spTree>
  </p:cSld>
  <p:clrMapOvr>
    <a:masterClrMapping/>
  </p:clrMapOvr>
  <p:transition spd="med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Zopakujte si: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/>
              <a:t>Kdy platí </a:t>
            </a:r>
            <a:r>
              <a:rPr lang="cs-CZ">
                <a:solidFill>
                  <a:srgbClr val="FF6600"/>
                </a:solidFill>
              </a:rPr>
              <a:t>SHODNOST dvou trojúhelníků?</a:t>
            </a:r>
          </a:p>
        </p:txBody>
      </p:sp>
      <p:sp>
        <p:nvSpPr>
          <p:cNvPr id="17412" name="AutoShape 4"/>
          <p:cNvSpPr>
            <a:spLocks noChangeArrowheads="1"/>
          </p:cNvSpPr>
          <p:nvPr/>
        </p:nvSpPr>
        <p:spPr bwMode="auto">
          <a:xfrm>
            <a:off x="1403350" y="2636838"/>
            <a:ext cx="3744913" cy="1296987"/>
          </a:xfrm>
          <a:prstGeom prst="rtTriangle">
            <a:avLst/>
          </a:prstGeom>
          <a:solidFill>
            <a:srgbClr val="FF99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7413" name="AutoShape 5"/>
          <p:cNvSpPr>
            <a:spLocks noChangeArrowheads="1"/>
          </p:cNvSpPr>
          <p:nvPr/>
        </p:nvSpPr>
        <p:spPr bwMode="auto">
          <a:xfrm>
            <a:off x="2987675" y="4724400"/>
            <a:ext cx="1871663" cy="1296988"/>
          </a:xfrm>
          <a:prstGeom prst="star16">
            <a:avLst>
              <a:gd name="adj" fmla="val 375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SSS</a:t>
            </a:r>
          </a:p>
        </p:txBody>
      </p:sp>
      <p:sp>
        <p:nvSpPr>
          <p:cNvPr id="17414" name="AutoShape 6"/>
          <p:cNvSpPr>
            <a:spLocks noChangeArrowheads="1"/>
          </p:cNvSpPr>
          <p:nvPr/>
        </p:nvSpPr>
        <p:spPr bwMode="auto">
          <a:xfrm>
            <a:off x="6372225" y="3284538"/>
            <a:ext cx="1944688" cy="1223962"/>
          </a:xfrm>
          <a:prstGeom prst="star16">
            <a:avLst>
              <a:gd name="adj" fmla="val 375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SUS</a:t>
            </a:r>
          </a:p>
        </p:txBody>
      </p:sp>
      <p:sp>
        <p:nvSpPr>
          <p:cNvPr id="17415" name="AutoShape 7"/>
          <p:cNvSpPr>
            <a:spLocks noChangeArrowheads="1"/>
          </p:cNvSpPr>
          <p:nvPr/>
        </p:nvSpPr>
        <p:spPr bwMode="auto">
          <a:xfrm>
            <a:off x="6516688" y="5373688"/>
            <a:ext cx="2087562" cy="1223962"/>
          </a:xfrm>
          <a:prstGeom prst="star16">
            <a:avLst>
              <a:gd name="adj" fmla="val 375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USU</a:t>
            </a:r>
          </a:p>
        </p:txBody>
      </p:sp>
    </p:spTree>
  </p:cSld>
  <p:clrMapOvr>
    <a:masterClrMapping/>
  </p:clrMapOvr>
  <p:transition spd="med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3" grpId="0" animBg="1"/>
      <p:bldP spid="17414" grpId="0" animBg="1"/>
      <p:bldP spid="174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Zopakujte si: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/>
              <a:t>Umíte vypočítat, v jakém poměru jsou červené hvězdičky a modré hvězdičky?</a:t>
            </a:r>
          </a:p>
        </p:txBody>
      </p:sp>
      <p:sp>
        <p:nvSpPr>
          <p:cNvPr id="18436" name="AutoShape 4"/>
          <p:cNvSpPr>
            <a:spLocks noChangeArrowheads="1"/>
          </p:cNvSpPr>
          <p:nvPr/>
        </p:nvSpPr>
        <p:spPr bwMode="auto">
          <a:xfrm>
            <a:off x="1476375" y="3429000"/>
            <a:ext cx="914400" cy="914400"/>
          </a:xfrm>
          <a:prstGeom prst="star4">
            <a:avLst>
              <a:gd name="adj" fmla="val 12500"/>
            </a:avLst>
          </a:prstGeom>
          <a:solidFill>
            <a:srgbClr val="0070C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8437" name="AutoShape 5"/>
          <p:cNvSpPr>
            <a:spLocks noChangeArrowheads="1"/>
          </p:cNvSpPr>
          <p:nvPr/>
        </p:nvSpPr>
        <p:spPr bwMode="auto">
          <a:xfrm>
            <a:off x="2411413" y="2924175"/>
            <a:ext cx="914400" cy="914400"/>
          </a:xfrm>
          <a:prstGeom prst="star4">
            <a:avLst>
              <a:gd name="adj" fmla="val 12500"/>
            </a:avLst>
          </a:prstGeom>
          <a:solidFill>
            <a:srgbClr val="0070C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8438" name="AutoShape 6"/>
          <p:cNvSpPr>
            <a:spLocks noChangeArrowheads="1"/>
          </p:cNvSpPr>
          <p:nvPr/>
        </p:nvSpPr>
        <p:spPr bwMode="auto">
          <a:xfrm>
            <a:off x="1908175" y="4437063"/>
            <a:ext cx="914400" cy="914400"/>
          </a:xfrm>
          <a:prstGeom prst="star4">
            <a:avLst>
              <a:gd name="adj" fmla="val 12500"/>
            </a:avLst>
          </a:prstGeom>
          <a:solidFill>
            <a:srgbClr val="0070C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8439" name="AutoShape 7"/>
          <p:cNvSpPr>
            <a:spLocks noChangeArrowheads="1"/>
          </p:cNvSpPr>
          <p:nvPr/>
        </p:nvSpPr>
        <p:spPr bwMode="auto">
          <a:xfrm>
            <a:off x="1116013" y="5013325"/>
            <a:ext cx="914400" cy="914400"/>
          </a:xfrm>
          <a:prstGeom prst="star4">
            <a:avLst>
              <a:gd name="adj" fmla="val 125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8440" name="AutoShape 8"/>
          <p:cNvSpPr>
            <a:spLocks noChangeArrowheads="1"/>
          </p:cNvSpPr>
          <p:nvPr/>
        </p:nvSpPr>
        <p:spPr bwMode="auto">
          <a:xfrm>
            <a:off x="611188" y="2924175"/>
            <a:ext cx="914400" cy="914400"/>
          </a:xfrm>
          <a:prstGeom prst="star4">
            <a:avLst>
              <a:gd name="adj" fmla="val 125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8441" name="AutoShape 9"/>
          <p:cNvSpPr>
            <a:spLocks noChangeArrowheads="1"/>
          </p:cNvSpPr>
          <p:nvPr/>
        </p:nvSpPr>
        <p:spPr bwMode="auto">
          <a:xfrm>
            <a:off x="3851275" y="3716338"/>
            <a:ext cx="5040313" cy="2447925"/>
          </a:xfrm>
          <a:prstGeom prst="wedgeRectCallout">
            <a:avLst>
              <a:gd name="adj1" fmla="val -43750"/>
              <a:gd name="adj2" fmla="val 70000"/>
            </a:avLst>
          </a:prstGeom>
          <a:solidFill>
            <a:srgbClr val="FF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/>
            <a:r>
              <a:rPr lang="cs-CZ" sz="3600"/>
              <a:t>Shodnost i poměr využijeme v novém tématu</a:t>
            </a:r>
          </a:p>
        </p:txBody>
      </p:sp>
      <p:sp>
        <p:nvSpPr>
          <p:cNvPr id="2" name="Zaoblený obdélníkový popisek 1"/>
          <p:cNvSpPr/>
          <p:nvPr/>
        </p:nvSpPr>
        <p:spPr>
          <a:xfrm>
            <a:off x="179512" y="4077072"/>
            <a:ext cx="888876" cy="936253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2:3</a:t>
            </a:r>
            <a:endParaRPr lang="cs-CZ" sz="2400" dirty="0"/>
          </a:p>
        </p:txBody>
      </p:sp>
    </p:spTree>
  </p:cSld>
  <p:clrMapOvr>
    <a:masterClrMapping/>
  </p:clrMapOvr>
  <p:transition spd="med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18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41" grpId="0" animBg="1"/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 descr="j0157763"/>
          <p:cNvPicPr>
            <a:picLocks noGrp="1" noChangeAspect="1" noChangeArrowheads="1"/>
          </p:cNvPicPr>
          <p:nvPr>
            <p:ph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87450" y="3173413"/>
            <a:ext cx="1795463" cy="1674812"/>
          </a:xfrm>
        </p:spPr>
      </p:pic>
      <p:sp>
        <p:nvSpPr>
          <p:cNvPr id="409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/>
              <a:t>Podobnost.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r>
              <a:rPr lang="cs-CZ"/>
              <a:t>Porovnejte následující obrázky:</a:t>
            </a:r>
          </a:p>
        </p:txBody>
      </p:sp>
      <p:pic>
        <p:nvPicPr>
          <p:cNvPr id="4102" name="Picture 6" descr="j015776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63" y="2852738"/>
            <a:ext cx="3613150" cy="364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9" name="Picture 5" descr="j0185604"/>
          <p:cNvPicPr>
            <a:picLocks noGrp="1" noChangeAspect="1" noChangeArrowheads="1"/>
          </p:cNvPicPr>
          <p:nvPr>
            <p:ph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0685" y="2700528"/>
            <a:ext cx="922630" cy="923544"/>
          </a:xfrm>
        </p:spPr>
      </p:pic>
      <p:sp>
        <p:nvSpPr>
          <p:cNvPr id="6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/>
              <a:t>Porovnejte další obrázky:</a:t>
            </a:r>
          </a:p>
        </p:txBody>
      </p:sp>
      <p:pic>
        <p:nvPicPr>
          <p:cNvPr id="6150" name="Picture 6" descr="j018560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5" y="3429000"/>
            <a:ext cx="2659063" cy="2663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 descr="j018560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708275"/>
            <a:ext cx="922338" cy="2160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229600" cy="5851525"/>
          </a:xfrm>
        </p:spPr>
        <p:txBody>
          <a:bodyPr/>
          <a:lstStyle/>
          <a:p>
            <a:r>
              <a:rPr lang="cs-CZ" dirty="0" smtClean="0"/>
              <a:t>Obrázky </a:t>
            </a:r>
            <a:r>
              <a:rPr lang="cs-CZ" dirty="0" err="1" smtClean="0"/>
              <a:t>Eifelovky</a:t>
            </a:r>
            <a:r>
              <a:rPr lang="cs-CZ" dirty="0" smtClean="0"/>
              <a:t> a dva z obrázků domu byly podobné, jeden byl zvětšením druhého.</a:t>
            </a:r>
            <a:endParaRPr lang="cs-CZ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cs-CZ" dirty="0"/>
          </a:p>
          <a:p>
            <a:endParaRPr lang="cs-CZ" dirty="0"/>
          </a:p>
          <a:p>
            <a:r>
              <a:rPr lang="cs-CZ" dirty="0"/>
              <a:t>Znáte příklad podobnosti z praxe?</a:t>
            </a:r>
          </a:p>
          <a:p>
            <a:endParaRPr lang="cs-CZ" dirty="0"/>
          </a:p>
          <a:p>
            <a:r>
              <a:rPr lang="cs-CZ" dirty="0">
                <a:hlinkClick r:id="rId2"/>
              </a:rPr>
              <a:t>www.mapy.cz</a:t>
            </a:r>
            <a:endParaRPr lang="cs-CZ" dirty="0"/>
          </a:p>
          <a:p>
            <a:endParaRPr lang="cs-CZ" dirty="0"/>
          </a:p>
          <a:p>
            <a:pPr>
              <a:buFont typeface="Wingdings" pitchFamily="2" charset="2"/>
              <a:buNone/>
            </a:pPr>
            <a:endParaRPr lang="cs-CZ" dirty="0"/>
          </a:p>
        </p:txBody>
      </p:sp>
      <p:sp>
        <p:nvSpPr>
          <p:cNvPr id="2" name="Obdélníkový popisek 1"/>
          <p:cNvSpPr/>
          <p:nvPr/>
        </p:nvSpPr>
        <p:spPr>
          <a:xfrm>
            <a:off x="4788024" y="3429000"/>
            <a:ext cx="3672408" cy="1224136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Co například různé formáty fotografií? Nebo mapy?</a:t>
            </a:r>
            <a:endParaRPr lang="cs-CZ" sz="2400" dirty="0"/>
          </a:p>
        </p:txBody>
      </p:sp>
    </p:spTree>
  </p:cSld>
  <p:clrMapOvr>
    <a:masterClrMapping/>
  </p:clrMapOvr>
  <p:transition spd="med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/>
              <a:t>Podobnost geometrických útvarů: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971550" y="2133600"/>
            <a:ext cx="2808288" cy="10080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247" name="Rectangle 7"/>
          <p:cNvSpPr>
            <a:spLocks noChangeArrowheads="1"/>
          </p:cNvSpPr>
          <p:nvPr/>
        </p:nvSpPr>
        <p:spPr bwMode="auto">
          <a:xfrm rot="575276">
            <a:off x="3708400" y="3716338"/>
            <a:ext cx="4175125" cy="194468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248" name="AutoShape 8"/>
          <p:cNvSpPr>
            <a:spLocks noChangeArrowheads="1"/>
          </p:cNvSpPr>
          <p:nvPr/>
        </p:nvSpPr>
        <p:spPr bwMode="auto">
          <a:xfrm>
            <a:off x="1476375" y="3573463"/>
            <a:ext cx="1511300" cy="2087562"/>
          </a:xfrm>
          <a:prstGeom prst="triangle">
            <a:avLst>
              <a:gd name="adj" fmla="val 50000"/>
            </a:avLst>
          </a:prstGeom>
          <a:solidFill>
            <a:srgbClr val="F4EBA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249" name="AutoShape 9"/>
          <p:cNvSpPr>
            <a:spLocks noChangeArrowheads="1"/>
          </p:cNvSpPr>
          <p:nvPr/>
        </p:nvSpPr>
        <p:spPr bwMode="auto">
          <a:xfrm rot="-10800000">
            <a:off x="6156325" y="2565400"/>
            <a:ext cx="2087563" cy="1296988"/>
          </a:xfrm>
          <a:prstGeom prst="rtTriangle">
            <a:avLst/>
          </a:prstGeom>
          <a:solidFill>
            <a:schemeClr val="fol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250" name="AutoShape 10"/>
          <p:cNvSpPr>
            <a:spLocks noChangeArrowheads="1"/>
          </p:cNvSpPr>
          <p:nvPr/>
        </p:nvSpPr>
        <p:spPr bwMode="auto">
          <a:xfrm>
            <a:off x="827088" y="3500438"/>
            <a:ext cx="936625" cy="649287"/>
          </a:xfrm>
          <a:prstGeom prst="rtTriangle">
            <a:avLst/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cxnSp>
        <p:nvCxnSpPr>
          <p:cNvPr id="3" name="Přímá spojnice 2"/>
          <p:cNvCxnSpPr>
            <a:endCxn id="10247" idx="1"/>
          </p:cNvCxnSpPr>
          <p:nvPr/>
        </p:nvCxnSpPr>
        <p:spPr>
          <a:xfrm>
            <a:off x="2987675" y="3141663"/>
            <a:ext cx="749886" cy="11993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H="1">
            <a:off x="1187624" y="3141663"/>
            <a:ext cx="5760640" cy="5996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/>
              <a:t>Formulujte pravidlo o podobnosti geometrických útvarů.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/>
              <a:t>Obdélníky ABCD a XYWZ jsou podobné. Obdélník ABCD má rozměry 5cm a 8 cm.</a:t>
            </a:r>
          </a:p>
          <a:p>
            <a:r>
              <a:rPr lang="cs-CZ"/>
              <a:t>Obdélník XYWZ má rozměry 10cm a ? cm</a:t>
            </a:r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endParaRPr lang="cs-CZ"/>
          </a:p>
        </p:txBody>
      </p:sp>
      <p:sp>
        <p:nvSpPr>
          <p:cNvPr id="11268" name="AutoShape 4"/>
          <p:cNvSpPr>
            <a:spLocks noChangeArrowheads="1"/>
          </p:cNvSpPr>
          <p:nvPr/>
        </p:nvSpPr>
        <p:spPr bwMode="auto">
          <a:xfrm>
            <a:off x="1763713" y="3573463"/>
            <a:ext cx="3816350" cy="2016125"/>
          </a:xfrm>
          <a:prstGeom prst="wedgeEllipseCallout">
            <a:avLst>
              <a:gd name="adj1" fmla="val -43750"/>
              <a:gd name="adj2" fmla="val 7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/>
            <a:r>
              <a:rPr lang="cs-CZ" sz="3600"/>
              <a:t>? = 2.8=16cm</a:t>
            </a:r>
          </a:p>
        </p:txBody>
      </p:sp>
    </p:spTree>
  </p:cSld>
  <p:clrMapOvr>
    <a:masterClrMapping/>
  </p:clrMapOvr>
  <p:transition spd="med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Definice.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Dva geometrické útvary jsou podobné, jestliže rozměry délek každých dvou odpovídajících si úseček tohoto útvaru se rovnají témuž kladnému číslu </a:t>
            </a:r>
            <a:r>
              <a:rPr lang="cs-CZ" i="1" dirty="0" err="1" smtClean="0"/>
              <a:t>k</a:t>
            </a:r>
            <a:r>
              <a:rPr lang="cs-CZ" i="1" dirty="0" err="1" smtClean="0">
                <a:solidFill>
                  <a:schemeClr val="bg2"/>
                </a:solidFill>
              </a:rPr>
              <a:t>k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Číslo </a:t>
            </a:r>
            <a:r>
              <a:rPr lang="cs-CZ" i="1" dirty="0" smtClean="0"/>
              <a:t>k</a:t>
            </a:r>
            <a:r>
              <a:rPr lang="cs-CZ" dirty="0" smtClean="0"/>
              <a:t> </a:t>
            </a:r>
            <a:r>
              <a:rPr lang="cs-CZ" dirty="0"/>
              <a:t>nazýváme poměr podobnosti.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Citace: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>
                <a:solidFill>
                  <a:srgbClr val="000000"/>
                </a:solidFill>
                <a:hlinkClick r:id="rId2"/>
              </a:rPr>
              <a:t>http://</a:t>
            </a:r>
            <a:r>
              <a:rPr lang="cs-CZ" b="1" dirty="0" smtClean="0">
                <a:solidFill>
                  <a:srgbClr val="000000"/>
                </a:solidFill>
                <a:hlinkClick r:id="rId2"/>
              </a:rPr>
              <a:t>office.microsoft.com</a:t>
            </a:r>
            <a:endParaRPr lang="cs-CZ" b="1" dirty="0" smtClean="0">
              <a:solidFill>
                <a:srgbClr val="000000"/>
              </a:solidFill>
            </a:endParaRPr>
          </a:p>
          <a:p>
            <a:endParaRPr lang="cs-CZ" b="1" dirty="0">
              <a:solidFill>
                <a:srgbClr val="000000"/>
              </a:solidFill>
            </a:endParaRPr>
          </a:p>
          <a:p>
            <a:r>
              <a:rPr lang="cs-CZ" i="1" dirty="0"/>
              <a:t>Matematika pro 9.ročník ZŠ</a:t>
            </a:r>
            <a:r>
              <a:rPr lang="cs-CZ" dirty="0"/>
              <a:t>: </a:t>
            </a:r>
            <a:r>
              <a:rPr lang="cs-CZ" i="1" dirty="0"/>
              <a:t>1.díl</a:t>
            </a:r>
            <a:r>
              <a:rPr lang="cs-CZ" dirty="0"/>
              <a:t>. Praha 2: SPN, 2003. ISBN 80-7235-056-0. </a:t>
            </a:r>
          </a:p>
        </p:txBody>
      </p:sp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50</TotalTime>
  <Words>256</Words>
  <Application>Microsoft Office PowerPoint</Application>
  <PresentationFormat>Předvádění na obrazovce (4:3)</PresentationFormat>
  <Paragraphs>53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9" baseType="lpstr">
      <vt:lpstr>Arial</vt:lpstr>
      <vt:lpstr>Times New Roman</vt:lpstr>
      <vt:lpstr>Wingdings</vt:lpstr>
      <vt:lpstr>Arial Black</vt:lpstr>
      <vt:lpstr>Calibri</vt:lpstr>
      <vt:lpstr>Administrativní</vt:lpstr>
      <vt:lpstr>Prezentace aplikace PowerPoint</vt:lpstr>
      <vt:lpstr>Anotace:</vt:lpstr>
      <vt:lpstr>Zopakujte si:</vt:lpstr>
      <vt:lpstr>Zopakujte si:</vt:lpstr>
      <vt:lpstr>Zopakujte si:</vt:lpstr>
      <vt:lpstr>Zopakujte si:</vt:lpstr>
      <vt:lpstr>Podobnost.</vt:lpstr>
      <vt:lpstr>Porovnejte další obrázky:</vt:lpstr>
      <vt:lpstr>Prezentace aplikace PowerPoint</vt:lpstr>
      <vt:lpstr>Podobnost geometrických útvarů:</vt:lpstr>
      <vt:lpstr>Formulujte pravidlo o podobnosti geometrických útvarů.</vt:lpstr>
      <vt:lpstr>Definice.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</dc:creator>
  <cp:lastModifiedBy>ivana</cp:lastModifiedBy>
  <cp:revision>6</cp:revision>
  <dcterms:created xsi:type="dcterms:W3CDTF">2011-11-29T20:20:26Z</dcterms:created>
  <dcterms:modified xsi:type="dcterms:W3CDTF">2012-06-24T08:27:01Z</dcterms:modified>
</cp:coreProperties>
</file>