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0" r:id="rId2"/>
    <p:sldId id="261" r:id="rId3"/>
    <p:sldId id="256" r:id="rId4"/>
    <p:sldId id="262" r:id="rId5"/>
    <p:sldId id="257" r:id="rId6"/>
    <p:sldId id="258" r:id="rId7"/>
    <p:sldId id="259" r:id="rId8"/>
    <p:sldId id="263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NÁZEV:VY_32_INOVACE_3.2.7.2.R02_Lineární funkce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9.ročník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C9401E-D4EF-4106-AF78-B416FD2F55FB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F77E559-51AF-4982-904E-223894B23718}" type="presOf" srcId="{B651F6E3-6281-48DB-9319-2AEAFDAE7572}" destId="{619D679B-A015-4ECF-8348-D1034C574F40}" srcOrd="0" destOrd="0" presId="urn:microsoft.com/office/officeart/2005/8/layout/target3"/>
    <dgm:cxn modelId="{AA4777BD-89DD-49DB-B465-E3DE5D4D34F0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A7B58F7-121A-4622-8696-65677A3D3D3E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39D4CFF-7DED-46C1-8608-6E50CD6000D1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8C83CB9-AB8B-45E8-9B23-29B33847A00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3E0D545-9DBF-47D1-BF3A-F5F9365A9BAD}" type="presOf" srcId="{D1D4F407-5343-4D3F-B5B9-D407B03CAEB4}" destId="{AED2198E-93D5-4001-81B4-73124B309672}" srcOrd="1" destOrd="0" presId="urn:microsoft.com/office/officeart/2005/8/layout/target3"/>
    <dgm:cxn modelId="{7A425A82-406B-4FE1-90DF-E796627FC75A}" type="presOf" srcId="{D1B46980-6531-4606-95E6-44980827E919}" destId="{2BE915AB-18AA-4053-B92C-3BFC9ED204BB}" srcOrd="1" destOrd="0" presId="urn:microsoft.com/office/officeart/2005/8/layout/target3"/>
    <dgm:cxn modelId="{B821D990-B5D5-4BB6-A475-678C8D2231CC}" type="presOf" srcId="{4C35D32F-0EAB-4CD7-82EE-45574DC2A586}" destId="{8BEBB6EC-1DAA-4CAC-8A25-BC0FCBD5DBD5}" srcOrd="0" destOrd="0" presId="urn:microsoft.com/office/officeart/2005/8/layout/target3"/>
    <dgm:cxn modelId="{47BCB6A9-097F-424A-AE83-9B926C74BFE1}" type="presOf" srcId="{B651F6E3-6281-48DB-9319-2AEAFDAE7572}" destId="{6BB5E863-4638-4E1D-BFDE-399D028AC4ED}" srcOrd="1" destOrd="0" presId="urn:microsoft.com/office/officeart/2005/8/layout/target3"/>
    <dgm:cxn modelId="{88FC0EEF-698E-4186-8977-C5B37CEE131E}" type="presOf" srcId="{D1D4F407-5343-4D3F-B5B9-D407B03CAEB4}" destId="{D005CE8C-CC26-4C3E-AC11-E15060ECD759}" srcOrd="0" destOrd="0" presId="urn:microsoft.com/office/officeart/2005/8/layout/target3"/>
    <dgm:cxn modelId="{B2DE1F9B-1FAF-42FE-86F0-26367B867C47}" type="presParOf" srcId="{333A1088-737F-45CB-B68E-254E46348037}" destId="{F5ABB229-8D3B-4694-996A-96F23CF14429}" srcOrd="0" destOrd="0" presId="urn:microsoft.com/office/officeart/2005/8/layout/target3"/>
    <dgm:cxn modelId="{DB4C7445-24D5-47CE-9BB6-C6701730E6C2}" type="presParOf" srcId="{333A1088-737F-45CB-B68E-254E46348037}" destId="{F41139FD-01EE-4571-8B17-4FB00FC51163}" srcOrd="1" destOrd="0" presId="urn:microsoft.com/office/officeart/2005/8/layout/target3"/>
    <dgm:cxn modelId="{9DDF9C70-CE1B-4A46-8D19-F0C9ADAF35B9}" type="presParOf" srcId="{333A1088-737F-45CB-B68E-254E46348037}" destId="{D005CE8C-CC26-4C3E-AC11-E15060ECD759}" srcOrd="2" destOrd="0" presId="urn:microsoft.com/office/officeart/2005/8/layout/target3"/>
    <dgm:cxn modelId="{DBE7E58E-B4EE-427F-8C9A-388B0A4A1FFB}" type="presParOf" srcId="{333A1088-737F-45CB-B68E-254E46348037}" destId="{2C702D82-9B77-49B7-9568-BB8EB47C3372}" srcOrd="3" destOrd="0" presId="urn:microsoft.com/office/officeart/2005/8/layout/target3"/>
    <dgm:cxn modelId="{F2187468-E098-4B61-AF74-A4AB3D65586C}" type="presParOf" srcId="{333A1088-737F-45CB-B68E-254E46348037}" destId="{A52A0455-90FF-4808-ABD0-F02540D31D5A}" srcOrd="4" destOrd="0" presId="urn:microsoft.com/office/officeart/2005/8/layout/target3"/>
    <dgm:cxn modelId="{9933BAEF-CCCC-4199-9100-3FD0F9C41508}" type="presParOf" srcId="{333A1088-737F-45CB-B68E-254E46348037}" destId="{6140AFEC-043D-4C43-A2F9-D0F5331DF3A3}" srcOrd="5" destOrd="0" presId="urn:microsoft.com/office/officeart/2005/8/layout/target3"/>
    <dgm:cxn modelId="{ED86E70E-DEFC-4F26-969C-5EE1255AD2CC}" type="presParOf" srcId="{333A1088-737F-45CB-B68E-254E46348037}" destId="{9358AC05-5D7D-4327-9F80-1AD486AEA664}" srcOrd="6" destOrd="0" presId="urn:microsoft.com/office/officeart/2005/8/layout/target3"/>
    <dgm:cxn modelId="{3480FCFC-D487-4709-B6CC-C1758E7AE400}" type="presParOf" srcId="{333A1088-737F-45CB-B68E-254E46348037}" destId="{313FC574-E1CD-4FB4-B054-0B805CE0447D}" srcOrd="7" destOrd="0" presId="urn:microsoft.com/office/officeart/2005/8/layout/target3"/>
    <dgm:cxn modelId="{E2541599-9779-49D3-BE83-D26DA52BF113}" type="presParOf" srcId="{333A1088-737F-45CB-B68E-254E46348037}" destId="{619D679B-A015-4ECF-8348-D1034C574F40}" srcOrd="8" destOrd="0" presId="urn:microsoft.com/office/officeart/2005/8/layout/target3"/>
    <dgm:cxn modelId="{397B5462-CE0C-4E6E-8D78-CC3CB019887F}" type="presParOf" srcId="{333A1088-737F-45CB-B68E-254E46348037}" destId="{322283A8-4A27-4CDA-BAE3-F381106A9174}" srcOrd="9" destOrd="0" presId="urn:microsoft.com/office/officeart/2005/8/layout/target3"/>
    <dgm:cxn modelId="{7406615F-93D3-4559-BC63-825A6A512601}" type="presParOf" srcId="{333A1088-737F-45CB-B68E-254E46348037}" destId="{FFC9F71D-1B4F-4AD9-A4A6-86ADEFC8AF5C}" srcOrd="10" destOrd="0" presId="urn:microsoft.com/office/officeart/2005/8/layout/target3"/>
    <dgm:cxn modelId="{EBA41A5A-8F8F-47C2-8CAA-EC66F9EF4DD6}" type="presParOf" srcId="{333A1088-737F-45CB-B68E-254E46348037}" destId="{25B08C86-7E15-44DC-BE7F-FFB55DD49D12}" srcOrd="11" destOrd="0" presId="urn:microsoft.com/office/officeart/2005/8/layout/target3"/>
    <dgm:cxn modelId="{CFC5907B-FA5E-4818-8327-0C483C9E9929}" type="presParOf" srcId="{333A1088-737F-45CB-B68E-254E46348037}" destId="{76644BE8-9D7C-4C09-B250-3D10AF48CBB7}" srcOrd="12" destOrd="0" presId="urn:microsoft.com/office/officeart/2005/8/layout/target3"/>
    <dgm:cxn modelId="{8F84C0A6-4761-447E-9E4A-A28229A194E6}" type="presParOf" srcId="{333A1088-737F-45CB-B68E-254E46348037}" destId="{EE85B701-7295-41C0-BA7A-34D3756A2AE6}" srcOrd="13" destOrd="0" presId="urn:microsoft.com/office/officeart/2005/8/layout/target3"/>
    <dgm:cxn modelId="{8CCC6314-1B33-4A73-B3A2-6EBAFDB986A8}" type="presParOf" srcId="{333A1088-737F-45CB-B68E-254E46348037}" destId="{8BEBB6EC-1DAA-4CAC-8A25-BC0FCBD5DBD5}" srcOrd="14" destOrd="0" presId="urn:microsoft.com/office/officeart/2005/8/layout/target3"/>
    <dgm:cxn modelId="{A735E00E-C56D-49DE-81EF-7EFAF91788AD}" type="presParOf" srcId="{333A1088-737F-45CB-B68E-254E46348037}" destId="{AED2198E-93D5-4001-81B4-73124B309672}" srcOrd="15" destOrd="0" presId="urn:microsoft.com/office/officeart/2005/8/layout/target3"/>
    <dgm:cxn modelId="{5D4C41CA-9081-45FB-9E63-A4562BC748E4}" type="presParOf" srcId="{333A1088-737F-45CB-B68E-254E46348037}" destId="{2BE915AB-18AA-4053-B92C-3BFC9ED204BB}" srcOrd="16" destOrd="0" presId="urn:microsoft.com/office/officeart/2005/8/layout/target3"/>
    <dgm:cxn modelId="{2764E8F9-C31C-4C08-932A-D95EC47998E6}" type="presParOf" srcId="{333A1088-737F-45CB-B68E-254E46348037}" destId="{6BB5E863-4638-4E1D-BFDE-399D028AC4ED}" srcOrd="17" destOrd="0" presId="urn:microsoft.com/office/officeart/2005/8/layout/target3"/>
    <dgm:cxn modelId="{2F8C0DAC-DCA6-404A-81E9-61968C4786A0}" type="presParOf" srcId="{333A1088-737F-45CB-B68E-254E46348037}" destId="{5A5FFA88-C948-4069-8E93-59FA12366E83}" srcOrd="18" destOrd="0" presId="urn:microsoft.com/office/officeart/2005/8/layout/target3"/>
    <dgm:cxn modelId="{3548F715-0643-4AEC-8163-E708D392EA5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NÁZEV:VY_32_INOVACE_3.2.7.2.R02_Lineární funkce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9.ročník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FE81A8-0A78-4A50-84BF-5E4CDC0ED502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B3DEE6-3A75-49E4-BD5D-5214FE700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6951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A990-9742-432B-87A8-8E5D2F2864E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6FD0-AF9A-49B4-BF06-F15E2134A7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7836270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A990-9742-432B-87A8-8E5D2F2864E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6FD0-AF9A-49B4-BF06-F15E2134A7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6296700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A990-9742-432B-87A8-8E5D2F2864E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6FD0-AF9A-49B4-BF06-F15E2134A7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602876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A990-9742-432B-87A8-8E5D2F2864E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6FD0-AF9A-49B4-BF06-F15E2134A7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106215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A990-9742-432B-87A8-8E5D2F2864E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6FD0-AF9A-49B4-BF06-F15E2134A7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9333994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A990-9742-432B-87A8-8E5D2F2864E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6FD0-AF9A-49B4-BF06-F15E2134A7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5052122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A990-9742-432B-87A8-8E5D2F2864E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6FD0-AF9A-49B4-BF06-F15E2134A7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94913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A990-9742-432B-87A8-8E5D2F2864E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6FD0-AF9A-49B4-BF06-F15E2134A7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4609276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A990-9742-432B-87A8-8E5D2F2864E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6FD0-AF9A-49B4-BF06-F15E2134A7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2315090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A990-9742-432B-87A8-8E5D2F2864E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6FD0-AF9A-49B4-BF06-F15E2134A7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0008273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A990-9742-432B-87A8-8E5D2F2864E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6FD0-AF9A-49B4-BF06-F15E2134A7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1852583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4A990-9742-432B-87A8-8E5D2F2864E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C6FD0-AF9A-49B4-BF06-F15E2134A7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0189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5393308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35003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je určena k úvodní hodině tématu </a:t>
            </a:r>
            <a:r>
              <a:rPr lang="cs-CZ" dirty="0" smtClean="0"/>
              <a:t>                 o </a:t>
            </a:r>
            <a:r>
              <a:rPr lang="cs-CZ" dirty="0" smtClean="0"/>
              <a:t>lineární funkci. Žáci již znají pojem funkce, definiční obor a obor hodnot. Znají příklady funkční závislosti z praxe. Znají způsoby zadání </a:t>
            </a:r>
            <a:r>
              <a:rPr lang="cs-CZ" dirty="0" smtClean="0"/>
              <a:t>funkce - </a:t>
            </a:r>
            <a:r>
              <a:rPr lang="cs-CZ" dirty="0" smtClean="0"/>
              <a:t>předpisem, tabulkou, grafem. V této prezentaci se zaměří na lineární funkce. Začíná se u jednoduchých funkcí. Žáci postupně </a:t>
            </a:r>
            <a:r>
              <a:rPr lang="cs-CZ" dirty="0" smtClean="0"/>
              <a:t>zjišťují, </a:t>
            </a:r>
            <a:r>
              <a:rPr lang="cs-CZ" dirty="0" smtClean="0"/>
              <a:t>co je grafem lineární funkce, že k určení jim stačí </a:t>
            </a:r>
            <a:r>
              <a:rPr lang="cs-CZ" dirty="0" smtClean="0"/>
              <a:t>               2 </a:t>
            </a:r>
            <a:r>
              <a:rPr lang="cs-CZ" dirty="0" smtClean="0"/>
              <a:t>dvojice  bodů ( hodnot x,y). Závěrem výsledky pozorování shrnou do definice funkce a určení vlastností.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01605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Lineární funkce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09303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Připomeňte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Definici funkce</a:t>
            </a:r>
          </a:p>
          <a:p>
            <a:r>
              <a:rPr lang="cs-CZ" dirty="0" smtClean="0"/>
              <a:t>Co je definiční obor a obor hodnot funkce</a:t>
            </a:r>
          </a:p>
          <a:p>
            <a:r>
              <a:rPr lang="cs-CZ" dirty="0" smtClean="0"/>
              <a:t>Jak můžeme zadat funkci</a:t>
            </a:r>
          </a:p>
          <a:p>
            <a:r>
              <a:rPr lang="cs-CZ" dirty="0" smtClean="0"/>
              <a:t>Jak narýsujeme graf funkce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26812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Sestrojte graf funkce y=x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Tabulka:</a:t>
            </a:r>
          </a:p>
          <a:p>
            <a:endParaRPr lang="cs-CZ" dirty="0"/>
          </a:p>
        </p:txBody>
      </p:sp>
      <p:pic>
        <p:nvPicPr>
          <p:cNvPr id="1026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6963" y="1988840"/>
            <a:ext cx="4891381" cy="392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85530286"/>
              </p:ext>
            </p:extLst>
          </p:nvPr>
        </p:nvGraphicFramePr>
        <p:xfrm>
          <a:off x="323528" y="2348880"/>
          <a:ext cx="396044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0110"/>
                <a:gridCol w="990110"/>
                <a:gridCol w="990110"/>
                <a:gridCol w="990110"/>
              </a:tblGrid>
              <a:tr h="29343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</a:tr>
              <a:tr h="29343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941758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Sestrojte graf funkce y=2x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Tabulka: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76872"/>
            <a:ext cx="4032448" cy="4315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77639194"/>
              </p:ext>
            </p:extLst>
          </p:nvPr>
        </p:nvGraphicFramePr>
        <p:xfrm>
          <a:off x="251520" y="2305720"/>
          <a:ext cx="5544616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6154"/>
                <a:gridCol w="1386154"/>
                <a:gridCol w="1386154"/>
                <a:gridCol w="1386154"/>
              </a:tblGrid>
              <a:tr h="27360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</a:tr>
              <a:tr h="27360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791358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Sestrojte grafy funkcí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556792"/>
                <a:ext cx="8229600" cy="4525963"/>
              </a:xfrm>
            </p:spPr>
            <p:txBody>
              <a:bodyPr/>
              <a:lstStyle/>
              <a:p>
                <a:r>
                  <a:rPr lang="cs-CZ" dirty="0" smtClean="0">
                    <a:solidFill>
                      <a:srgbClr val="7030A0"/>
                    </a:solidFill>
                  </a:rPr>
                  <a:t>f:y=0,5x +1</a:t>
                </a:r>
              </a:p>
              <a:p>
                <a:r>
                  <a:rPr lang="cs-CZ" dirty="0" smtClean="0">
                    <a:solidFill>
                      <a:srgbClr val="0070C0"/>
                    </a:solidFill>
                  </a:rPr>
                  <a:t>g:y=-3x +3</a:t>
                </a:r>
              </a:p>
              <a:p>
                <a:r>
                  <a:rPr lang="cs-CZ" dirty="0" smtClean="0">
                    <a:solidFill>
                      <a:srgbClr val="00B050"/>
                    </a:solidFill>
                  </a:rPr>
                  <a:t>h:y=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𝑥</m:t>
                    </m:r>
                    <m:r>
                      <a:rPr lang="cs-CZ" b="0" i="0" smtClean="0">
                        <a:solidFill>
                          <a:srgbClr val="00B050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 smtClean="0">
                  <a:solidFill>
                    <a:srgbClr val="00B05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Nápověda: vyplňte tabulku.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Stačí 2 body.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556792"/>
                <a:ext cx="8229600" cy="4525963"/>
              </a:xfrm>
              <a:blipFill rotWithShape="1">
                <a:blip r:embed="rId2" cstate="print"/>
                <a:stretch>
                  <a:fillRect l="-1926" t="-1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9990" y="2276872"/>
            <a:ext cx="5258433" cy="4201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933684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lineární funkce?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Lineární funkce je popsána vztahem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y= </a:t>
            </a:r>
            <a:r>
              <a:rPr lang="cs-CZ" dirty="0" err="1"/>
              <a:t>a</a:t>
            </a:r>
            <a:r>
              <a:rPr lang="cs-CZ" dirty="0" err="1" smtClean="0"/>
              <a:t>x</a:t>
            </a:r>
            <a:r>
              <a:rPr lang="cs-CZ" dirty="0" smtClean="0"/>
              <a:t> + b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Co je grafem </a:t>
            </a:r>
            <a:r>
              <a:rPr lang="cs-CZ" dirty="0"/>
              <a:t>l</a:t>
            </a:r>
            <a:r>
              <a:rPr lang="cs-CZ" dirty="0" smtClean="0"/>
              <a:t>ineární funkce?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00B050"/>
                </a:solidFill>
              </a:rPr>
              <a:t>grafem je přímka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Zkuste odhadnout, jak ovlivňuje zadání koeficientů </a:t>
            </a:r>
            <a:r>
              <a:rPr lang="cs-CZ" dirty="0" err="1" smtClean="0">
                <a:solidFill>
                  <a:srgbClr val="7030A0"/>
                </a:solidFill>
              </a:rPr>
              <a:t>a,b</a:t>
            </a:r>
            <a:r>
              <a:rPr lang="cs-CZ" dirty="0" smtClean="0">
                <a:solidFill>
                  <a:srgbClr val="7030A0"/>
                </a:solidFill>
              </a:rPr>
              <a:t>  graf funkce.</a:t>
            </a:r>
          </a:p>
          <a:p>
            <a:pPr marL="0" indent="0">
              <a:buNone/>
            </a:pP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78738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Nápověda: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>
                    <a:solidFill>
                      <a:srgbClr val="7030A0"/>
                    </a:solidFill>
                  </a:rPr>
                  <a:t>f:y=0,5x +1</a:t>
                </a:r>
              </a:p>
              <a:p>
                <a:r>
                  <a:rPr lang="cs-CZ" dirty="0" smtClean="0">
                    <a:solidFill>
                      <a:srgbClr val="0070C0"/>
                    </a:solidFill>
                  </a:rPr>
                  <a:t>g:y=-3x +3</a:t>
                </a:r>
              </a:p>
              <a:p>
                <a:r>
                  <a:rPr lang="cs-CZ" dirty="0" smtClean="0">
                    <a:solidFill>
                      <a:srgbClr val="00B050"/>
                    </a:solidFill>
                  </a:rPr>
                  <a:t>h:y=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𝑥</m:t>
                    </m:r>
                    <m:r>
                      <a:rPr lang="cs-CZ" b="0" i="0" smtClean="0">
                        <a:solidFill>
                          <a:srgbClr val="00B050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>
                  <a:solidFill>
                    <a:srgbClr val="00B05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9990" y="2276872"/>
            <a:ext cx="5258433" cy="4201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01680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Lineární funkce je funkce daná předpisem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y= </a:t>
            </a:r>
            <a:r>
              <a:rPr lang="cs-CZ" dirty="0" err="1" smtClean="0"/>
              <a:t>ax+b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Grafem je přímka.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oeficient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udává sklon </a:t>
            </a:r>
            <a:r>
              <a:rPr lang="cs-CZ" dirty="0" smtClean="0"/>
              <a:t>přímky:                               - kladný - </a:t>
            </a:r>
            <a:r>
              <a:rPr lang="cs-CZ" dirty="0" smtClean="0"/>
              <a:t>funkce </a:t>
            </a:r>
            <a:r>
              <a:rPr lang="cs-CZ" dirty="0" smtClean="0"/>
              <a:t>rostoucí</a:t>
            </a:r>
            <a:r>
              <a:rPr lang="cs-CZ" dirty="0" smtClean="0"/>
              <a:t>                                                          </a:t>
            </a:r>
            <a:r>
              <a:rPr lang="cs-CZ" dirty="0" smtClean="0"/>
              <a:t> - záporný - </a:t>
            </a:r>
            <a:r>
              <a:rPr lang="cs-CZ" dirty="0" smtClean="0"/>
              <a:t>funkce klesající</a:t>
            </a:r>
          </a:p>
          <a:p>
            <a:pPr marL="0" indent="0">
              <a:buNone/>
            </a:pPr>
            <a:r>
              <a:rPr lang="cs-CZ" dirty="0" smtClean="0"/>
              <a:t>Koeficient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 udává posunutí grafu po ose 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5403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č.5,6,7,9 byly vytvořeny v programu GEOGEBRA</a:t>
            </a:r>
          </a:p>
          <a:p>
            <a:r>
              <a:rPr lang="cs-CZ" i="1" dirty="0"/>
              <a:t>Matematika pro 9.ročník ZŠ</a:t>
            </a:r>
            <a:r>
              <a:rPr lang="cs-CZ" dirty="0"/>
              <a:t>: </a:t>
            </a:r>
            <a:r>
              <a:rPr lang="cs-CZ" i="1" dirty="0"/>
              <a:t>1.díl</a:t>
            </a:r>
            <a:r>
              <a:rPr lang="cs-CZ" dirty="0"/>
              <a:t>. Praha 2: SPN, 2003. ISBN 80-7235-056-0.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45392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281</Words>
  <Application>Microsoft Office PowerPoint</Application>
  <PresentationFormat>Předvádění na obrazovce (4:3)</PresentationFormat>
  <Paragraphs>54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Anotace:</vt:lpstr>
      <vt:lpstr>Lineární funkce</vt:lpstr>
      <vt:lpstr>Připomeňte si:</vt:lpstr>
      <vt:lpstr>Sestrojte graf funkce y=x</vt:lpstr>
      <vt:lpstr>Sestrojte graf funkce y=2x</vt:lpstr>
      <vt:lpstr>Sestrojte grafy funkcí</vt:lpstr>
      <vt:lpstr>Co je lineární funkce?</vt:lpstr>
      <vt:lpstr>Nápověda:</vt:lpstr>
      <vt:lpstr>Závěr:</vt:lpstr>
      <vt:lpstr>Citace.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funkce</dc:title>
  <dc:creator>ivana</dc:creator>
  <cp:lastModifiedBy>Dum</cp:lastModifiedBy>
  <cp:revision>9</cp:revision>
  <dcterms:created xsi:type="dcterms:W3CDTF">2012-01-25T19:56:06Z</dcterms:created>
  <dcterms:modified xsi:type="dcterms:W3CDTF">2012-06-24T12:57:00Z</dcterms:modified>
</cp:coreProperties>
</file>